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5" r:id="rId4"/>
    <p:sldId id="266" r:id="rId5"/>
    <p:sldId id="256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387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B62-3D4E-4CAB-A4B2-8F41EB693B25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2D5C-2F5A-40EE-82D4-1A8B9C29828C}" type="slidenum">
              <a:rPr lang="tr-TR" smtClean="0"/>
              <a:t>‹Nr.›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EB62-3D4E-4CAB-A4B2-8F41EB693B25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2D5C-2F5A-40EE-82D4-1A8B9C29828C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6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E42BB9D-14CE-434D-B587-B264E12C781F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110B50-421B-4A05-BF55-738D1F71443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4D425-238F-403A-9D84-99EF8B65ADE1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FCA69E-D74E-4CC6-837B-B61D575077C8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22BEA3D-F3B0-429E-8B62-386728A8D30C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14.05.2019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6E9993-D726-4D21-AF1F-A5164655727A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Ugly_Duckl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th.li/photos/apple-campus-silicon-valle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stralian_Map_Extremities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577272-082B-4BE1-8D6F-20B51614C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AB7F8F-CCA9-4A11-A201-CEF08A5EF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, k-</a:t>
            </a:r>
            <a:r>
              <a:rPr lang="tr-TR" dirty="0" err="1"/>
              <a:t>means</a:t>
            </a:r>
            <a:r>
              <a:rPr lang="tr-TR" dirty="0"/>
              <a:t> ++, </a:t>
            </a:r>
            <a:r>
              <a:rPr lang="tr-TR" dirty="0" err="1"/>
              <a:t>mInI-batch</a:t>
            </a:r>
            <a:r>
              <a:rPr lang="tr-TR" dirty="0"/>
              <a:t> k-</a:t>
            </a:r>
            <a:r>
              <a:rPr lang="tr-TR" dirty="0" err="1"/>
              <a:t>means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5E6F04E-5C68-4FA6-8FFE-E79A0B18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0807" y="0"/>
            <a:ext cx="4101193" cy="30758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807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Multiple plots for visualization: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e.g. :</a:t>
            </a:r>
          </a:p>
        </p:txBody>
      </p:sp>
      <p:pic>
        <p:nvPicPr>
          <p:cNvPr id="157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36CF99-2E8B-40D8-8FD7-E38183A92B73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2844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Project schedule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67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4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A9D18E"/>
                </a:solidFill>
                <a:latin typeface="Calibri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2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3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5623"/>
                </a:solidFill>
                <a:latin typeface="Calibri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4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5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6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7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8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9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A9D18E"/>
                </a:solidFill>
                <a:latin typeface="Calibri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0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BF9000"/>
                </a:solidFill>
                <a:latin typeface="Calibri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1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2" name="CustomShape 64"/>
          <p:cNvSpPr/>
          <p:nvPr/>
        </p:nvSpPr>
        <p:spPr>
          <a:xfrm>
            <a:off x="7079040" y="194940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548235"/>
                </a:solidFill>
                <a:latin typeface="Calibri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3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4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25" name="TextShape 6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373665-E997-41DE-BC7A-092613E09C01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2808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A few questions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Which algorithm for which type/ size of data?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Limits of several algorithms?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What could we predict if we cluster the data?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DA16AF-204F-4B4B-8B44-BAE4CC1BF97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Goal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78D319-243C-4246-BA5D-B411516944BC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231" name="Inhaltsplatzhalter 4"/>
          <p:cNvPicPr/>
          <p:nvPr/>
        </p:nvPicPr>
        <p:blipFill>
          <a:blip r:embed="rId2"/>
          <a:stretch/>
        </p:blipFill>
        <p:spPr>
          <a:xfrm>
            <a:off x="538200" y="2101680"/>
            <a:ext cx="7832160" cy="435096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38200" y="6453000"/>
            <a:ext cx="8268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2743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</a:rPr>
              <a:t>Questions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2004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Can we find clusters that show only one type of cell?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find marker genes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Which genes are expressed the most by which cell type?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How homogenous/heterogenous is the population?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Can we use the cluster pattern (of other patients) to predict/diagnose diseases?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D2D2C3-CB69-4B0A-B67A-03C7B572F85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58E8BD-222A-4631-BC8D-0EB76426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F4D4A-011E-495C-AF5D-16CB4987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534194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/>
              <a:t>K-</a:t>
            </a:r>
            <a:r>
              <a:rPr lang="tr-TR" sz="2800" dirty="0" err="1"/>
              <a:t>means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K-</a:t>
            </a:r>
            <a:r>
              <a:rPr lang="tr-TR" sz="2800" dirty="0" err="1"/>
              <a:t>means</a:t>
            </a:r>
            <a:r>
              <a:rPr lang="tr-TR" sz="2800" dirty="0"/>
              <a:t> ++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Mini-</a:t>
            </a:r>
            <a:r>
              <a:rPr lang="tr-TR" sz="2800" dirty="0" err="1"/>
              <a:t>Batch</a:t>
            </a:r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027322-C175-411A-A954-100A59E9C860}"/>
              </a:ext>
            </a:extLst>
          </p:cNvPr>
          <p:cNvSpPr txBox="1"/>
          <p:nvPr/>
        </p:nvSpPr>
        <p:spPr>
          <a:xfrm>
            <a:off x="-1" y="3857414"/>
            <a:ext cx="121920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/>
              <a:t>Task</a:t>
            </a:r>
            <a:r>
              <a:rPr lang="tr-TR" sz="4400" dirty="0"/>
              <a:t>:</a:t>
            </a:r>
          </a:p>
          <a:p>
            <a:pPr algn="ctr"/>
            <a:r>
              <a:rPr lang="en-US" sz="2800" dirty="0"/>
              <a:t>compare your implementation with the </a:t>
            </a:r>
            <a:r>
              <a:rPr lang="en-US" sz="2800" dirty="0" err="1"/>
              <a:t>sklearn</a:t>
            </a:r>
            <a:r>
              <a:rPr lang="en-US" sz="2800" dirty="0"/>
              <a:t> implementation with respect to quality and speed</a:t>
            </a:r>
            <a:r>
              <a:rPr lang="tr-TR" sz="2800" dirty="0"/>
              <a:t>.</a:t>
            </a:r>
            <a:endParaRPr lang="en-US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5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lang="de-DE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32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737550-671C-439E-BAC4-D19CF37967A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233400" y="5825880"/>
            <a:ext cx="461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33261"/>
                </a:solidFill>
                <a:uFillTx/>
                <a:latin typeface="Calibri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23F155-CB1F-4824-BA52-53A3C326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pPr lvl="1"/>
            <a:r>
              <a:rPr lang="tr-TR" sz="2800" dirty="0"/>
              <a:t>On </a:t>
            </a:r>
            <a:r>
              <a:rPr lang="tr-TR" sz="2800" b="1" dirty="0"/>
              <a:t>PCA</a:t>
            </a:r>
            <a:r>
              <a:rPr lang="tr-TR" sz="2800" dirty="0"/>
              <a:t> </a:t>
            </a:r>
            <a:r>
              <a:rPr lang="tr-TR" sz="2800" dirty="0" err="1"/>
              <a:t>plots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Random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</a:t>
            </a:r>
            <a:r>
              <a:rPr lang="tr-TR" sz="2800" b="1" dirty="0"/>
              <a:t>«k»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placement</a:t>
            </a:r>
            <a:r>
              <a:rPr lang="tr-TR" sz="2800" dirty="0"/>
              <a:t> of </a:t>
            </a:r>
            <a:r>
              <a:rPr lang="tr-TR" sz="2800" dirty="0" err="1"/>
              <a:t>centroids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minimal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Euclidian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/>
              <a:t>distance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centroid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Assign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closest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</a:rPr>
              <a:t>centroid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Re-</a:t>
            </a:r>
            <a:r>
              <a:rPr lang="tr-TR" sz="2800" dirty="0" err="1"/>
              <a:t>arrangement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centroids</a:t>
            </a:r>
            <a:r>
              <a:rPr lang="tr-TR" sz="2800" dirty="0"/>
              <a:t>,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minimizing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distance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its</a:t>
            </a:r>
            <a:r>
              <a:rPr lang="tr-TR" sz="2800" dirty="0"/>
              <a:t> </a:t>
            </a:r>
            <a:r>
              <a:rPr lang="tr-TR" sz="2800" dirty="0" err="1"/>
              <a:t>assigned</a:t>
            </a:r>
            <a:r>
              <a:rPr lang="tr-TR" sz="2800" dirty="0"/>
              <a:t> </a:t>
            </a:r>
            <a:r>
              <a:rPr lang="tr-TR" sz="2800" dirty="0" err="1"/>
              <a:t>objects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Until</a:t>
            </a:r>
            <a:r>
              <a:rPr lang="tr-TR" sz="2800" dirty="0"/>
              <a:t>: </a:t>
            </a:r>
            <a:r>
              <a:rPr lang="tr-TR" sz="3600" dirty="0" err="1">
                <a:solidFill>
                  <a:srgbClr val="C00000"/>
                </a:solidFill>
              </a:rPr>
              <a:t>Convergance</a:t>
            </a:r>
            <a:r>
              <a:rPr lang="tr-TR" sz="3600" dirty="0">
                <a:solidFill>
                  <a:srgbClr val="C00000"/>
                </a:solidFill>
              </a:rPr>
              <a:t>!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ağ Ayraç 4">
            <a:extLst>
              <a:ext uri="{FF2B5EF4-FFF2-40B4-BE49-F238E27FC236}">
                <a16:creationId xmlns:a16="http://schemas.microsoft.com/office/drawing/2014/main" id="{4952C40F-F9A7-4D45-BA45-C2BBC72634E5}"/>
              </a:ext>
            </a:extLst>
          </p:cNvPr>
          <p:cNvSpPr/>
          <p:nvPr/>
        </p:nvSpPr>
        <p:spPr>
          <a:xfrm>
            <a:off x="8765177" y="2864825"/>
            <a:ext cx="849086" cy="2504009"/>
          </a:xfrm>
          <a:prstGeom prst="rightBrace">
            <a:avLst>
              <a:gd name="adj1" fmla="val 10960"/>
              <a:gd name="adj2" fmla="val 26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F67CB5-B268-4874-AF5B-33A0DCE968E3}"/>
              </a:ext>
            </a:extLst>
          </p:cNvPr>
          <p:cNvSpPr txBox="1"/>
          <p:nvPr/>
        </p:nvSpPr>
        <p:spPr>
          <a:xfrm>
            <a:off x="9705703" y="3105834"/>
            <a:ext cx="19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/>
              <a:t>Iterations</a:t>
            </a:r>
            <a:endParaRPr lang="tr-TR" sz="36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42AB69-E12F-4450-8CA8-95072A1E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391" t="28851" r="21450" b="41145"/>
          <a:stretch/>
        </p:blipFill>
        <p:spPr>
          <a:xfrm>
            <a:off x="10130246" y="3768776"/>
            <a:ext cx="1125044" cy="799538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CE31BFB4-22DD-4EAD-A2AD-5DBE146460ED}"/>
              </a:ext>
            </a:extLst>
          </p:cNvPr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  <a:ea typeface="DejaVu Sans"/>
              </a:rPr>
              <a:t>k-</a:t>
            </a:r>
            <a:r>
              <a:rPr lang="de-DE" sz="4400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52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CD0815-0009-45D1-AF4F-9704EDB8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83" y="1737360"/>
            <a:ext cx="65161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Randomly</a:t>
            </a:r>
            <a:r>
              <a:rPr lang="tr-TR" sz="2800" dirty="0"/>
              <a:t> </a:t>
            </a:r>
            <a:r>
              <a:rPr lang="tr-TR" sz="2800" dirty="0" err="1"/>
              <a:t>chosen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r>
              <a:rPr lang="tr-TR" sz="2800" dirty="0"/>
              <a:t> as </a:t>
            </a:r>
            <a:r>
              <a:rPr lang="tr-TR" sz="2800" dirty="0" err="1"/>
              <a:t>centroid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Calculate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Euclidian</a:t>
            </a:r>
            <a:r>
              <a:rPr lang="tr-TR" sz="2800" dirty="0"/>
              <a:t> </a:t>
            </a:r>
            <a:r>
              <a:rPr lang="tr-TR" sz="2800" dirty="0" err="1"/>
              <a:t>distance</a:t>
            </a:r>
            <a:r>
              <a:rPr lang="tr-TR" sz="2800" dirty="0"/>
              <a:t> D(x)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every</a:t>
            </a:r>
            <a:r>
              <a:rPr lang="tr-TR" sz="2800" dirty="0"/>
              <a:t> </a:t>
            </a:r>
            <a:r>
              <a:rPr lang="tr-TR" sz="2800" dirty="0" err="1"/>
              <a:t>other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Position the next centro</a:t>
            </a:r>
            <a:r>
              <a:rPr lang="de-DE" sz="2800" dirty="0" err="1"/>
              <a:t>id</a:t>
            </a:r>
            <a:r>
              <a:rPr lang="tr-TR" sz="2800" dirty="0"/>
              <a:t> at the furthermost object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Define k-</a:t>
            </a:r>
            <a:r>
              <a:rPr lang="tr-TR" sz="2800" dirty="0" err="1"/>
              <a:t>centroids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repeat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normal k-</a:t>
            </a:r>
            <a:r>
              <a:rPr lang="tr-TR" sz="2800" dirty="0" err="1"/>
              <a:t>means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endParaRPr lang="tr-TR" sz="2800" dirty="0"/>
          </a:p>
          <a:p>
            <a:endParaRPr lang="tr-TR"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3DFF0F-C282-4E79-9050-FB884D2B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6471" y="1520341"/>
            <a:ext cx="5177246" cy="37276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30D9DAC-87E1-4C7E-98F5-6090D8D9FFDA}"/>
              </a:ext>
            </a:extLst>
          </p:cNvPr>
          <p:cNvSpPr txBox="1"/>
          <p:nvPr/>
        </p:nvSpPr>
        <p:spPr>
          <a:xfrm>
            <a:off x="1949422" y="5247958"/>
            <a:ext cx="787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/>
              <a:t>Reduces</a:t>
            </a:r>
            <a:r>
              <a:rPr lang="tr-TR" sz="4000" dirty="0"/>
              <a:t> </a:t>
            </a:r>
            <a:r>
              <a:rPr lang="tr-TR" sz="4000" dirty="0" err="1"/>
              <a:t>Iterations</a:t>
            </a:r>
            <a:r>
              <a:rPr lang="tr-TR" sz="4000" dirty="0"/>
              <a:t>!</a:t>
            </a:r>
          </a:p>
          <a:p>
            <a:pPr algn="ctr"/>
            <a:r>
              <a:rPr lang="tr-TR" sz="4000" dirty="0" err="1"/>
              <a:t>Doubles</a:t>
            </a:r>
            <a:r>
              <a:rPr lang="tr-TR" sz="4000" dirty="0"/>
              <a:t>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speed</a:t>
            </a:r>
            <a:r>
              <a:rPr lang="tr-TR" sz="4000" dirty="0"/>
              <a:t> of k-</a:t>
            </a:r>
            <a:r>
              <a:rPr lang="tr-TR" sz="4000" dirty="0" err="1"/>
              <a:t>means</a:t>
            </a:r>
            <a:r>
              <a:rPr lang="tr-TR" sz="4000" dirty="0"/>
              <a:t>!</a:t>
            </a: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81AF2386-F151-4B62-89ED-064158DDBAE5}"/>
              </a:ext>
            </a:extLst>
          </p:cNvPr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	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k-</a:t>
            </a:r>
            <a:r>
              <a:rPr lang="de-DE" sz="4400" strike="noStrike" spc="-1" dirty="0" err="1">
                <a:solidFill>
                  <a:srgbClr val="FFFFFF"/>
                </a:solidFill>
                <a:latin typeface="Calibri Light"/>
              </a:rPr>
              <a:t>means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 ++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514D78-FD59-425A-8064-4E3D29C4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0" y="1943635"/>
            <a:ext cx="10972440" cy="39772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Centroids</a:t>
            </a:r>
            <a:r>
              <a:rPr lang="tr-TR" sz="2800" dirty="0"/>
              <a:t> </a:t>
            </a:r>
            <a:r>
              <a:rPr lang="tr-TR" sz="2800" dirty="0" err="1"/>
              <a:t>placed</a:t>
            </a:r>
            <a:r>
              <a:rPr lang="tr-TR" sz="2800" dirty="0"/>
              <a:t> </a:t>
            </a:r>
            <a:r>
              <a:rPr lang="tr-TR" sz="2800" dirty="0" err="1"/>
              <a:t>into</a:t>
            </a:r>
            <a:r>
              <a:rPr lang="tr-TR" sz="2800" dirty="0"/>
              <a:t> data </a:t>
            </a:r>
            <a:r>
              <a:rPr lang="tr-TR" sz="2800" dirty="0" err="1"/>
              <a:t>with</a:t>
            </a:r>
            <a:r>
              <a:rPr lang="tr-TR" sz="2800" dirty="0"/>
              <a:t> a </a:t>
            </a:r>
            <a:r>
              <a:rPr lang="tr-TR" sz="2800" dirty="0" err="1"/>
              <a:t>decided</a:t>
            </a:r>
            <a:r>
              <a:rPr lang="tr-TR" sz="2800" dirty="0"/>
              <a:t> </a:t>
            </a:r>
            <a:r>
              <a:rPr lang="tr-TR" sz="2800" dirty="0" err="1"/>
              <a:t>amount</a:t>
            </a:r>
            <a:r>
              <a:rPr lang="tr-TR" sz="2800" dirty="0"/>
              <a:t> of </a:t>
            </a:r>
            <a:r>
              <a:rPr lang="tr-TR" sz="2800" dirty="0" err="1"/>
              <a:t>batch-growth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Centroid</a:t>
            </a:r>
            <a:r>
              <a:rPr lang="tr-TR" sz="2800" dirty="0"/>
              <a:t> </a:t>
            </a:r>
            <a:r>
              <a:rPr lang="tr-TR" sz="2800" dirty="0" err="1"/>
              <a:t>assignment</a:t>
            </a:r>
            <a:r>
              <a:rPr lang="tr-TR" sz="2800" dirty="0"/>
              <a:t> </a:t>
            </a:r>
            <a:r>
              <a:rPr lang="tr-TR" sz="2800" dirty="0" err="1"/>
              <a:t>per-sample</a:t>
            </a:r>
            <a:r>
              <a:rPr lang="tr-T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Arrange</a:t>
            </a:r>
            <a:r>
              <a:rPr lang="tr-TR" sz="2800" dirty="0"/>
              <a:t> </a:t>
            </a:r>
            <a:r>
              <a:rPr lang="tr-TR" sz="2800" dirty="0" err="1"/>
              <a:t>centroid</a:t>
            </a:r>
            <a:r>
              <a:rPr lang="tr-TR" sz="2800" dirty="0"/>
              <a:t> </a:t>
            </a:r>
            <a:r>
              <a:rPr lang="tr-TR" sz="2800" dirty="0" err="1"/>
              <a:t>according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minimal </a:t>
            </a:r>
            <a:r>
              <a:rPr lang="tr-TR" sz="2800" dirty="0" err="1"/>
              <a:t>euclidian</a:t>
            </a:r>
            <a:r>
              <a:rPr lang="tr-TR" sz="2800" dirty="0"/>
              <a:t> </a:t>
            </a:r>
            <a:r>
              <a:rPr lang="tr-TR" sz="2800" dirty="0" err="1"/>
              <a:t>median</a:t>
            </a:r>
            <a:r>
              <a:rPr lang="tr-TR" sz="2800" dirty="0"/>
              <a:t> of </a:t>
            </a:r>
            <a:r>
              <a:rPr lang="tr-TR" sz="2800" dirty="0" err="1"/>
              <a:t>first</a:t>
            </a:r>
            <a:r>
              <a:rPr lang="tr-TR" sz="2800" dirty="0"/>
              <a:t> </a:t>
            </a:r>
            <a:r>
              <a:rPr lang="tr-TR" sz="2800" dirty="0" err="1"/>
              <a:t>sample</a:t>
            </a:r>
            <a:endParaRPr lang="tr-TR" sz="2800" dirty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than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median</a:t>
            </a:r>
            <a:r>
              <a:rPr lang="tr-TR" sz="2800" dirty="0"/>
              <a:t> </a:t>
            </a:r>
            <a:r>
              <a:rPr lang="tr-TR" sz="2800" dirty="0" err="1"/>
              <a:t>distance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first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second</a:t>
            </a:r>
            <a:r>
              <a:rPr lang="tr-TR" sz="2800" dirty="0"/>
              <a:t> </a:t>
            </a:r>
            <a:r>
              <a:rPr lang="tr-TR" sz="2800" dirty="0" err="1"/>
              <a:t>sample</a:t>
            </a:r>
            <a:r>
              <a:rPr lang="tr-TR" sz="2800" dirty="0"/>
              <a:t>… 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FFC01F3-0C16-49A7-AFB2-A0E051C8E545}"/>
              </a:ext>
            </a:extLst>
          </p:cNvPr>
          <p:cNvSpPr/>
          <p:nvPr/>
        </p:nvSpPr>
        <p:spPr>
          <a:xfrm>
            <a:off x="240" y="165356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  <a:ea typeface="DejaVu Sans"/>
              </a:rPr>
              <a:t>Mini-batch</a:t>
            </a:r>
            <a:endParaRPr lang="de-DE" sz="4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4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Data</a:t>
            </a:r>
            <a:endParaRPr lang="de-DE" sz="440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lang="de-DE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CD14+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Natural killer cell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PPBP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D8F18-BFBF-442E-B7DB-51EFF040613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70720" y="5602320"/>
            <a:ext cx="7911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0" y="1800000"/>
            <a:ext cx="216000" cy="2088000"/>
          </a:xfrm>
          <a:custGeom>
            <a:avLst/>
            <a:gdLst/>
            <a:ahLst/>
            <a:cxnLst/>
            <a:rect l="0" t="0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288000" y="2664000"/>
            <a:ext cx="16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latin typeface="Arial"/>
              </a:rPr>
              <a:t>lymphocytes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FFFFFF"/>
                </a:solidFill>
                <a:latin typeface="Calibri"/>
              </a:rPr>
              <a:t>	</a:t>
            </a:r>
            <a:r>
              <a:rPr lang="de-DE" sz="4400" strike="noStrike" spc="-1" dirty="0">
                <a:solidFill>
                  <a:srgbClr val="FFFFFF"/>
                </a:solidFill>
                <a:latin typeface="Calibri Light"/>
              </a:rPr>
              <a:t>Project</a:t>
            </a:r>
            <a:r>
              <a:rPr lang="de-DE" sz="440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de-DE" sz="4400" strike="noStrike" spc="-1" dirty="0" err="1">
                <a:solidFill>
                  <a:srgbClr val="FFFFFF"/>
                </a:solidFill>
                <a:latin typeface="Calibri Light"/>
              </a:rPr>
              <a:t>schedule</a:t>
            </a:r>
            <a:endParaRPr lang="de-DE" sz="44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45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1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258EB0-D1CE-428B-A264-285451DE390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552</Words>
  <Application>Microsoft Office PowerPoint</Application>
  <PresentationFormat>Breitbild</PresentationFormat>
  <Paragraphs>124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Clustering</vt:lpstr>
      <vt:lpstr>3 Different methods: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Anni Wehrle</cp:lastModifiedBy>
  <cp:revision>53</cp:revision>
  <dcterms:created xsi:type="dcterms:W3CDTF">2019-05-09T08:36:16Z</dcterms:created>
  <dcterms:modified xsi:type="dcterms:W3CDTF">2019-05-14T12:26:29Z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