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1.xml" ContentType="application/vnd.openxmlformats-officedocument.presentationml.notesSlide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6.png" ContentType="image/png"/>
  <Override PartName="/ppt/media/image1.gif" ContentType="image/gif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latin typeface="Times New Roman"/>
              </a:rPr>
              <a:t> 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9C2D746-B31E-4A06-AD6B-3B8EA7376637}" type="slidenum">
              <a:rPr b="0" lang="de-DE" sz="1400" spc="-1" strike="noStrike">
                <a:latin typeface="Times New Roman"/>
              </a:rPr>
              <a:t>1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274B2FE-2087-4AB2-BB5E-8E30CB937362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hyperlink" Target="https://aws.amazon.com/de/blogs/machine-learning/k-means-clustering-with-amazon-sagemaker/" TargetMode="External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5466960" cy="6856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634320" y="803880"/>
            <a:ext cx="4207320" cy="30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90000"/>
              </a:lnSpc>
            </a:pPr>
            <a:r>
              <a:rPr b="1" lang="de-DE" sz="5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b="0" lang="de-DE" sz="5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39000" y="4013280"/>
            <a:ext cx="4202640" cy="220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b="0" lang="de-DE" sz="18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3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6233400" y="640080"/>
            <a:ext cx="5183280" cy="5577480"/>
          </a:xfrm>
          <a:prstGeom prst="rect">
            <a:avLst/>
          </a:prstGeom>
          <a:ln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A5C910A-E13D-40D9-9132-1C2BE295A6E0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6233400" y="5825880"/>
            <a:ext cx="4610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https://aws.amazon.com/de/blogs/machine-learning/k-means-clustering-with-amazon-sagemaker/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le 1"/>
          <p:cNvGraphicFramePr/>
          <p:nvPr/>
        </p:nvGraphicFramePr>
        <p:xfrm>
          <a:off x="1014120" y="837360"/>
          <a:ext cx="9977760" cy="1853640"/>
        </p:xfrm>
        <a:graphic>
          <a:graphicData uri="http://schemas.openxmlformats.org/drawingml/2006/table">
            <a:tbl>
              <a:tblPr/>
              <a:tblGrid>
                <a:gridCol w="1161000"/>
                <a:gridCol w="1523880"/>
                <a:gridCol w="2322000"/>
                <a:gridCol w="1213560"/>
                <a:gridCol w="1324440"/>
                <a:gridCol w="1141560"/>
                <a:gridCol w="1291680"/>
              </a:tblGrid>
              <a:tr h="74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b="0" lang="de-DE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4" name="CustomShape 2"/>
          <p:cNvSpPr/>
          <p:nvPr/>
        </p:nvSpPr>
        <p:spPr>
          <a:xfrm>
            <a:off x="745200" y="237240"/>
            <a:ext cx="1051416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85" name="Grafik 37" descr=""/>
          <p:cNvPicPr/>
          <p:nvPr/>
        </p:nvPicPr>
        <p:blipFill>
          <a:blip r:embed="rId1"/>
          <a:srcRect l="0" t="5541" r="0" b="0"/>
          <a:stretch/>
        </p:blipFill>
        <p:spPr>
          <a:xfrm>
            <a:off x="2194200" y="3583080"/>
            <a:ext cx="7337520" cy="3233160"/>
          </a:xfrm>
          <a:prstGeom prst="rect">
            <a:avLst/>
          </a:prstGeom>
          <a:ln>
            <a:noFill/>
          </a:ln>
        </p:spPr>
      </p:pic>
      <p:sp>
        <p:nvSpPr>
          <p:cNvPr id="186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5469A1-0B77-4545-B289-85F7D50DA6B3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28440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8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950400" y="3893400"/>
            <a:ext cx="201960" cy="2048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"/>
          <p:cNvSpPr/>
          <p:nvPr/>
        </p:nvSpPr>
        <p:spPr>
          <a:xfrm>
            <a:off x="82728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5"/>
          <p:cNvSpPr/>
          <p:nvPr/>
        </p:nvSpPr>
        <p:spPr>
          <a:xfrm>
            <a:off x="76680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7"/>
          <p:cNvSpPr/>
          <p:nvPr/>
        </p:nvSpPr>
        <p:spPr>
          <a:xfrm>
            <a:off x="965880" y="5137920"/>
            <a:ext cx="171360" cy="151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8"/>
          <p:cNvSpPr/>
          <p:nvPr/>
        </p:nvSpPr>
        <p:spPr>
          <a:xfrm>
            <a:off x="575280" y="332460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953735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5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0"/>
          <p:cNvSpPr/>
          <p:nvPr/>
        </p:nvSpPr>
        <p:spPr>
          <a:xfrm>
            <a:off x="2439360" y="3886920"/>
            <a:ext cx="201960" cy="2048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1"/>
          <p:cNvSpPr/>
          <p:nvPr/>
        </p:nvSpPr>
        <p:spPr>
          <a:xfrm>
            <a:off x="231660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2"/>
          <p:cNvSpPr/>
          <p:nvPr/>
        </p:nvSpPr>
        <p:spPr>
          <a:xfrm>
            <a:off x="22561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4"/>
          <p:cNvSpPr/>
          <p:nvPr/>
        </p:nvSpPr>
        <p:spPr>
          <a:xfrm>
            <a:off x="2453400" y="2702160"/>
            <a:ext cx="171360" cy="151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5"/>
          <p:cNvSpPr/>
          <p:nvPr/>
        </p:nvSpPr>
        <p:spPr>
          <a:xfrm>
            <a:off x="2063520" y="427392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02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7"/>
          <p:cNvSpPr/>
          <p:nvPr/>
        </p:nvSpPr>
        <p:spPr>
          <a:xfrm>
            <a:off x="3929040" y="3875040"/>
            <a:ext cx="201960" cy="204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8"/>
          <p:cNvSpPr/>
          <p:nvPr/>
        </p:nvSpPr>
        <p:spPr>
          <a:xfrm>
            <a:off x="3805920" y="374760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9"/>
          <p:cNvSpPr/>
          <p:nvPr/>
        </p:nvSpPr>
        <p:spPr>
          <a:xfrm>
            <a:off x="3745800" y="368676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3944520" y="5121000"/>
            <a:ext cx="171360" cy="1512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3"/>
          <p:cNvSpPr/>
          <p:nvPr/>
        </p:nvSpPr>
        <p:spPr>
          <a:xfrm>
            <a:off x="5418720" y="3893400"/>
            <a:ext cx="201960" cy="20484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4"/>
          <p:cNvSpPr/>
          <p:nvPr/>
        </p:nvSpPr>
        <p:spPr>
          <a:xfrm>
            <a:off x="529560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5"/>
          <p:cNvSpPr/>
          <p:nvPr/>
        </p:nvSpPr>
        <p:spPr>
          <a:xfrm>
            <a:off x="52351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7"/>
          <p:cNvSpPr/>
          <p:nvPr/>
        </p:nvSpPr>
        <p:spPr>
          <a:xfrm>
            <a:off x="5437440" y="2716560"/>
            <a:ext cx="171360" cy="15120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9"/>
          <p:cNvSpPr/>
          <p:nvPr/>
        </p:nvSpPr>
        <p:spPr>
          <a:xfrm>
            <a:off x="6907320" y="3893400"/>
            <a:ext cx="201960" cy="20484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0"/>
          <p:cNvSpPr/>
          <p:nvPr/>
        </p:nvSpPr>
        <p:spPr>
          <a:xfrm>
            <a:off x="6784200" y="3764520"/>
            <a:ext cx="448560" cy="44964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1"/>
          <p:cNvSpPr/>
          <p:nvPr/>
        </p:nvSpPr>
        <p:spPr>
          <a:xfrm>
            <a:off x="672408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3"/>
          <p:cNvSpPr/>
          <p:nvPr/>
        </p:nvSpPr>
        <p:spPr>
          <a:xfrm>
            <a:off x="6922800" y="5137920"/>
            <a:ext cx="171360" cy="151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5"/>
          <p:cNvSpPr/>
          <p:nvPr/>
        </p:nvSpPr>
        <p:spPr>
          <a:xfrm>
            <a:off x="8380440" y="3893400"/>
            <a:ext cx="201960" cy="2048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36"/>
          <p:cNvSpPr/>
          <p:nvPr/>
        </p:nvSpPr>
        <p:spPr>
          <a:xfrm>
            <a:off x="825732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7"/>
          <p:cNvSpPr/>
          <p:nvPr/>
        </p:nvSpPr>
        <p:spPr>
          <a:xfrm>
            <a:off x="819684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9"/>
          <p:cNvSpPr/>
          <p:nvPr/>
        </p:nvSpPr>
        <p:spPr>
          <a:xfrm>
            <a:off x="8396280" y="2702160"/>
            <a:ext cx="171360" cy="151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0"/>
          <p:cNvSpPr/>
          <p:nvPr/>
        </p:nvSpPr>
        <p:spPr>
          <a:xfrm>
            <a:off x="9927360" y="3893400"/>
            <a:ext cx="201960" cy="2048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1"/>
          <p:cNvSpPr/>
          <p:nvPr/>
        </p:nvSpPr>
        <p:spPr>
          <a:xfrm>
            <a:off x="9803880" y="3764520"/>
            <a:ext cx="448560" cy="44964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42"/>
          <p:cNvSpPr/>
          <p:nvPr/>
        </p:nvSpPr>
        <p:spPr>
          <a:xfrm>
            <a:off x="974376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4"/>
          <p:cNvSpPr/>
          <p:nvPr/>
        </p:nvSpPr>
        <p:spPr>
          <a:xfrm>
            <a:off x="9942840" y="5137920"/>
            <a:ext cx="171360" cy="151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6"/>
          <p:cNvSpPr/>
          <p:nvPr/>
        </p:nvSpPr>
        <p:spPr>
          <a:xfrm>
            <a:off x="11473920" y="3893400"/>
            <a:ext cx="201960" cy="2048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47"/>
          <p:cNvSpPr/>
          <p:nvPr/>
        </p:nvSpPr>
        <p:spPr>
          <a:xfrm>
            <a:off x="11350800" y="3764520"/>
            <a:ext cx="448560" cy="44964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8"/>
          <p:cNvSpPr/>
          <p:nvPr/>
        </p:nvSpPr>
        <p:spPr>
          <a:xfrm>
            <a:off x="112903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50"/>
          <p:cNvSpPr/>
          <p:nvPr/>
        </p:nvSpPr>
        <p:spPr>
          <a:xfrm>
            <a:off x="11482920" y="2716560"/>
            <a:ext cx="171360" cy="151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3"/>
          <p:cNvSpPr/>
          <p:nvPr/>
        </p:nvSpPr>
        <p:spPr>
          <a:xfrm>
            <a:off x="3554280" y="329976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92d050"/>
                </a:solidFill>
                <a:latin typeface="Calibri"/>
                <a:ea typeface="DejaVu Sans"/>
              </a:rPr>
              <a:t>3.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0" name="CustomShape 54"/>
          <p:cNvSpPr/>
          <p:nvPr/>
        </p:nvSpPr>
        <p:spPr>
          <a:xfrm>
            <a:off x="5046480" y="42818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1" name="CustomShape 55"/>
          <p:cNvSpPr/>
          <p:nvPr/>
        </p:nvSpPr>
        <p:spPr>
          <a:xfrm>
            <a:off x="8004240" y="42800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e46c0a"/>
                </a:solidFill>
                <a:latin typeface="Calibri"/>
                <a:ea typeface="DejaVu Sans"/>
              </a:rPr>
              <a:t>6.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2" name="CustomShape 56"/>
          <p:cNvSpPr/>
          <p:nvPr/>
        </p:nvSpPr>
        <p:spPr>
          <a:xfrm>
            <a:off x="9561960" y="333288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3" name="CustomShape 57"/>
          <p:cNvSpPr/>
          <p:nvPr/>
        </p:nvSpPr>
        <p:spPr>
          <a:xfrm>
            <a:off x="6529680" y="33368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4" name="CustomShape 58"/>
          <p:cNvSpPr/>
          <p:nvPr/>
        </p:nvSpPr>
        <p:spPr>
          <a:xfrm>
            <a:off x="11099160" y="428184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45" name="CustomShape 59"/>
          <p:cNvSpPr/>
          <p:nvPr/>
        </p:nvSpPr>
        <p:spPr>
          <a:xfrm>
            <a:off x="86040" y="5388120"/>
            <a:ext cx="1932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53735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6" name="CustomShape 60"/>
          <p:cNvSpPr/>
          <p:nvPr/>
        </p:nvSpPr>
        <p:spPr>
          <a:xfrm>
            <a:off x="1156680" y="1645920"/>
            <a:ext cx="2751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7" name="CustomShape 61"/>
          <p:cNvSpPr/>
          <p:nvPr/>
        </p:nvSpPr>
        <p:spPr>
          <a:xfrm>
            <a:off x="2833200" y="5355360"/>
            <a:ext cx="238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2d050"/>
                </a:solidFill>
                <a:latin typeface="Calibri"/>
                <a:ea typeface="DejaVu Sans"/>
              </a:rPr>
              <a:t>Mini-batch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8" name="CustomShape 62"/>
          <p:cNvSpPr/>
          <p:nvPr/>
        </p:nvSpPr>
        <p:spPr>
          <a:xfrm>
            <a:off x="4140360" y="2208960"/>
            <a:ext cx="2751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99823a"/>
                </a:solidFill>
                <a:latin typeface="Calibri"/>
                <a:ea typeface="DejaVu Sans"/>
              </a:rPr>
              <a:t>K-means ++ algorithm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9" name="CustomShape 63"/>
          <p:cNvSpPr/>
          <p:nvPr/>
        </p:nvSpPr>
        <p:spPr>
          <a:xfrm>
            <a:off x="5783040" y="5400000"/>
            <a:ext cx="2449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0" name="CustomShape 64"/>
          <p:cNvSpPr/>
          <p:nvPr/>
        </p:nvSpPr>
        <p:spPr>
          <a:xfrm>
            <a:off x="7086600" y="2204640"/>
            <a:ext cx="27518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e46c0a"/>
                </a:solidFill>
                <a:latin typeface="Calibri"/>
                <a:ea typeface="DejaVu Sans"/>
              </a:rPr>
              <a:t>Dataset processing: PCA..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1" name="CustomShape 65"/>
          <p:cNvSpPr/>
          <p:nvPr/>
        </p:nvSpPr>
        <p:spPr>
          <a:xfrm>
            <a:off x="8718840" y="5436360"/>
            <a:ext cx="26182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2" name="CustomShape 66"/>
          <p:cNvSpPr/>
          <p:nvPr/>
        </p:nvSpPr>
        <p:spPr>
          <a:xfrm>
            <a:off x="9610560" y="1934640"/>
            <a:ext cx="2751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53" name="CustomShape 67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64406E-DF13-4DB2-B356-65D3F3DB7BAB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00"/>
                            </p:stCondLst>
                            <p:childTnLst>
                              <p:par>
                                <p:cTn id="23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6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500"/>
                            </p:stCondLst>
                            <p:childTnLst>
                              <p:par>
                                <p:cTn id="370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8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000"/>
                            </p:stCondLst>
                            <p:childTnLst>
                              <p:par>
                                <p:cTn id="40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1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2000"/>
                            </p:stCondLst>
                            <p:childTnLst>
                              <p:par>
                                <p:cTn id="42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28080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72550A-CCA3-49BF-B01F-1C119566677B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30" dur="indefinite" restart="never" nodeType="tmRoot">
          <p:childTnLst>
            <p:seq>
              <p:cTn id="431" dur="indefinite" nodeType="mainSeq">
                <p:childTnLst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5F3768B-3116-42FB-930A-3CFEE450AE39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  <p:pic>
        <p:nvPicPr>
          <p:cNvPr id="259" name="Inhaltsplatzhalter 4" descr=""/>
          <p:cNvPicPr/>
          <p:nvPr/>
        </p:nvPicPr>
        <p:blipFill>
          <a:blip r:embed="rId1"/>
          <a:stretch/>
        </p:blipFill>
        <p:spPr>
          <a:xfrm>
            <a:off x="658440" y="2005920"/>
            <a:ext cx="7831080" cy="4349880"/>
          </a:xfrm>
          <a:prstGeom prst="rect">
            <a:avLst/>
          </a:prstGeom>
          <a:ln>
            <a:noFill/>
          </a:ln>
        </p:spPr>
      </p:pic>
      <p:sp>
        <p:nvSpPr>
          <p:cNvPr id="260" name="CustomShape 3"/>
          <p:cNvSpPr/>
          <p:nvPr/>
        </p:nvSpPr>
        <p:spPr>
          <a:xfrm>
            <a:off x="839160" y="6252120"/>
            <a:ext cx="82677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44" dur="indefinite" restart="never" nodeType="tmRoot">
          <p:childTnLst>
            <p:seq>
              <p:cTn id="4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2743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38080" y="200484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find clusters that show only one type of cell?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DE" sz="28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find marker genes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Which genes are expressed the most by which cell type?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homogenous/heterogenous is the population?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we use the cluster pattern (of other patients) to predict/diagnose diseases?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827EE4F-3EA4-4FA2-A7F4-6ECF5A243DD9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446" dur="indefinite" restart="never" nodeType="tmRoot">
          <p:childTnLst>
            <p:seq>
              <p:cTn id="447" dur="indefinite" nodeType="mainSeq">
                <p:childTnLst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3857400"/>
            <a:ext cx="12191400" cy="18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244080"/>
            <a:ext cx="12191040" cy="132336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Clustering Methods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09480" y="181368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Accuracy</a:t>
            </a: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Speed</a:t>
            </a: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Computational limitations</a:t>
            </a:r>
            <a:endParaRPr b="0" lang="de-DE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endParaRPr b="0" lang="de-DE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RAM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5159520" y="3553200"/>
            <a:ext cx="3069360" cy="2938680"/>
          </a:xfrm>
          <a:prstGeom prst="ellipse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Fast 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clustering, memory efficiency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8512200" y="3553200"/>
            <a:ext cx="3069360" cy="29386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Accurate</a:t>
            </a:r>
            <a:r>
              <a:rPr b="0" lang="de-DE" sz="2800" spc="-1" strike="noStrike">
                <a:solidFill>
                  <a:srgbClr val="ffffff"/>
                </a:solidFill>
                <a:latin typeface="Arial"/>
                <a:ea typeface="DejaVu Sans"/>
              </a:rPr>
              <a:t> clustering, computation efficiency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1825560"/>
            <a:ext cx="8122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b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PCA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plots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Random number </a:t>
            </a:r>
            <a:r>
              <a:rPr b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«k»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and placement of centroids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Assign the object to </a:t>
            </a:r>
            <a:r>
              <a:rPr b="1" lang="de-DE" sz="2800" spc="-1" strike="noStrike">
                <a:solidFill>
                  <a:srgbClr val="c55a11"/>
                </a:solidFill>
                <a:latin typeface="Arial"/>
                <a:ea typeface="DejaVu Sans"/>
              </a:rPr>
              <a:t>the closest centroid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Re-arrangement of the centroids, </a:t>
            </a:r>
            <a:r>
              <a:rPr b="1" lang="de-DE" sz="2800" spc="-1" strike="noStrike">
                <a:solidFill>
                  <a:srgbClr val="c55a11"/>
                </a:solidFill>
                <a:latin typeface="Arial"/>
                <a:ea typeface="DejaVu Sans"/>
              </a:rPr>
              <a:t>minimizing mean distance</a:t>
            </a:r>
            <a:r>
              <a:rPr b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 it’s assigned objects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Until: </a:t>
            </a:r>
            <a:r>
              <a:rPr b="0" lang="de-DE" sz="3600" spc="-1" strike="noStrike">
                <a:solidFill>
                  <a:srgbClr val="c00000"/>
                </a:solidFill>
                <a:latin typeface="Arial"/>
                <a:ea typeface="DejaVu Sans"/>
              </a:rPr>
              <a:t>Convergance!</a:t>
            </a: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696520" y="3148920"/>
            <a:ext cx="848520" cy="1651320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9662400" y="3223440"/>
            <a:ext cx="20599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Iterations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35" name="Resim 7" descr=""/>
          <p:cNvPicPr/>
          <p:nvPr/>
        </p:nvPicPr>
        <p:blipFill>
          <a:blip r:embed="rId1"/>
          <a:srcRect l="50399" t="28851" r="21453" b="41150"/>
          <a:stretch/>
        </p:blipFill>
        <p:spPr>
          <a:xfrm>
            <a:off x="10130400" y="4001040"/>
            <a:ext cx="1124280" cy="79884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0" y="244080"/>
            <a:ext cx="12191040" cy="132336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0662120" y="244080"/>
            <a:ext cx="1368360" cy="13233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0520" y="1962000"/>
            <a:ext cx="65948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Objects are centroids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Calculate the Euclidian distance </a:t>
            </a:r>
            <a:r>
              <a:rPr b="1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D(x)</a:t>
            </a:r>
            <a:r>
              <a:rPr b="0" i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to every other object</a:t>
            </a:r>
            <a:endParaRPr b="0" lang="de-DE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Possibility of a second </a:t>
            </a:r>
            <a:endParaRPr b="0" lang="de-DE" sz="2800" spc="-1" strike="noStrike">
              <a:latin typeface="Arial"/>
            </a:endParaRPr>
          </a:p>
          <a:p>
            <a:pPr marL="457560"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centroid defined by:</a:t>
            </a:r>
            <a:endParaRPr b="0" lang="de-DE" sz="2800" spc="-1" strike="noStrike">
              <a:latin typeface="Arial"/>
            </a:endParaRPr>
          </a:p>
          <a:p>
            <a:pPr marL="51480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Rest is same as k-means</a:t>
            </a:r>
            <a:endParaRPr b="0" lang="de-DE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Reduces iterations!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496280" y="2220120"/>
            <a:ext cx="4626720" cy="282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Arial"/>
                <a:ea typeface="DejaVu Sans"/>
              </a:rPr>
              <a:t>Faster and more accurate than k-means!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0" y="244080"/>
            <a:ext cx="12191040" cy="1323360"/>
          </a:xfrm>
          <a:prstGeom prst="rect">
            <a:avLst/>
          </a:prstGeom>
          <a:solidFill>
            <a:srgbClr val="4472c4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k-means ++ : How to set centroids?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9125280" y="244080"/>
            <a:ext cx="1368360" cy="1323360"/>
          </a:xfrm>
          <a:prstGeom prst="ellipse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>
            <a:off x="10660320" y="244080"/>
            <a:ext cx="1368360" cy="13233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Resim 2" descr=""/>
          <p:cNvPicPr/>
          <p:nvPr/>
        </p:nvPicPr>
        <p:blipFill>
          <a:blip r:embed="rId1"/>
          <a:srcRect l="58394" t="47798" r="33575" b="46112"/>
          <a:stretch/>
        </p:blipFill>
        <p:spPr>
          <a:xfrm>
            <a:off x="4695840" y="3429000"/>
            <a:ext cx="2356920" cy="100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" dur="indefinite" restart="never" nodeType="tmRoot">
          <p:childTnLst>
            <p:seq>
              <p:cTn id="13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94520" y="1879920"/>
            <a:ext cx="109717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Mini-Batch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: Randomly built group of samples from original data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0" y="248400"/>
            <a:ext cx="12191040" cy="13773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Mini-batch k-means</a:t>
            </a:r>
            <a:endParaRPr b="0" lang="de-DE" sz="4400" spc="-1" strike="noStrike">
              <a:latin typeface="Arial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147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48" name="CustomShape 5"/>
          <p:cNvSpPr/>
          <p:nvPr/>
        </p:nvSpPr>
        <p:spPr>
          <a:xfrm>
            <a:off x="4559040" y="53298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9109080" y="275760"/>
            <a:ext cx="1368360" cy="1323360"/>
          </a:xfrm>
          <a:prstGeom prst="ellipse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6095880" y="56988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>
            <a:off x="3933720" y="5397480"/>
            <a:ext cx="3948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ff0000"/>
                </a:solidFill>
                <a:latin typeface="Arial"/>
                <a:ea typeface="DejaVu Sans"/>
              </a:rPr>
              <a:t>Accuracy is reduced!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702000" y="2598840"/>
            <a:ext cx="109720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Observing a model of data, </a:t>
            </a:r>
            <a:r>
              <a:rPr b="0" lang="de-DE" sz="2800" spc="-1" strike="noStrike">
                <a:solidFill>
                  <a:srgbClr val="c00000"/>
                </a:solidFill>
                <a:latin typeface="Arial"/>
                <a:ea typeface="DejaVu Sans"/>
              </a:rPr>
              <a:t>not the whole </a:t>
            </a: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Choose an initial mini-batch, cluster it with k-means algorithm</a:t>
            </a: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Add a second mini-batch to the first one and update centroids</a:t>
            </a: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Convergence before the whole data can be analyzed</a:t>
            </a:r>
            <a:endParaRPr b="0" lang="de-DE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the positions of the centroids for the whole data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74200" y="184248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 expression of peripheral blood mononuclear cells (PBMCs) from a healthy donor</a:t>
            </a: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PBMCs = peripheral blood cells with a round nucleus e. g. T-cells, B-cells, monocytes</a:t>
            </a: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Method: UMI marked mRNA (unique molecular identifier) → ratio of molecules in cells is preserved</a:t>
            </a: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2700 cells, 32738 genes (→ dimension reduction, nonlinear)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b="0" lang="de-DE" sz="4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74200" y="184248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Data cleanup: eliminate genes that are expressed in less than 3 cells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de-DE" sz="2800" spc="-1" strike="noStrike">
              <a:latin typeface="Arial"/>
            </a:endParaRPr>
          </a:p>
          <a:p>
            <a:pPr marL="228600" indent="-226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PCA (Principal Component Analysis) or t-SNE or UMAP to reduce number of dimension without losing to much information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Data / reduction of dimension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57" name="Resim 182" descr=""/>
          <p:cNvPicPr/>
          <p:nvPr/>
        </p:nvPicPr>
        <p:blipFill>
          <a:blip r:embed="rId1"/>
          <a:stretch/>
        </p:blipFill>
        <p:spPr>
          <a:xfrm>
            <a:off x="794520" y="2777040"/>
            <a:ext cx="7629120" cy="219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"/>
          <p:cNvGraphicFramePr/>
          <p:nvPr/>
        </p:nvGraphicFramePr>
        <p:xfrm>
          <a:off x="2140200" y="1255680"/>
          <a:ext cx="7911000" cy="4345920"/>
        </p:xfrm>
        <a:graphic>
          <a:graphicData uri="http://schemas.openxmlformats.org/drawingml/2006/table">
            <a:tbl>
              <a:tblPr/>
              <a:tblGrid>
                <a:gridCol w="3955680"/>
                <a:gridCol w="3955680"/>
              </a:tblGrid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2000" spc="-1" strike="noStrike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b="0" lang="de-DE" sz="20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monocyte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0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  <a:tr h="432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</a:tr>
            </a:tbl>
          </a:graphicData>
        </a:graphic>
      </p:graphicFrame>
      <p:sp>
        <p:nvSpPr>
          <p:cNvPr id="159" name="CustomShape 2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1A0DCF6-2897-4ED2-ADD5-AD4D2678F76E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070720" y="5602320"/>
            <a:ext cx="79102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00000" y="1800000"/>
            <a:ext cx="214920" cy="2086920"/>
          </a:xfrm>
          <a:custGeom>
            <a:avLst/>
            <a:gdLst/>
            <a:ah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5"/>
          <p:cNvSpPr/>
          <p:nvPr/>
        </p:nvSpPr>
        <p:spPr>
          <a:xfrm>
            <a:off x="288000" y="2664000"/>
            <a:ext cx="165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1800000" y="3960000"/>
            <a:ext cx="215640" cy="719640"/>
          </a:xfrm>
          <a:custGeom>
            <a:avLst/>
            <a:gdLst/>
            <a:ahLst/>
            <a:rect l="l" t="t" r="r" b="b"/>
            <a:pathLst>
              <a:path w="602" h="2002">
                <a:moveTo>
                  <a:pt x="601" y="0"/>
                </a:moveTo>
                <a:cubicBezTo>
                  <a:pt x="450" y="0"/>
                  <a:pt x="300" y="83"/>
                  <a:pt x="300" y="166"/>
                </a:cubicBezTo>
                <a:lnTo>
                  <a:pt x="300" y="833"/>
                </a:lnTo>
                <a:cubicBezTo>
                  <a:pt x="300" y="917"/>
                  <a:pt x="150" y="1000"/>
                  <a:pt x="0" y="1000"/>
                </a:cubicBezTo>
                <a:cubicBezTo>
                  <a:pt x="150" y="1000"/>
                  <a:pt x="300" y="1083"/>
                  <a:pt x="300" y="1167"/>
                </a:cubicBezTo>
                <a:lnTo>
                  <a:pt x="300" y="1834"/>
                </a:lnTo>
                <a:cubicBezTo>
                  <a:pt x="300" y="1917"/>
                  <a:pt x="450" y="2001"/>
                  <a:pt x="601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432000" y="4176000"/>
            <a:ext cx="129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monocytes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"/>
          <p:cNvSpPr/>
          <p:nvPr/>
        </p:nvSpPr>
        <p:spPr>
          <a:xfrm>
            <a:off x="950400" y="3893400"/>
            <a:ext cx="201960" cy="2048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0" y="272520"/>
            <a:ext cx="12190680" cy="13240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de-DE" sz="4400" spc="-1" strike="noStrike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2728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"/>
          <p:cNvSpPr/>
          <p:nvPr/>
        </p:nvSpPr>
        <p:spPr>
          <a:xfrm>
            <a:off x="76680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7"/>
          <p:cNvSpPr/>
          <p:nvPr/>
        </p:nvSpPr>
        <p:spPr>
          <a:xfrm>
            <a:off x="965880" y="5137920"/>
            <a:ext cx="171360" cy="151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8"/>
          <p:cNvSpPr/>
          <p:nvPr/>
        </p:nvSpPr>
        <p:spPr>
          <a:xfrm>
            <a:off x="575280" y="332460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3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0"/>
          <p:cNvSpPr/>
          <p:nvPr/>
        </p:nvSpPr>
        <p:spPr>
          <a:xfrm>
            <a:off x="2439360" y="3886920"/>
            <a:ext cx="201960" cy="2048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1"/>
          <p:cNvSpPr/>
          <p:nvPr/>
        </p:nvSpPr>
        <p:spPr>
          <a:xfrm>
            <a:off x="2316600" y="3764520"/>
            <a:ext cx="448560" cy="44964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2"/>
          <p:cNvSpPr/>
          <p:nvPr/>
        </p:nvSpPr>
        <p:spPr>
          <a:xfrm>
            <a:off x="2256120" y="3703680"/>
            <a:ext cx="569160" cy="57168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4"/>
          <p:cNvSpPr/>
          <p:nvPr/>
        </p:nvSpPr>
        <p:spPr>
          <a:xfrm>
            <a:off x="2453400" y="2702160"/>
            <a:ext cx="171360" cy="151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5"/>
          <p:cNvSpPr/>
          <p:nvPr/>
        </p:nvSpPr>
        <p:spPr>
          <a:xfrm>
            <a:off x="2063520" y="4273920"/>
            <a:ext cx="15224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84960" y="5424840"/>
            <a:ext cx="193248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1" name="CustomShape 17"/>
          <p:cNvSpPr/>
          <p:nvPr/>
        </p:nvSpPr>
        <p:spPr>
          <a:xfrm>
            <a:off x="1163160" y="1760760"/>
            <a:ext cx="27518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2" name="CustomShape 18"/>
          <p:cNvSpPr/>
          <p:nvPr/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DF22260-47A4-4870-A7C0-713CF4123E06}" type="slidenum">
              <a:rPr b="0" lang="de-DE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LibreOffice/6.0.2.1$Windows_x86 LibreOffice_project/f7f06a8f319e4b62f9bc5095aa112a65d2f3ac89</Application>
  <Words>590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2019-05-09T08:36:16Z</dcterms:created>
  <dc:creator>Anni Wehrle</dc:creator>
  <dc:description/>
  <dc:language>de-DE</dc:language>
  <cp:lastModifiedBy/>
  <dcterms:modified xsi:type="dcterms:W3CDTF">2019-05-15T08:51:02Z</dcterms:modified>
  <cp:revision>69</cp:revision>
  <dc:subject/>
  <dc:title>K-means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