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354265C-7B58-406B-B4B5-7CE8B9CA67C0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52A301-3673-4D94-B099-C869DD697493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007B02B-4660-4BA2-879F-8366122B0548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13.05.19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BDDA72-2649-4ECD-81A5-4F791606A9C9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0" lang="de-DE" sz="5400" spc="-1" strike="noStrike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A few 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the clustered the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gene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e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xpression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of </a:t>
            </a:r>
            <a:r>
              <a:rPr b="0" lang="de-DE" sz="2800" spc="-1" strike="noStrike">
                <a:latin typeface="Calibri"/>
                <a:ea typeface="Microsoft YaHei"/>
              </a:rPr>
              <a:t>Peripheral blood mononuclear cells (PBMCs) from a healthy donor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PBMCs = Blood cells with round nucleus, e. g. T-cells, B-cells, Monocytes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latin typeface="Calibri"/>
                <a:ea typeface="Microsoft YaHei"/>
              </a:rPr>
              <a:t>Methods: UMI (every RNA is marked individually → relation of molecules is conserved)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9360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Data exploration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nhaltsplatzhalter 3" descr=""/>
          <p:cNvPicPr/>
          <p:nvPr/>
        </p:nvPicPr>
        <p:blipFill>
          <a:blip r:embed="rId1"/>
          <a:stretch/>
        </p:blipFill>
        <p:spPr>
          <a:xfrm>
            <a:off x="918000" y="1414440"/>
            <a:ext cx="3381840" cy="468396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5112000" y="1584000"/>
            <a:ext cx="6480000" cy="381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General: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Data = </a:t>
            </a:r>
            <a:r>
              <a:rPr b="0" lang="en-GB" sz="1800" spc="-1" strike="noStrike">
                <a:latin typeface="Arial"/>
              </a:rPr>
              <a:t>gene</a:t>
            </a:r>
            <a:r>
              <a:rPr b="0" lang="de-DE" sz="1800" spc="-1" strike="noStrike">
                <a:latin typeface="Arial"/>
              </a:rPr>
              <a:t> e</a:t>
            </a:r>
            <a:r>
              <a:rPr b="0" lang="de-DE" sz="1800" spc="-1" strike="noStrike">
                <a:latin typeface="Arial"/>
              </a:rPr>
              <a:t>xpression</a:t>
            </a:r>
            <a:r>
              <a:rPr b="0" lang="de-DE" sz="1800" spc="-1" strike="noStrike">
                <a:latin typeface="Arial"/>
              </a:rPr>
              <a:t> of </a:t>
            </a:r>
            <a:r>
              <a:rPr b="0" lang="de-DE" sz="1800" spc="-1" strike="noStrike">
                <a:latin typeface="Arial"/>
                <a:ea typeface="Microsoft YaHei"/>
              </a:rPr>
              <a:t>Peripheral blood mononuclear cells (PBMCs) from a healthy donor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PBMCs = Blood cells with round nucleus, e. g. T-cells, B-cells, Monocytes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  <a:ea typeface="Microsoft YaHei"/>
              </a:rPr>
              <a:t>2700 cells, 32738 genes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2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1" name="Folienzoom 8" descr=""/>
          <p:cNvPicPr/>
          <p:nvPr/>
        </p:nvPicPr>
        <p:blipFill>
          <a:blip r:embed="rId1"/>
          <a:stretch/>
        </p:blipFill>
        <p:spPr>
          <a:xfrm>
            <a:off x="1463040" y="-77400"/>
            <a:ext cx="3047760" cy="171432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4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Multiple plots for visualization: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e.g. 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Project plan -&gt; 10 weeks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4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1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9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0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4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5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6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8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9" name="CustomShape 64"/>
          <p:cNvSpPr/>
          <p:nvPr/>
        </p:nvSpPr>
        <p:spPr>
          <a:xfrm>
            <a:off x="7079040" y="194940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</a:rPr>
              <a:t>Preprocessing of dataset: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Answer our questions,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Visualization of results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"/>
                            </p:stCondLst>
                            <p:childTnLst>
                              <p:par>
                                <p:cTn id="308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500"/>
                            </p:stCondLst>
                            <p:childTnLst>
                              <p:par>
                                <p:cTn id="31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000"/>
                            </p:stCondLst>
                            <p:childTnLst>
                              <p:par>
                                <p:cTn id="36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LibreOffice/6.0.2.1$Windows_x86 LibreOffice_project/f7f06a8f319e4b62f9bc5095aa112a65d2f3ac89</Application>
  <Words>187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2019-05-13T17:02:52Z</dcterms:modified>
  <cp:revision>32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