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6" r:id="rId5"/>
    <p:sldId id="267" r:id="rId6"/>
    <p:sldId id="268" r:id="rId7"/>
    <p:sldId id="269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EB62-3D4E-4CAB-A4B2-8F41EB693B25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2D5C-2F5A-40EE-82D4-1A8B9C29828C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363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E42BB9D-14CE-434D-B587-B264E12C781F}" type="datetime1">
              <a:rPr lang="de-DE" sz="1200" b="0" strike="noStrike" spc="-1">
                <a:solidFill>
                  <a:srgbClr val="8B8B8B"/>
                </a:solidFill>
                <a:latin typeface="Calibri"/>
              </a:rPr>
              <a:t>14.05.2019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C110B50-421B-4A05-BF55-738D1F71443F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8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064D425-238F-403A-9D84-99EF8B65ADE1}" type="datetime1">
              <a:rPr lang="de-DE" sz="1200" b="0" strike="noStrike" spc="-1">
                <a:solidFill>
                  <a:srgbClr val="8B8B8B"/>
                </a:solidFill>
                <a:latin typeface="Calibri"/>
              </a:rPr>
              <a:t>14.05.2019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9FCA69E-D74E-4CC6-837B-B61D575077C8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Format des Titeltextes durch Klicken bearbeiten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22BEA3D-F3B0-429E-8B62-386728A8D30C}" type="datetime1">
              <a:rPr lang="de-DE" sz="1200" b="0" strike="noStrike" spc="-1">
                <a:solidFill>
                  <a:srgbClr val="8B8B8B"/>
                </a:solidFill>
                <a:latin typeface="Calibri"/>
              </a:rPr>
              <a:t>14.05.2019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6E9993-D726-4D21-AF1F-A5164655727A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de/blogs/machine-learning/k-means-clustering-with-amazon-sagemaker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yth.li/photos/apple-campus-silicon-valley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ustralian_Map_Extremities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0"/>
            <a:ext cx="54680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TextShape 2"/>
          <p:cNvSpPr txBox="1"/>
          <p:nvPr/>
        </p:nvSpPr>
        <p:spPr>
          <a:xfrm>
            <a:off x="634320" y="803880"/>
            <a:ext cx="4208400" cy="3034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 algn="r">
              <a:lnSpc>
                <a:spcPct val="90000"/>
              </a:lnSpc>
            </a:pPr>
            <a:r>
              <a:rPr lang="de-DE" sz="5400" b="1" strike="noStrike" spc="-1">
                <a:solidFill>
                  <a:srgbClr val="FFFFFF"/>
                </a:solidFill>
                <a:latin typeface="Calibri Light"/>
              </a:rPr>
              <a:t>K-means clustering – Project proposal</a:t>
            </a:r>
            <a:endParaRPr lang="de-DE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639000" y="4013280"/>
            <a:ext cx="4203720" cy="2205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endParaRPr lang="de-DE" sz="3200" b="0" strike="noStrike" spc="-1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Marzia Matejcek, Leonie Gerling, </a:t>
            </a:r>
            <a:endParaRPr lang="de-DE" sz="1800" b="0" strike="noStrike" spc="-1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Annika Wehrle, Ege Bayraktar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26" name="Line 4"/>
          <p:cNvSpPr/>
          <p:nvPr/>
        </p:nvSpPr>
        <p:spPr>
          <a:xfrm>
            <a:off x="786600" y="3928680"/>
            <a:ext cx="3931920" cy="360"/>
          </a:xfrm>
          <a:prstGeom prst="line">
            <a:avLst/>
          </a:prstGeom>
          <a:ln w="1908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7" name="Picture 6"/>
          <p:cNvPicPr/>
          <p:nvPr/>
        </p:nvPicPr>
        <p:blipFill>
          <a:blip r:embed="rId2"/>
          <a:stretch/>
        </p:blipFill>
        <p:spPr>
          <a:xfrm>
            <a:off x="6233400" y="640080"/>
            <a:ext cx="5184360" cy="5578560"/>
          </a:xfrm>
          <a:prstGeom prst="rect">
            <a:avLst/>
          </a:prstGeom>
          <a:ln>
            <a:noFill/>
          </a:ln>
        </p:spPr>
      </p:pic>
      <p:sp>
        <p:nvSpPr>
          <p:cNvPr id="128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C737550-671C-439E-BAC4-D19CF37967AD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6233400" y="5825880"/>
            <a:ext cx="46116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u="sng" strike="noStrike" spc="-1">
                <a:solidFill>
                  <a:srgbClr val="033261"/>
                </a:solidFill>
                <a:uFillTx/>
                <a:latin typeface="Calibri"/>
                <a:hlinkClick r:id="rId3"/>
              </a:rPr>
              <a:t>https://aws.amazon.com/de/blogs/machine-learning/k-means-clustering-with-amazon-sagemaker/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0" y="284400"/>
            <a:ext cx="12191760" cy="132516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FFFFFF"/>
                </a:solidFill>
                <a:latin typeface="Calibri Light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</a:rPr>
              <a:t>Project schedule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Line 2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3"/>
          <p:cNvSpPr/>
          <p:nvPr/>
        </p:nvSpPr>
        <p:spPr>
          <a:xfrm>
            <a:off x="950400" y="3893400"/>
            <a:ext cx="203040" cy="2059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82728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5"/>
          <p:cNvSpPr/>
          <p:nvPr/>
        </p:nvSpPr>
        <p:spPr>
          <a:xfrm>
            <a:off x="76680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Line 6"/>
          <p:cNvSpPr/>
          <p:nvPr/>
        </p:nvSpPr>
        <p:spPr>
          <a:xfrm flipV="1">
            <a:off x="10314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7"/>
          <p:cNvSpPr/>
          <p:nvPr/>
        </p:nvSpPr>
        <p:spPr>
          <a:xfrm>
            <a:off x="965880" y="5137920"/>
            <a:ext cx="172440" cy="1522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8"/>
          <p:cNvSpPr/>
          <p:nvPr/>
        </p:nvSpPr>
        <p:spPr>
          <a:xfrm>
            <a:off x="575280" y="332460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C55A11"/>
                </a:solidFill>
                <a:latin typeface="Calibri"/>
              </a:rPr>
              <a:t>1.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67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0"/>
          <p:cNvSpPr/>
          <p:nvPr/>
        </p:nvSpPr>
        <p:spPr>
          <a:xfrm>
            <a:off x="2439360" y="3886920"/>
            <a:ext cx="203040" cy="2059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1"/>
          <p:cNvSpPr/>
          <p:nvPr/>
        </p:nvSpPr>
        <p:spPr>
          <a:xfrm>
            <a:off x="231660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2"/>
          <p:cNvSpPr/>
          <p:nvPr/>
        </p:nvSpPr>
        <p:spPr>
          <a:xfrm>
            <a:off x="225612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4"/>
          <p:cNvSpPr/>
          <p:nvPr/>
        </p:nvSpPr>
        <p:spPr>
          <a:xfrm>
            <a:off x="2453400" y="2702160"/>
            <a:ext cx="172440" cy="1522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5"/>
          <p:cNvSpPr/>
          <p:nvPr/>
        </p:nvSpPr>
        <p:spPr>
          <a:xfrm>
            <a:off x="2063520" y="427392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2F5597"/>
                </a:solidFill>
                <a:latin typeface="Calibri"/>
              </a:rPr>
              <a:t>2.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74" name="Line 16"/>
          <p:cNvSpPr/>
          <p:nvPr/>
        </p:nvSpPr>
        <p:spPr>
          <a:xfrm>
            <a:off x="2826720" y="397980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7"/>
          <p:cNvSpPr/>
          <p:nvPr/>
        </p:nvSpPr>
        <p:spPr>
          <a:xfrm>
            <a:off x="3929040" y="3875040"/>
            <a:ext cx="203040" cy="2059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8"/>
          <p:cNvSpPr/>
          <p:nvPr/>
        </p:nvSpPr>
        <p:spPr>
          <a:xfrm>
            <a:off x="3805920" y="374760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9"/>
          <p:cNvSpPr/>
          <p:nvPr/>
        </p:nvSpPr>
        <p:spPr>
          <a:xfrm>
            <a:off x="3745800" y="368676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Line 20"/>
          <p:cNvSpPr/>
          <p:nvPr/>
        </p:nvSpPr>
        <p:spPr>
          <a:xfrm flipV="1">
            <a:off x="4030200" y="425952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21"/>
          <p:cNvSpPr/>
          <p:nvPr/>
        </p:nvSpPr>
        <p:spPr>
          <a:xfrm>
            <a:off x="3944520" y="5121000"/>
            <a:ext cx="172440" cy="1522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Line 22"/>
          <p:cNvSpPr/>
          <p:nvPr/>
        </p:nvSpPr>
        <p:spPr>
          <a:xfrm>
            <a:off x="4316040" y="3996720"/>
            <a:ext cx="116892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23"/>
          <p:cNvSpPr/>
          <p:nvPr/>
        </p:nvSpPr>
        <p:spPr>
          <a:xfrm>
            <a:off x="5418720" y="3893400"/>
            <a:ext cx="203040" cy="2059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24"/>
          <p:cNvSpPr/>
          <p:nvPr/>
        </p:nvSpPr>
        <p:spPr>
          <a:xfrm>
            <a:off x="529560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25"/>
          <p:cNvSpPr/>
          <p:nvPr/>
        </p:nvSpPr>
        <p:spPr>
          <a:xfrm>
            <a:off x="523512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Line 26"/>
          <p:cNvSpPr/>
          <p:nvPr/>
        </p:nvSpPr>
        <p:spPr>
          <a:xfrm flipV="1">
            <a:off x="55202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27"/>
          <p:cNvSpPr/>
          <p:nvPr/>
        </p:nvSpPr>
        <p:spPr>
          <a:xfrm>
            <a:off x="5437440" y="2716560"/>
            <a:ext cx="172440" cy="15228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28"/>
          <p:cNvSpPr/>
          <p:nvPr/>
        </p:nvSpPr>
        <p:spPr>
          <a:xfrm>
            <a:off x="57996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29"/>
          <p:cNvSpPr/>
          <p:nvPr/>
        </p:nvSpPr>
        <p:spPr>
          <a:xfrm>
            <a:off x="6907320" y="3893400"/>
            <a:ext cx="203040" cy="20592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0"/>
          <p:cNvSpPr/>
          <p:nvPr/>
        </p:nvSpPr>
        <p:spPr>
          <a:xfrm>
            <a:off x="6784200" y="3764520"/>
            <a:ext cx="449640" cy="450720"/>
          </a:xfrm>
          <a:prstGeom prst="donut">
            <a:avLst>
              <a:gd name="adj" fmla="val 3509"/>
            </a:avLst>
          </a:prstGeom>
          <a:solidFill>
            <a:srgbClr val="7030A0"/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31"/>
          <p:cNvSpPr/>
          <p:nvPr/>
        </p:nvSpPr>
        <p:spPr>
          <a:xfrm>
            <a:off x="672408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Line 32"/>
          <p:cNvSpPr/>
          <p:nvPr/>
        </p:nvSpPr>
        <p:spPr>
          <a:xfrm flipV="1">
            <a:off x="700848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33"/>
          <p:cNvSpPr/>
          <p:nvPr/>
        </p:nvSpPr>
        <p:spPr>
          <a:xfrm>
            <a:off x="6922800" y="5137920"/>
            <a:ext cx="172440" cy="1522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Line 34"/>
          <p:cNvSpPr/>
          <p:nvPr/>
        </p:nvSpPr>
        <p:spPr>
          <a:xfrm>
            <a:off x="7294320" y="400644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35"/>
          <p:cNvSpPr/>
          <p:nvPr/>
        </p:nvSpPr>
        <p:spPr>
          <a:xfrm>
            <a:off x="8380440" y="3893400"/>
            <a:ext cx="203040" cy="2059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36"/>
          <p:cNvSpPr/>
          <p:nvPr/>
        </p:nvSpPr>
        <p:spPr>
          <a:xfrm>
            <a:off x="825732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37"/>
          <p:cNvSpPr/>
          <p:nvPr/>
        </p:nvSpPr>
        <p:spPr>
          <a:xfrm>
            <a:off x="819684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Line 38"/>
          <p:cNvSpPr/>
          <p:nvPr/>
        </p:nvSpPr>
        <p:spPr>
          <a:xfrm flipV="1">
            <a:off x="848304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39"/>
          <p:cNvSpPr/>
          <p:nvPr/>
        </p:nvSpPr>
        <p:spPr>
          <a:xfrm>
            <a:off x="8396280" y="2702160"/>
            <a:ext cx="172440" cy="1522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40"/>
          <p:cNvSpPr/>
          <p:nvPr/>
        </p:nvSpPr>
        <p:spPr>
          <a:xfrm>
            <a:off x="9927360" y="3893400"/>
            <a:ext cx="203040" cy="2059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1"/>
          <p:cNvSpPr/>
          <p:nvPr/>
        </p:nvSpPr>
        <p:spPr>
          <a:xfrm>
            <a:off x="9803880" y="3764520"/>
            <a:ext cx="449640" cy="450720"/>
          </a:xfrm>
          <a:prstGeom prst="donut">
            <a:avLst>
              <a:gd name="adj" fmla="val 3509"/>
            </a:avLst>
          </a:prstGeom>
          <a:solidFill>
            <a:srgbClr val="FFC000"/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42"/>
          <p:cNvSpPr/>
          <p:nvPr/>
        </p:nvSpPr>
        <p:spPr>
          <a:xfrm>
            <a:off x="974376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Line 43"/>
          <p:cNvSpPr/>
          <p:nvPr/>
        </p:nvSpPr>
        <p:spPr>
          <a:xfrm flipV="1">
            <a:off x="1002816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44"/>
          <p:cNvSpPr/>
          <p:nvPr/>
        </p:nvSpPr>
        <p:spPr>
          <a:xfrm>
            <a:off x="9942840" y="5137920"/>
            <a:ext cx="172440" cy="1522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Line 45"/>
          <p:cNvSpPr/>
          <p:nvPr/>
        </p:nvSpPr>
        <p:spPr>
          <a:xfrm>
            <a:off x="876744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46"/>
          <p:cNvSpPr/>
          <p:nvPr/>
        </p:nvSpPr>
        <p:spPr>
          <a:xfrm>
            <a:off x="11473920" y="3893400"/>
            <a:ext cx="203040" cy="205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47"/>
          <p:cNvSpPr/>
          <p:nvPr/>
        </p:nvSpPr>
        <p:spPr>
          <a:xfrm>
            <a:off x="11350800" y="3764520"/>
            <a:ext cx="449640" cy="450720"/>
          </a:xfrm>
          <a:prstGeom prst="donut">
            <a:avLst>
              <a:gd name="adj" fmla="val 3509"/>
            </a:avLst>
          </a:prstGeom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48"/>
          <p:cNvSpPr/>
          <p:nvPr/>
        </p:nvSpPr>
        <p:spPr>
          <a:xfrm>
            <a:off x="1129032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Line 49"/>
          <p:cNvSpPr/>
          <p:nvPr/>
        </p:nvSpPr>
        <p:spPr>
          <a:xfrm flipV="1">
            <a:off x="115754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50"/>
          <p:cNvSpPr/>
          <p:nvPr/>
        </p:nvSpPr>
        <p:spPr>
          <a:xfrm>
            <a:off x="11482920" y="2716560"/>
            <a:ext cx="172440" cy="1522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Line 51"/>
          <p:cNvSpPr/>
          <p:nvPr/>
        </p:nvSpPr>
        <p:spPr>
          <a:xfrm>
            <a:off x="1031436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Line 52"/>
          <p:cNvSpPr/>
          <p:nvPr/>
        </p:nvSpPr>
        <p:spPr>
          <a:xfrm>
            <a:off x="11860920" y="4006440"/>
            <a:ext cx="40824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53"/>
          <p:cNvSpPr/>
          <p:nvPr/>
        </p:nvSpPr>
        <p:spPr>
          <a:xfrm>
            <a:off x="3554280" y="329976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A9D18E"/>
                </a:solidFill>
                <a:latin typeface="Calibri"/>
              </a:rPr>
              <a:t>3.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12" name="CustomShape 54"/>
          <p:cNvSpPr/>
          <p:nvPr/>
        </p:nvSpPr>
        <p:spPr>
          <a:xfrm>
            <a:off x="5046480" y="428184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BF9000"/>
                </a:solidFill>
                <a:latin typeface="Calibri"/>
              </a:rPr>
              <a:t>4.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13" name="CustomShape 55"/>
          <p:cNvSpPr/>
          <p:nvPr/>
        </p:nvSpPr>
        <p:spPr>
          <a:xfrm>
            <a:off x="8004240" y="428004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385623"/>
                </a:solidFill>
                <a:latin typeface="Calibri"/>
              </a:rPr>
              <a:t>6.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14" name="CustomShape 56"/>
          <p:cNvSpPr/>
          <p:nvPr/>
        </p:nvSpPr>
        <p:spPr>
          <a:xfrm>
            <a:off x="9561960" y="333288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FFC000"/>
                </a:solidFill>
                <a:latin typeface="Calibri"/>
              </a:rPr>
              <a:t>7.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15" name="CustomShape 57"/>
          <p:cNvSpPr/>
          <p:nvPr/>
        </p:nvSpPr>
        <p:spPr>
          <a:xfrm>
            <a:off x="6529680" y="333684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7030A0"/>
                </a:solidFill>
                <a:latin typeface="Calibri"/>
              </a:rPr>
              <a:t>5.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16" name="CustomShape 58"/>
          <p:cNvSpPr/>
          <p:nvPr/>
        </p:nvSpPr>
        <p:spPr>
          <a:xfrm>
            <a:off x="11099160" y="428184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8FAADC"/>
                </a:solidFill>
                <a:latin typeface="Calibri"/>
              </a:rPr>
              <a:t>8.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17" name="CustomShape 59"/>
          <p:cNvSpPr/>
          <p:nvPr/>
        </p:nvSpPr>
        <p:spPr>
          <a:xfrm>
            <a:off x="86040" y="5388120"/>
            <a:ext cx="1933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C55A11"/>
                </a:solidFill>
                <a:latin typeface="Calibri"/>
              </a:rPr>
              <a:t>Python, packages, basic knowledge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18" name="CustomShape 60"/>
          <p:cNvSpPr/>
          <p:nvPr/>
        </p:nvSpPr>
        <p:spPr>
          <a:xfrm>
            <a:off x="1156680" y="1645920"/>
            <a:ext cx="27529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2F5597"/>
                </a:solidFill>
                <a:latin typeface="Calibri"/>
              </a:rPr>
              <a:t>K-means algorithm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2F5597"/>
                </a:solidFill>
                <a:latin typeface="Calibri"/>
              </a:rPr>
              <a:t>-&gt; comparison with sklearn implementation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19" name="CustomShape 61"/>
          <p:cNvSpPr/>
          <p:nvPr/>
        </p:nvSpPr>
        <p:spPr>
          <a:xfrm>
            <a:off x="2833200" y="5355360"/>
            <a:ext cx="2388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A9D18E"/>
                </a:solidFill>
                <a:latin typeface="Calibri"/>
              </a:rPr>
              <a:t>Mini-batch algorithm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20" name="CustomShape 62"/>
          <p:cNvSpPr/>
          <p:nvPr/>
        </p:nvSpPr>
        <p:spPr>
          <a:xfrm>
            <a:off x="4140360" y="2208960"/>
            <a:ext cx="2752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BF9000"/>
                </a:solidFill>
                <a:latin typeface="Calibri"/>
              </a:rPr>
              <a:t>K-means ++ algorithm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21" name="CustomShape 63"/>
          <p:cNvSpPr/>
          <p:nvPr/>
        </p:nvSpPr>
        <p:spPr>
          <a:xfrm>
            <a:off x="5783040" y="5400000"/>
            <a:ext cx="2450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7030A0"/>
                </a:solidFill>
                <a:latin typeface="Calibri"/>
              </a:rPr>
              <a:t>Comparison of methods -&gt; some cool plots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22" name="CustomShape 64"/>
          <p:cNvSpPr/>
          <p:nvPr/>
        </p:nvSpPr>
        <p:spPr>
          <a:xfrm>
            <a:off x="7079040" y="1949400"/>
            <a:ext cx="2752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548235"/>
                </a:solidFill>
                <a:latin typeface="Calibri"/>
              </a:rPr>
              <a:t>Dataset processing: PCA..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23" name="CustomShape 65"/>
          <p:cNvSpPr/>
          <p:nvPr/>
        </p:nvSpPr>
        <p:spPr>
          <a:xfrm>
            <a:off x="8719200" y="5405400"/>
            <a:ext cx="26193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C000"/>
                </a:solidFill>
                <a:latin typeface="Calibri"/>
              </a:rPr>
              <a:t>cluster the dataset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C000"/>
                </a:solidFill>
                <a:latin typeface="Calibri"/>
              </a:rPr>
              <a:t>Comparison of algorithms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24" name="CustomShape 66"/>
          <p:cNvSpPr/>
          <p:nvPr/>
        </p:nvSpPr>
        <p:spPr>
          <a:xfrm>
            <a:off x="9610560" y="1934640"/>
            <a:ext cx="27529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8FAADC"/>
                </a:solidFill>
                <a:latin typeface="Calibri"/>
              </a:rPr>
              <a:t>Visualization of results,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8FAADC"/>
                </a:solidFill>
                <a:latin typeface="Calibri"/>
              </a:rPr>
              <a:t>Answer our questions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25" name="TextShape 6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7373665-E997-41DE-BC7A-092613E09C01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8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8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0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0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0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2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2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3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3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5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0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7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9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"/>
                            </p:stCondLst>
                            <p:childTnLst>
                              <p:par>
                                <p:cTn id="19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0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5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6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0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1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2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2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1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500"/>
                            </p:stCondLst>
                            <p:childTnLst>
                              <p:par>
                                <p:cTn id="2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4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6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4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1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2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5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5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0" y="280800"/>
            <a:ext cx="12191760" cy="132516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FFFFFF"/>
                </a:solidFill>
                <a:latin typeface="Calibri Light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</a:rPr>
              <a:t>A few questions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Which algorithm for which type/ size of data?</a:t>
            </a: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Limits of several algorithms?</a:t>
            </a: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What could we predict if we cluster the data?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BDA16AF-204F-4B4B-8B44-BAE4CC1BF977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0" y="272520"/>
            <a:ext cx="12191760" cy="1325160"/>
          </a:xfrm>
          <a:prstGeom prst="rect">
            <a:avLst/>
          </a:prstGeom>
          <a:solidFill>
            <a:srgbClr val="4472C4"/>
          </a:solidFill>
          <a:ln w="12600">
            <a:solidFill>
              <a:srgbClr val="4472C4"/>
            </a:solidFill>
            <a:miter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FFFFFF"/>
                </a:solidFill>
                <a:latin typeface="Calibri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</a:rPr>
              <a:t>Goal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478D319-243C-4246-BA5D-B411516944BC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de-DE" sz="1200" b="0" strike="noStrike" spc="-1">
              <a:latin typeface="Times New Roman"/>
            </a:endParaRPr>
          </a:p>
        </p:txBody>
      </p:sp>
      <p:pic>
        <p:nvPicPr>
          <p:cNvPr id="231" name="Inhaltsplatzhalter 4"/>
          <p:cNvPicPr/>
          <p:nvPr/>
        </p:nvPicPr>
        <p:blipFill>
          <a:blip r:embed="rId2"/>
          <a:stretch/>
        </p:blipFill>
        <p:spPr>
          <a:xfrm>
            <a:off x="538200" y="2101680"/>
            <a:ext cx="7832160" cy="4350960"/>
          </a:xfrm>
          <a:prstGeom prst="rect">
            <a:avLst/>
          </a:prstGeom>
          <a:ln>
            <a:noFill/>
          </a:ln>
        </p:spPr>
      </p:pic>
      <p:sp>
        <p:nvSpPr>
          <p:cNvPr id="232" name="CustomShape 3"/>
          <p:cNvSpPr/>
          <p:nvPr/>
        </p:nvSpPr>
        <p:spPr>
          <a:xfrm>
            <a:off x="538200" y="6453000"/>
            <a:ext cx="82688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767171"/>
                </a:solidFill>
                <a:latin typeface="Calibri"/>
              </a:rPr>
              <a:t>https://satijalab.org/seurat/v3.0/pbmc3k_tutorial.html</a:t>
            </a:r>
            <a:endParaRPr lang="de-DE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0" y="274320"/>
            <a:ext cx="12191760" cy="132516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FFFFFF"/>
                </a:solidFill>
                <a:latin typeface="Calibri Light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</a:rPr>
              <a:t>Questions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838080" y="20048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Can we find clusters that show only one type of cell?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   </a:t>
            </a:r>
            <a:r>
              <a:rPr lang="de-DE" sz="28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 find marker genes</a:t>
            </a: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Which genes are expressed the most by which cell type?</a:t>
            </a: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How homogenous/heterogenous is the population?</a:t>
            </a: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Can we use the cluster pattern (of other patients) to predict/diagnose diseases?</a:t>
            </a:r>
          </a:p>
        </p:txBody>
      </p:sp>
      <p:sp>
        <p:nvSpPr>
          <p:cNvPr id="23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AD2D2C3-CB69-4B0A-B67A-03C7B572F852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0F4D4A-011E-495C-AF5D-16CB4987E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534194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2800" dirty="0"/>
              <a:t>K-</a:t>
            </a:r>
            <a:r>
              <a:rPr lang="tr-TR" sz="2800" dirty="0" err="1"/>
              <a:t>means</a:t>
            </a:r>
            <a:endParaRPr lang="tr-TR" sz="2800" dirty="0"/>
          </a:p>
          <a:p>
            <a:pPr marL="457200" indent="-457200">
              <a:buFont typeface="+mj-lt"/>
              <a:buAutoNum type="arabicPeriod"/>
            </a:pPr>
            <a:r>
              <a:rPr lang="tr-TR" sz="2800" dirty="0"/>
              <a:t>K-</a:t>
            </a:r>
            <a:r>
              <a:rPr lang="tr-TR" sz="2800" dirty="0" err="1"/>
              <a:t>means</a:t>
            </a:r>
            <a:r>
              <a:rPr lang="tr-TR" sz="2800" dirty="0"/>
              <a:t> ++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/>
              <a:t>Mini-</a:t>
            </a:r>
            <a:r>
              <a:rPr lang="tr-TR" sz="2800" dirty="0" err="1"/>
              <a:t>Batch</a:t>
            </a:r>
            <a:endParaRPr lang="tr-TR" sz="28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7027322-C175-411A-A954-100A59E9C860}"/>
              </a:ext>
            </a:extLst>
          </p:cNvPr>
          <p:cNvSpPr txBox="1"/>
          <p:nvPr/>
        </p:nvSpPr>
        <p:spPr>
          <a:xfrm>
            <a:off x="-1" y="3857414"/>
            <a:ext cx="1219200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dirty="0" err="1"/>
              <a:t>Task</a:t>
            </a:r>
            <a:r>
              <a:rPr lang="tr-TR" sz="4400" dirty="0"/>
              <a:t>:</a:t>
            </a:r>
          </a:p>
          <a:p>
            <a:pPr algn="ctr"/>
            <a:r>
              <a:rPr lang="en-US" sz="2800" dirty="0"/>
              <a:t>compare your implementation with the </a:t>
            </a:r>
            <a:r>
              <a:rPr lang="en-US" sz="2800" dirty="0" err="1"/>
              <a:t>sklearn</a:t>
            </a:r>
            <a:r>
              <a:rPr lang="en-US" sz="2800" dirty="0"/>
              <a:t> implementation with respect to quality and speed</a:t>
            </a:r>
            <a:r>
              <a:rPr lang="tr-TR" sz="2800" dirty="0"/>
              <a:t>.</a:t>
            </a:r>
            <a:endParaRPr lang="en-US" sz="2800" dirty="0"/>
          </a:p>
          <a:p>
            <a:endParaRPr lang="tr-TR" dirty="0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5DAF3964-288F-48EA-A663-F6356A89FA0D}"/>
              </a:ext>
            </a:extLst>
          </p:cNvPr>
          <p:cNvSpPr/>
          <p:nvPr/>
        </p:nvSpPr>
        <p:spPr>
          <a:xfrm>
            <a:off x="0" y="244080"/>
            <a:ext cx="12191760" cy="132408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endParaRPr lang="de-DE" sz="44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53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23F155-CB1F-4824-BA52-53A3C3266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22920" cy="4351338"/>
          </a:xfrm>
        </p:spPr>
        <p:txBody>
          <a:bodyPr/>
          <a:lstStyle/>
          <a:p>
            <a:pPr lvl="1"/>
            <a:r>
              <a:rPr lang="tr-TR" sz="2800" dirty="0"/>
              <a:t>On </a:t>
            </a:r>
            <a:r>
              <a:rPr lang="tr-TR" sz="2800" b="1" dirty="0"/>
              <a:t>PCA</a:t>
            </a:r>
            <a:r>
              <a:rPr lang="tr-TR" sz="2800" dirty="0"/>
              <a:t> </a:t>
            </a:r>
            <a:r>
              <a:rPr lang="tr-TR" sz="2800" dirty="0" err="1"/>
              <a:t>plots</a:t>
            </a:r>
            <a:endParaRPr lang="tr-TR" sz="2800" dirty="0"/>
          </a:p>
          <a:p>
            <a:pPr marL="514350" indent="-514350">
              <a:buFont typeface="+mj-lt"/>
              <a:buAutoNum type="arabicPeriod"/>
            </a:pPr>
            <a:r>
              <a:rPr lang="tr-TR" sz="2800" dirty="0" err="1"/>
              <a:t>Random</a:t>
            </a:r>
            <a:r>
              <a:rPr lang="tr-TR" sz="2800" dirty="0"/>
              <a:t> </a:t>
            </a:r>
            <a:r>
              <a:rPr lang="tr-TR" sz="2800" dirty="0" err="1"/>
              <a:t>number</a:t>
            </a:r>
            <a:r>
              <a:rPr lang="tr-TR" sz="2800" dirty="0"/>
              <a:t> </a:t>
            </a:r>
            <a:r>
              <a:rPr lang="tr-TR" sz="2800" b="1" dirty="0"/>
              <a:t>«k»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placement</a:t>
            </a:r>
            <a:r>
              <a:rPr lang="tr-TR" sz="2800" dirty="0"/>
              <a:t> of </a:t>
            </a:r>
            <a:r>
              <a:rPr lang="tr-TR" sz="2800" dirty="0" err="1"/>
              <a:t>centroids</a:t>
            </a:r>
            <a:endParaRPr lang="tr-TR" sz="2800" dirty="0"/>
          </a:p>
          <a:p>
            <a:pPr marL="514350" indent="-514350">
              <a:buFont typeface="+mj-lt"/>
              <a:buAutoNum type="arabicPeriod"/>
            </a:pPr>
            <a:r>
              <a:rPr lang="tr-TR" sz="2800" dirty="0" err="1"/>
              <a:t>Find</a:t>
            </a:r>
            <a:r>
              <a:rPr lang="tr-TR" sz="2800" dirty="0"/>
              <a:t> </a:t>
            </a:r>
            <a:r>
              <a:rPr lang="tr-TR" sz="2800" b="1" dirty="0">
                <a:solidFill>
                  <a:schemeClr val="accent2">
                    <a:lumMod val="75000"/>
                  </a:schemeClr>
                </a:solidFill>
              </a:rPr>
              <a:t>minimal </a:t>
            </a:r>
            <a:r>
              <a:rPr lang="tr-TR" sz="2800" b="1" dirty="0" err="1">
                <a:solidFill>
                  <a:schemeClr val="accent2">
                    <a:lumMod val="75000"/>
                  </a:schemeClr>
                </a:solidFill>
              </a:rPr>
              <a:t>Euclidian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2800" dirty="0" err="1"/>
              <a:t>distance</a:t>
            </a:r>
            <a:r>
              <a:rPr lang="tr-TR" sz="2800" dirty="0"/>
              <a:t> </a:t>
            </a:r>
            <a:r>
              <a:rPr lang="tr-TR" sz="2800" dirty="0" err="1"/>
              <a:t>between</a:t>
            </a:r>
            <a:r>
              <a:rPr lang="tr-TR" sz="2800" dirty="0"/>
              <a:t> </a:t>
            </a:r>
            <a:r>
              <a:rPr lang="tr-TR" sz="2800" dirty="0" err="1"/>
              <a:t>object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centroid</a:t>
            </a:r>
            <a:endParaRPr lang="tr-TR" sz="2800" dirty="0"/>
          </a:p>
          <a:p>
            <a:pPr marL="514350" indent="-514350">
              <a:buFont typeface="+mj-lt"/>
              <a:buAutoNum type="arabicPeriod"/>
            </a:pPr>
            <a:r>
              <a:rPr lang="tr-TR" sz="2800" dirty="0" err="1"/>
              <a:t>Assign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object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b="1" dirty="0" err="1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tr-TR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2800" b="1" dirty="0" err="1">
                <a:solidFill>
                  <a:schemeClr val="accent2">
                    <a:lumMod val="75000"/>
                  </a:schemeClr>
                </a:solidFill>
              </a:rPr>
              <a:t>closest</a:t>
            </a:r>
            <a:r>
              <a:rPr lang="tr-TR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2800" b="1" dirty="0" err="1">
                <a:solidFill>
                  <a:schemeClr val="accent2">
                    <a:lumMod val="75000"/>
                  </a:schemeClr>
                </a:solidFill>
              </a:rPr>
              <a:t>centroid</a:t>
            </a:r>
            <a:endParaRPr lang="tr-TR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sz="2800" dirty="0"/>
              <a:t>Re-</a:t>
            </a:r>
            <a:r>
              <a:rPr lang="tr-TR" sz="2800" dirty="0" err="1"/>
              <a:t>arrangement</a:t>
            </a:r>
            <a:r>
              <a:rPr lang="tr-TR" sz="2800" dirty="0"/>
              <a:t> of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centroids</a:t>
            </a:r>
            <a:r>
              <a:rPr lang="tr-TR" sz="2800" dirty="0"/>
              <a:t>, </a:t>
            </a:r>
            <a:r>
              <a:rPr lang="tr-TR" sz="2800" dirty="0" err="1">
                <a:solidFill>
                  <a:schemeClr val="accent2">
                    <a:lumMod val="75000"/>
                  </a:schemeClr>
                </a:solidFill>
              </a:rPr>
              <a:t>minimizing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2800" dirty="0" err="1">
                <a:solidFill>
                  <a:schemeClr val="accent2">
                    <a:lumMod val="75000"/>
                  </a:schemeClr>
                </a:solidFill>
              </a:rPr>
              <a:t>mean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2800" dirty="0" err="1">
                <a:solidFill>
                  <a:schemeClr val="accent2">
                    <a:lumMod val="75000"/>
                  </a:schemeClr>
                </a:solidFill>
              </a:rPr>
              <a:t>distance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its</a:t>
            </a:r>
            <a:r>
              <a:rPr lang="tr-TR" sz="2800" dirty="0"/>
              <a:t> </a:t>
            </a:r>
            <a:r>
              <a:rPr lang="tr-TR" sz="2800" dirty="0" err="1"/>
              <a:t>assigned</a:t>
            </a:r>
            <a:r>
              <a:rPr lang="tr-TR" sz="2800" dirty="0"/>
              <a:t> </a:t>
            </a:r>
            <a:r>
              <a:rPr lang="tr-TR" sz="2800" dirty="0" err="1"/>
              <a:t>objects</a:t>
            </a:r>
            <a:endParaRPr lang="tr-TR" sz="2800" dirty="0"/>
          </a:p>
          <a:p>
            <a:pPr marL="514350" indent="-514350">
              <a:buFont typeface="+mj-lt"/>
              <a:buAutoNum type="arabicPeriod"/>
            </a:pPr>
            <a:r>
              <a:rPr lang="tr-TR" sz="2800" dirty="0" err="1"/>
              <a:t>Until</a:t>
            </a:r>
            <a:r>
              <a:rPr lang="tr-TR" sz="2800" dirty="0"/>
              <a:t>: </a:t>
            </a:r>
            <a:r>
              <a:rPr lang="tr-TR" sz="3600" dirty="0" err="1">
                <a:solidFill>
                  <a:srgbClr val="C00000"/>
                </a:solidFill>
              </a:rPr>
              <a:t>Convergance</a:t>
            </a:r>
            <a:r>
              <a:rPr lang="tr-TR" sz="3600" dirty="0">
                <a:solidFill>
                  <a:srgbClr val="C00000"/>
                </a:solidFill>
              </a:rPr>
              <a:t>!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Sağ Ayraç 4">
            <a:extLst>
              <a:ext uri="{FF2B5EF4-FFF2-40B4-BE49-F238E27FC236}">
                <a16:creationId xmlns:a16="http://schemas.microsoft.com/office/drawing/2014/main" id="{4952C40F-F9A7-4D45-BA45-C2BBC72634E5}"/>
              </a:ext>
            </a:extLst>
          </p:cNvPr>
          <p:cNvSpPr/>
          <p:nvPr/>
        </p:nvSpPr>
        <p:spPr>
          <a:xfrm>
            <a:off x="8765177" y="2864825"/>
            <a:ext cx="849086" cy="2504009"/>
          </a:xfrm>
          <a:prstGeom prst="rightBrace">
            <a:avLst>
              <a:gd name="adj1" fmla="val 10960"/>
              <a:gd name="adj2" fmla="val 265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AF67CB5-B268-4874-AF5B-33A0DCE968E3}"/>
              </a:ext>
            </a:extLst>
          </p:cNvPr>
          <p:cNvSpPr txBox="1"/>
          <p:nvPr/>
        </p:nvSpPr>
        <p:spPr>
          <a:xfrm>
            <a:off x="9705703" y="3105834"/>
            <a:ext cx="197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err="1"/>
              <a:t>Iterations</a:t>
            </a:r>
            <a:endParaRPr lang="tr-TR" sz="360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B742AB69-E12F-4450-8CA8-95072A1E9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0391" t="28851" r="21450" b="41145"/>
          <a:stretch/>
        </p:blipFill>
        <p:spPr>
          <a:xfrm>
            <a:off x="10130246" y="3768776"/>
            <a:ext cx="1125044" cy="799538"/>
          </a:xfrm>
          <a:prstGeom prst="rect">
            <a:avLst/>
          </a:prstGeom>
        </p:spPr>
      </p:pic>
      <p:sp>
        <p:nvSpPr>
          <p:cNvPr id="9" name="CustomShape 1">
            <a:extLst>
              <a:ext uri="{FF2B5EF4-FFF2-40B4-BE49-F238E27FC236}">
                <a16:creationId xmlns:a16="http://schemas.microsoft.com/office/drawing/2014/main" id="{CE31BFB4-22DD-4EAD-A2AD-5DBE146460ED}"/>
              </a:ext>
            </a:extLst>
          </p:cNvPr>
          <p:cNvSpPr/>
          <p:nvPr/>
        </p:nvSpPr>
        <p:spPr>
          <a:xfrm>
            <a:off x="0" y="244080"/>
            <a:ext cx="12191760" cy="132408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lang="de-DE" sz="4400" spc="-1" dirty="0">
                <a:solidFill>
                  <a:srgbClr val="FFFFFF"/>
                </a:solidFill>
                <a:latin typeface="Calibri Light"/>
                <a:ea typeface="DejaVu Sans"/>
              </a:rPr>
              <a:t>k-</a:t>
            </a:r>
            <a:r>
              <a:rPr lang="de-DE" sz="4400" spc="-1" dirty="0" err="1">
                <a:solidFill>
                  <a:srgbClr val="FFFFFF"/>
                </a:solidFill>
                <a:latin typeface="Calibri Light"/>
                <a:ea typeface="DejaVu Sans"/>
              </a:rPr>
              <a:t>means</a:t>
            </a:r>
            <a:endParaRPr lang="de-DE" sz="44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652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CD0815-0009-45D1-AF4F-9704EDB86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83" y="1737360"/>
            <a:ext cx="6516189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sz="2800" dirty="0" err="1"/>
              <a:t>Randomly</a:t>
            </a:r>
            <a:r>
              <a:rPr lang="tr-TR" sz="2800" dirty="0"/>
              <a:t> </a:t>
            </a:r>
            <a:r>
              <a:rPr lang="tr-TR" sz="2800" dirty="0" err="1"/>
              <a:t>chosen</a:t>
            </a:r>
            <a:r>
              <a:rPr lang="tr-TR" sz="2800" dirty="0"/>
              <a:t> </a:t>
            </a:r>
            <a:r>
              <a:rPr lang="tr-TR" sz="2800" dirty="0" err="1"/>
              <a:t>object</a:t>
            </a:r>
            <a:r>
              <a:rPr lang="tr-TR" sz="2800" dirty="0"/>
              <a:t> as </a:t>
            </a:r>
            <a:r>
              <a:rPr lang="tr-TR" sz="2800" dirty="0" err="1"/>
              <a:t>centroid</a:t>
            </a:r>
            <a:endParaRPr lang="tr-TR" sz="2800" dirty="0"/>
          </a:p>
          <a:p>
            <a:pPr marL="514350" indent="-514350">
              <a:buFont typeface="+mj-lt"/>
              <a:buAutoNum type="arabicPeriod"/>
            </a:pPr>
            <a:r>
              <a:rPr lang="tr-TR" sz="2800" dirty="0" err="1"/>
              <a:t>Calculate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Euclidian</a:t>
            </a:r>
            <a:r>
              <a:rPr lang="tr-TR" sz="2800" dirty="0"/>
              <a:t> </a:t>
            </a:r>
            <a:r>
              <a:rPr lang="tr-TR" sz="2800" dirty="0" err="1"/>
              <a:t>distance</a:t>
            </a:r>
            <a:r>
              <a:rPr lang="tr-TR" sz="2800" dirty="0"/>
              <a:t> D(x)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every</a:t>
            </a:r>
            <a:r>
              <a:rPr lang="tr-TR" sz="2800" dirty="0"/>
              <a:t> </a:t>
            </a:r>
            <a:r>
              <a:rPr lang="tr-TR" sz="2800" dirty="0" err="1"/>
              <a:t>other</a:t>
            </a:r>
            <a:r>
              <a:rPr lang="tr-TR" sz="2800" dirty="0"/>
              <a:t> </a:t>
            </a:r>
            <a:r>
              <a:rPr lang="tr-TR" sz="2800" dirty="0" err="1"/>
              <a:t>object</a:t>
            </a:r>
            <a:endParaRPr lang="tr-TR" sz="2800" dirty="0"/>
          </a:p>
          <a:p>
            <a:pPr marL="514350" indent="-514350">
              <a:buFont typeface="+mj-lt"/>
              <a:buAutoNum type="arabicPeriod"/>
            </a:pPr>
            <a:r>
              <a:rPr lang="tr-TR" sz="2800" dirty="0"/>
              <a:t>Position the next centro</a:t>
            </a:r>
            <a:r>
              <a:rPr lang="de-DE" sz="2800" dirty="0" err="1"/>
              <a:t>id</a:t>
            </a:r>
            <a:r>
              <a:rPr lang="tr-TR" sz="2800" dirty="0"/>
              <a:t> at the furthermost object 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/>
              <a:t>Define k-</a:t>
            </a:r>
            <a:r>
              <a:rPr lang="tr-TR" sz="2800" dirty="0" err="1"/>
              <a:t>centroids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repeat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normal k-</a:t>
            </a:r>
            <a:r>
              <a:rPr lang="tr-TR" sz="2800" dirty="0" err="1"/>
              <a:t>means</a:t>
            </a:r>
            <a:r>
              <a:rPr lang="tr-TR" sz="2800" dirty="0"/>
              <a:t> </a:t>
            </a:r>
            <a:r>
              <a:rPr lang="tr-TR" sz="2800" dirty="0" err="1"/>
              <a:t>algorithm</a:t>
            </a:r>
            <a:endParaRPr lang="tr-TR" sz="2800" dirty="0"/>
          </a:p>
          <a:p>
            <a:endParaRPr lang="tr-TR" sz="28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93DFF0F-C282-4E79-9050-FB884D2B9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6471" y="1520341"/>
            <a:ext cx="5177246" cy="3727617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E30D9DAC-87E1-4C7E-98F5-6090D8D9FFDA}"/>
              </a:ext>
            </a:extLst>
          </p:cNvPr>
          <p:cNvSpPr txBox="1"/>
          <p:nvPr/>
        </p:nvSpPr>
        <p:spPr>
          <a:xfrm>
            <a:off x="1949422" y="5247958"/>
            <a:ext cx="7870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err="1"/>
              <a:t>Reduces</a:t>
            </a:r>
            <a:r>
              <a:rPr lang="tr-TR" sz="4000" dirty="0"/>
              <a:t> </a:t>
            </a:r>
            <a:r>
              <a:rPr lang="tr-TR" sz="4000" dirty="0" err="1"/>
              <a:t>Iterations</a:t>
            </a:r>
            <a:r>
              <a:rPr lang="tr-TR" sz="4000" dirty="0"/>
              <a:t>!</a:t>
            </a:r>
          </a:p>
          <a:p>
            <a:pPr algn="ctr"/>
            <a:r>
              <a:rPr lang="tr-TR" sz="4000" dirty="0" err="1"/>
              <a:t>Doubles</a:t>
            </a:r>
            <a:r>
              <a:rPr lang="tr-TR" sz="4000" dirty="0"/>
              <a:t> </a:t>
            </a:r>
            <a:r>
              <a:rPr lang="tr-TR" sz="4000" dirty="0" err="1"/>
              <a:t>the</a:t>
            </a:r>
            <a:r>
              <a:rPr lang="tr-TR" sz="4000" dirty="0"/>
              <a:t> </a:t>
            </a:r>
            <a:r>
              <a:rPr lang="tr-TR" sz="4000" dirty="0" err="1"/>
              <a:t>speed</a:t>
            </a:r>
            <a:r>
              <a:rPr lang="tr-TR" sz="4000" dirty="0"/>
              <a:t> of k-</a:t>
            </a:r>
            <a:r>
              <a:rPr lang="tr-TR" sz="4000" dirty="0" err="1"/>
              <a:t>means</a:t>
            </a:r>
            <a:r>
              <a:rPr lang="tr-TR" sz="4000" dirty="0"/>
              <a:t>!</a:t>
            </a: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81AF2386-F151-4B62-89ED-064158DDBAE5}"/>
              </a:ext>
            </a:extLst>
          </p:cNvPr>
          <p:cNvSpPr/>
          <p:nvPr/>
        </p:nvSpPr>
        <p:spPr>
          <a:xfrm>
            <a:off x="0" y="244080"/>
            <a:ext cx="12191760" cy="132408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spc="-1" dirty="0">
                <a:solidFill>
                  <a:srgbClr val="FFFFFF"/>
                </a:solidFill>
                <a:latin typeface="Calibri Light"/>
              </a:rPr>
              <a:t>	</a:t>
            </a:r>
            <a:r>
              <a:rPr lang="de-DE" sz="4400" strike="noStrike" spc="-1" dirty="0">
                <a:solidFill>
                  <a:srgbClr val="FFFFFF"/>
                </a:solidFill>
                <a:latin typeface="Calibri Light"/>
              </a:rPr>
              <a:t>k-</a:t>
            </a:r>
            <a:r>
              <a:rPr lang="de-DE" sz="4400" strike="noStrike" spc="-1" dirty="0" err="1">
                <a:solidFill>
                  <a:srgbClr val="FFFFFF"/>
                </a:solidFill>
                <a:latin typeface="Calibri Light"/>
              </a:rPr>
              <a:t>means</a:t>
            </a:r>
            <a:r>
              <a:rPr lang="de-DE" sz="4400" strike="noStrike" spc="-1" dirty="0">
                <a:solidFill>
                  <a:srgbClr val="FFFFFF"/>
                </a:solidFill>
                <a:latin typeface="Calibri Light"/>
              </a:rPr>
              <a:t> ++</a:t>
            </a:r>
            <a:endParaRPr lang="de-DE" sz="44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056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514D78-FD59-425A-8064-4E3D29C42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80" y="1943635"/>
            <a:ext cx="10972440" cy="397728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sz="2800" dirty="0" err="1"/>
              <a:t>Centroids</a:t>
            </a:r>
            <a:r>
              <a:rPr lang="tr-TR" sz="2800" dirty="0"/>
              <a:t> </a:t>
            </a:r>
            <a:r>
              <a:rPr lang="tr-TR" sz="2800" dirty="0" err="1"/>
              <a:t>placed</a:t>
            </a:r>
            <a:r>
              <a:rPr lang="tr-TR" sz="2800" dirty="0"/>
              <a:t> </a:t>
            </a:r>
            <a:r>
              <a:rPr lang="tr-TR" sz="2800" dirty="0" err="1"/>
              <a:t>into</a:t>
            </a:r>
            <a:r>
              <a:rPr lang="tr-TR" sz="2800" dirty="0"/>
              <a:t> data </a:t>
            </a:r>
            <a:r>
              <a:rPr lang="tr-TR" sz="2800" dirty="0" err="1"/>
              <a:t>with</a:t>
            </a:r>
            <a:r>
              <a:rPr lang="tr-TR" sz="2800" dirty="0"/>
              <a:t> a </a:t>
            </a:r>
            <a:r>
              <a:rPr lang="tr-TR" sz="2800" dirty="0" err="1"/>
              <a:t>decided</a:t>
            </a:r>
            <a:r>
              <a:rPr lang="tr-TR" sz="2800" dirty="0"/>
              <a:t> </a:t>
            </a:r>
            <a:r>
              <a:rPr lang="tr-TR" sz="2800" dirty="0" err="1"/>
              <a:t>amount</a:t>
            </a:r>
            <a:r>
              <a:rPr lang="tr-TR" sz="2800" dirty="0"/>
              <a:t> of </a:t>
            </a:r>
            <a:r>
              <a:rPr lang="tr-TR" sz="2800" dirty="0" err="1"/>
              <a:t>batch-growth</a:t>
            </a:r>
            <a:endParaRPr lang="tr-TR" sz="2800" dirty="0"/>
          </a:p>
          <a:p>
            <a:pPr marL="514350" indent="-514350">
              <a:buFont typeface="+mj-lt"/>
              <a:buAutoNum type="arabicPeriod"/>
            </a:pPr>
            <a:r>
              <a:rPr lang="tr-TR" sz="2800" dirty="0" err="1"/>
              <a:t>Centroid</a:t>
            </a:r>
            <a:r>
              <a:rPr lang="tr-TR" sz="2800" dirty="0"/>
              <a:t> </a:t>
            </a:r>
            <a:r>
              <a:rPr lang="tr-TR" sz="2800" dirty="0" err="1"/>
              <a:t>assignment</a:t>
            </a:r>
            <a:r>
              <a:rPr lang="tr-TR" sz="2800" dirty="0"/>
              <a:t> </a:t>
            </a:r>
            <a:r>
              <a:rPr lang="tr-TR" sz="2800" dirty="0" err="1"/>
              <a:t>per-sample</a:t>
            </a:r>
            <a:r>
              <a:rPr lang="tr-TR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 err="1"/>
              <a:t>Arrange</a:t>
            </a:r>
            <a:r>
              <a:rPr lang="tr-TR" sz="2800" dirty="0"/>
              <a:t> </a:t>
            </a:r>
            <a:r>
              <a:rPr lang="tr-TR" sz="2800" dirty="0" err="1"/>
              <a:t>centroid</a:t>
            </a:r>
            <a:r>
              <a:rPr lang="tr-TR" sz="2800" dirty="0"/>
              <a:t> </a:t>
            </a:r>
            <a:r>
              <a:rPr lang="tr-TR" sz="2800" dirty="0" err="1"/>
              <a:t>according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minimal </a:t>
            </a:r>
            <a:r>
              <a:rPr lang="tr-TR" sz="2800" dirty="0" err="1"/>
              <a:t>euclidian</a:t>
            </a:r>
            <a:r>
              <a:rPr lang="tr-TR" sz="2800" dirty="0"/>
              <a:t> </a:t>
            </a:r>
            <a:r>
              <a:rPr lang="tr-TR" sz="2800" dirty="0" err="1"/>
              <a:t>median</a:t>
            </a:r>
            <a:r>
              <a:rPr lang="tr-TR" sz="2800" dirty="0"/>
              <a:t> of </a:t>
            </a:r>
            <a:r>
              <a:rPr lang="tr-TR" sz="2800" dirty="0" err="1"/>
              <a:t>first</a:t>
            </a:r>
            <a:r>
              <a:rPr lang="tr-TR" sz="2800" dirty="0"/>
              <a:t> </a:t>
            </a:r>
            <a:r>
              <a:rPr lang="tr-TR" sz="2800" dirty="0" err="1"/>
              <a:t>sample</a:t>
            </a:r>
            <a:endParaRPr lang="tr-TR" sz="2800" dirty="0"/>
          </a:p>
          <a:p>
            <a:pPr marL="514350" indent="-514350">
              <a:buFont typeface="+mj-lt"/>
              <a:buAutoNum type="arabicPeriod"/>
            </a:pPr>
            <a:r>
              <a:rPr lang="tr-TR" sz="2800" dirty="0" err="1"/>
              <a:t>than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median</a:t>
            </a:r>
            <a:r>
              <a:rPr lang="tr-TR" sz="2800" dirty="0"/>
              <a:t> </a:t>
            </a:r>
            <a:r>
              <a:rPr lang="tr-TR" sz="2800" dirty="0" err="1"/>
              <a:t>distance</a:t>
            </a:r>
            <a:r>
              <a:rPr lang="tr-TR" sz="2800" dirty="0"/>
              <a:t> of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first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second</a:t>
            </a:r>
            <a:r>
              <a:rPr lang="tr-TR" sz="2800" dirty="0"/>
              <a:t> </a:t>
            </a:r>
            <a:r>
              <a:rPr lang="tr-TR" sz="2800" dirty="0" err="1"/>
              <a:t>sample</a:t>
            </a:r>
            <a:r>
              <a:rPr lang="tr-TR" sz="2800" dirty="0"/>
              <a:t>… 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FFFC01F3-0C16-49A7-AFB2-A0E051C8E545}"/>
              </a:ext>
            </a:extLst>
          </p:cNvPr>
          <p:cNvSpPr/>
          <p:nvPr/>
        </p:nvSpPr>
        <p:spPr>
          <a:xfrm>
            <a:off x="240" y="165356"/>
            <a:ext cx="12191760" cy="132408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lang="de-DE" sz="4400" spc="-1" dirty="0">
                <a:solidFill>
                  <a:srgbClr val="FFFFFF"/>
                </a:solidFill>
                <a:latin typeface="Calibri Light"/>
                <a:ea typeface="DejaVu Sans"/>
              </a:rPr>
              <a:t>Mini-batch</a:t>
            </a:r>
            <a:endParaRPr lang="de-DE" sz="44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042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244080"/>
            <a:ext cx="12191760" cy="132408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	Data</a:t>
            </a:r>
            <a:endParaRPr lang="de-DE" sz="4400" strike="noStrike" spc="-1" dirty="0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Gene expression of peripheral blood mononuclear cells (PBMCs) from a healthy donor</a:t>
            </a:r>
            <a:endParaRPr lang="de-DE" sz="2800" b="0" strike="noStrike" spc="-1">
              <a:latin typeface="Arial"/>
            </a:endParaRPr>
          </a:p>
          <a:p>
            <a:pPr marL="228600" indent="-2271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PBMCs = peripheral blood cells with a round nucleus e. g. T-cells, B-cells, monocytes</a:t>
            </a:r>
            <a:endParaRPr lang="de-DE" sz="2800" b="0" strike="noStrike" spc="-1">
              <a:latin typeface="Arial"/>
            </a:endParaRPr>
          </a:p>
          <a:p>
            <a:pPr marL="228600" indent="-2271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Method: UMI marked mRNA (unique molecular identifier) → ratio of molecules in cells is preserved</a:t>
            </a:r>
            <a:endParaRPr lang="de-DE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2700 cells, 32738 genes (→ dimension reduction, nonlinear)</a:t>
            </a:r>
            <a:endParaRPr lang="de-D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 1"/>
          <p:cNvGraphicFramePr/>
          <p:nvPr/>
        </p:nvGraphicFramePr>
        <p:xfrm>
          <a:off x="2140200" y="1255680"/>
          <a:ext cx="7911360" cy="4346280"/>
        </p:xfrm>
        <a:graphic>
          <a:graphicData uri="http://schemas.openxmlformats.org/drawingml/2006/table">
            <a:tbl>
              <a:tblPr/>
              <a:tblGrid>
                <a:gridCol w="395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203864"/>
                          </a:solidFill>
                          <a:latin typeface="Calibri"/>
                        </a:rPr>
                        <a:t>Cell Type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203864"/>
                          </a:solidFill>
                          <a:latin typeface="Calibri"/>
                        </a:rPr>
                        <a:t>Markers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Naive CD4+ T – Cell 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IL7R, CCR7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Memory – T - Cell  CD4+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IL7R, S100A4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CD14+ Monocyte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CD14, LYZ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 – Cell 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MS4A1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CD8+ T – Cell 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CD8A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FCGR3A+ Monocyte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FCGR3A, MS4A7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Natural killer cell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GNLY, NKG7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Dendritic cell 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FCER1A, CST3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Platelet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PPBP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3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90D8F18-BFBF-442E-B7DB-51EFF0406132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2070720" y="5602320"/>
            <a:ext cx="79113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767171"/>
                </a:solidFill>
                <a:latin typeface="Calibri"/>
              </a:rPr>
              <a:t>https://satijalab.org/seurat/v3.0/pbmc3k_tutorial.html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800000" y="1800000"/>
            <a:ext cx="216000" cy="2088000"/>
          </a:xfrm>
          <a:custGeom>
            <a:avLst/>
            <a:gdLst/>
            <a:ahLst/>
            <a:cxnLst/>
            <a:rect l="0" t="0" r="r" b="b"/>
            <a:pathLst>
              <a:path w="602" h="5802">
                <a:moveTo>
                  <a:pt x="601" y="0"/>
                </a:moveTo>
                <a:cubicBezTo>
                  <a:pt x="450" y="0"/>
                  <a:pt x="300" y="241"/>
                  <a:pt x="300" y="483"/>
                </a:cubicBezTo>
                <a:lnTo>
                  <a:pt x="300" y="2417"/>
                </a:lnTo>
                <a:cubicBezTo>
                  <a:pt x="300" y="2658"/>
                  <a:pt x="150" y="2900"/>
                  <a:pt x="0" y="2900"/>
                </a:cubicBezTo>
                <a:cubicBezTo>
                  <a:pt x="150" y="2900"/>
                  <a:pt x="300" y="3142"/>
                  <a:pt x="300" y="3383"/>
                </a:cubicBezTo>
                <a:lnTo>
                  <a:pt x="300" y="5317"/>
                </a:lnTo>
                <a:cubicBezTo>
                  <a:pt x="300" y="5559"/>
                  <a:pt x="450" y="5801"/>
                  <a:pt x="601" y="58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TextShape 5"/>
          <p:cNvSpPr txBox="1"/>
          <p:nvPr/>
        </p:nvSpPr>
        <p:spPr>
          <a:xfrm>
            <a:off x="288000" y="2664000"/>
            <a:ext cx="16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latin typeface="Arial"/>
              </a:rPr>
              <a:t>lymphocytes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 1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950400" y="3893400"/>
            <a:ext cx="203040" cy="2059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TextShape 3"/>
          <p:cNvSpPr txBox="1"/>
          <p:nvPr/>
        </p:nvSpPr>
        <p:spPr>
          <a:xfrm>
            <a:off x="0" y="272520"/>
            <a:ext cx="12191760" cy="132516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 dirty="0">
                <a:solidFill>
                  <a:srgbClr val="FFFFFF"/>
                </a:solidFill>
                <a:latin typeface="Calibri"/>
              </a:rPr>
              <a:t>	</a:t>
            </a:r>
            <a:r>
              <a:rPr lang="de-DE" sz="4400" strike="noStrike" spc="-1" dirty="0">
                <a:solidFill>
                  <a:srgbClr val="FFFFFF"/>
                </a:solidFill>
                <a:latin typeface="Calibri Light"/>
              </a:rPr>
              <a:t>Project</a:t>
            </a:r>
            <a:r>
              <a:rPr lang="de-DE" sz="440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de-DE" sz="4400" strike="noStrike" spc="-1" dirty="0" err="1">
                <a:solidFill>
                  <a:srgbClr val="FFFFFF"/>
                </a:solidFill>
                <a:latin typeface="Calibri Light"/>
              </a:rPr>
              <a:t>schedule</a:t>
            </a:r>
            <a:endParaRPr lang="de-DE" sz="440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82728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5"/>
          <p:cNvSpPr/>
          <p:nvPr/>
        </p:nvSpPr>
        <p:spPr>
          <a:xfrm>
            <a:off x="76680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Line 6"/>
          <p:cNvSpPr/>
          <p:nvPr/>
        </p:nvSpPr>
        <p:spPr>
          <a:xfrm flipV="1">
            <a:off x="10476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7"/>
          <p:cNvSpPr/>
          <p:nvPr/>
        </p:nvSpPr>
        <p:spPr>
          <a:xfrm>
            <a:off x="965880" y="5137920"/>
            <a:ext cx="172440" cy="1522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8"/>
          <p:cNvSpPr/>
          <p:nvPr/>
        </p:nvSpPr>
        <p:spPr>
          <a:xfrm>
            <a:off x="575280" y="332460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C55A11"/>
                </a:solidFill>
                <a:latin typeface="Calibri"/>
              </a:rPr>
              <a:t>1.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45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10"/>
          <p:cNvSpPr/>
          <p:nvPr/>
        </p:nvSpPr>
        <p:spPr>
          <a:xfrm>
            <a:off x="2439360" y="3886920"/>
            <a:ext cx="203040" cy="2059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1"/>
          <p:cNvSpPr/>
          <p:nvPr/>
        </p:nvSpPr>
        <p:spPr>
          <a:xfrm>
            <a:off x="231660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12"/>
          <p:cNvSpPr/>
          <p:nvPr/>
        </p:nvSpPr>
        <p:spPr>
          <a:xfrm>
            <a:off x="225612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4"/>
          <p:cNvSpPr/>
          <p:nvPr/>
        </p:nvSpPr>
        <p:spPr>
          <a:xfrm>
            <a:off x="2453400" y="2702160"/>
            <a:ext cx="172440" cy="1522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5"/>
          <p:cNvSpPr/>
          <p:nvPr/>
        </p:nvSpPr>
        <p:spPr>
          <a:xfrm>
            <a:off x="2063520" y="427392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2F5597"/>
                </a:solidFill>
                <a:latin typeface="Calibri"/>
              </a:rPr>
              <a:t>2.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52" name="CustomShape 16"/>
          <p:cNvSpPr/>
          <p:nvPr/>
        </p:nvSpPr>
        <p:spPr>
          <a:xfrm>
            <a:off x="84960" y="5424840"/>
            <a:ext cx="1933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C55A11"/>
                </a:solidFill>
                <a:latin typeface="Calibri"/>
              </a:rPr>
              <a:t>Python, packages, basic knowledge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53" name="CustomShape 17"/>
          <p:cNvSpPr/>
          <p:nvPr/>
        </p:nvSpPr>
        <p:spPr>
          <a:xfrm>
            <a:off x="1163160" y="1760760"/>
            <a:ext cx="27529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2F5597"/>
                </a:solidFill>
                <a:latin typeface="Calibri"/>
              </a:rPr>
              <a:t>K-means algorithm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2F5597"/>
                </a:solidFill>
                <a:latin typeface="Calibri"/>
              </a:rPr>
              <a:t>-&gt; comparison with sklearn implementation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54" name="TextShape 18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1258EB0-D1CE-428B-A264-285451DE3902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8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"/>
          <p:cNvGraphicFramePr/>
          <p:nvPr/>
        </p:nvGraphicFramePr>
        <p:xfrm>
          <a:off x="1014120" y="837360"/>
          <a:ext cx="9978120" cy="1854000"/>
        </p:xfrm>
        <a:graphic>
          <a:graphicData uri="http://schemas.openxmlformats.org/drawingml/2006/table">
            <a:tbl>
              <a:tblPr/>
              <a:tblGrid>
                <a:gridCol w="116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4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1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4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k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Average sum of squared distance</a:t>
                      </a:r>
                      <a:endParaRPr lang="de-DE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Algorithm          sklearn implementation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Minimum - “ -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Average T (computation time)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i.e. 10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6" name="TextShape 2"/>
          <p:cNvSpPr txBox="1"/>
          <p:nvPr/>
        </p:nvSpPr>
        <p:spPr>
          <a:xfrm>
            <a:off x="745200" y="237240"/>
            <a:ext cx="10515240" cy="4525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Tabels for different datasets with various sizes: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Multiple plots for visualization: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e.g. :</a:t>
            </a:r>
          </a:p>
        </p:txBody>
      </p:sp>
      <p:pic>
        <p:nvPicPr>
          <p:cNvPr id="157" name="Grafik 37"/>
          <p:cNvPicPr/>
          <p:nvPr/>
        </p:nvPicPr>
        <p:blipFill>
          <a:blip r:embed="rId2"/>
          <a:srcRect t="5541"/>
          <a:stretch/>
        </p:blipFill>
        <p:spPr>
          <a:xfrm>
            <a:off x="2194200" y="3583080"/>
            <a:ext cx="7338600" cy="3234240"/>
          </a:xfrm>
          <a:prstGeom prst="rect">
            <a:avLst/>
          </a:prstGeom>
          <a:ln>
            <a:noFill/>
          </a:ln>
        </p:spPr>
      </p:pic>
      <p:sp>
        <p:nvSpPr>
          <p:cNvPr id="15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436CF99-2E8B-40D8-8FD7-E38183A92B73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541</Words>
  <Application>Microsoft Office PowerPoint</Application>
  <PresentationFormat>Breitbild</PresentationFormat>
  <Paragraphs>122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13</vt:i4>
      </vt:variant>
    </vt:vector>
  </HeadingPairs>
  <TitlesOfParts>
    <vt:vector size="24" baseType="lpstr">
      <vt:lpstr>Microsoft YaHei</vt:lpstr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subject/>
  <dc:creator>Anni Wehrle</dc:creator>
  <dc:description/>
  <cp:lastModifiedBy>Anni Wehrle</cp:lastModifiedBy>
  <cp:revision>54</cp:revision>
  <dcterms:created xsi:type="dcterms:W3CDTF">2019-05-09T08:36:16Z</dcterms:created>
  <dcterms:modified xsi:type="dcterms:W3CDTF">2019-05-14T12:31:56Z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