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gif" ContentType="image/gif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E42BB9D-14CE-434D-B587-B264E12C781F}" type="datetime1">
              <a:rPr b="0" lang="de-DE" sz="1200" spc="-1" strike="noStrike">
                <a:solidFill>
                  <a:srgbClr val="8b8b8b"/>
                </a:solidFill>
                <a:latin typeface="Calibri"/>
              </a:rPr>
              <a:t>14.05.2019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C110B50-421B-4A05-BF55-738D1F71443F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064D425-238F-403A-9D84-99EF8B65ADE1}" type="datetime1">
              <a:rPr b="0" lang="de-DE" sz="1200" spc="-1" strike="noStrike">
                <a:solidFill>
                  <a:srgbClr val="8b8b8b"/>
                </a:solidFill>
                <a:latin typeface="Calibri"/>
              </a:rPr>
              <a:t>14.05.2019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9FCA69E-D74E-4CC6-837B-B61D575077C8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22BEA3D-F3B0-429E-8B62-386728A8D30C}" type="datetime1">
              <a:rPr b="0" lang="de-DE" sz="1200" spc="-1" strike="noStrike">
                <a:solidFill>
                  <a:srgbClr val="8b8b8b"/>
                </a:solidFill>
                <a:latin typeface="Calibri"/>
              </a:rPr>
              <a:t>14.05.2019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36E9993-D726-4D21-AF1F-A5164655727A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hyperlink" Target="https://aws.amazon.com/de/blogs/machine-learning/k-means-clustering-with-amazon-sagemaker/" TargetMode="External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0"/>
            <a:ext cx="54680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TextShape 2"/>
          <p:cNvSpPr txBox="1"/>
          <p:nvPr/>
        </p:nvSpPr>
        <p:spPr>
          <a:xfrm>
            <a:off x="634320" y="803880"/>
            <a:ext cx="4208400" cy="3034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r">
              <a:lnSpc>
                <a:spcPct val="90000"/>
              </a:lnSpc>
            </a:pPr>
            <a:r>
              <a:rPr b="1" lang="de-DE" sz="5400" spc="-1" strike="noStrike">
                <a:solidFill>
                  <a:srgbClr val="ffffff"/>
                </a:solidFill>
                <a:latin typeface="Calibri Light"/>
              </a:rPr>
              <a:t>K-means clustering – Project proposal</a:t>
            </a:r>
            <a:endParaRPr b="0" lang="de-DE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639000" y="4013280"/>
            <a:ext cx="4203720" cy="2205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endParaRPr b="0" lang="de-DE" sz="32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Marzia Matejcek, Leonie Gerling, </a:t>
            </a:r>
            <a:endParaRPr b="0" lang="de-DE" sz="1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Annika Wehrle, Ege Bayraktar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6" name="Line 4"/>
          <p:cNvSpPr/>
          <p:nvPr/>
        </p:nvSpPr>
        <p:spPr>
          <a:xfrm>
            <a:off x="786600" y="3928680"/>
            <a:ext cx="3931920" cy="360"/>
          </a:xfrm>
          <a:prstGeom prst="line">
            <a:avLst/>
          </a:prstGeom>
          <a:ln w="1908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7" name="Picture 6" descr=""/>
          <p:cNvPicPr/>
          <p:nvPr/>
        </p:nvPicPr>
        <p:blipFill>
          <a:blip r:embed="rId1"/>
          <a:stretch/>
        </p:blipFill>
        <p:spPr>
          <a:xfrm>
            <a:off x="6233400" y="640080"/>
            <a:ext cx="5184360" cy="5578560"/>
          </a:xfrm>
          <a:prstGeom prst="rect">
            <a:avLst/>
          </a:prstGeom>
          <a:ln>
            <a:noFill/>
          </a:ln>
        </p:spPr>
      </p:pic>
      <p:sp>
        <p:nvSpPr>
          <p:cNvPr id="128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C737550-671C-439E-BAC4-D19CF37967AD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6233400" y="5825880"/>
            <a:ext cx="4611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200" spc="-1" strike="noStrike" u="sng">
                <a:solidFill>
                  <a:srgbClr val="033261"/>
                </a:solidFill>
                <a:uFillTx/>
                <a:latin typeface="Calibri"/>
                <a:hlinkClick r:id="rId2"/>
              </a:rPr>
              <a:t>https://aws.amazon.com/de/blogs/machine-learning/k-means-clustering-with-amazon-sagemaker/</a:t>
            </a: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244080"/>
            <a:ext cx="12191760" cy="1324080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Data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Gene expression of peripheral blood mononuclear cells (PBMCs) from a healthy donor</a:t>
            </a:r>
            <a:endParaRPr b="0" lang="de-DE" sz="2800" spc="-1" strike="noStrike">
              <a:latin typeface="Arial"/>
            </a:endParaRPr>
          </a:p>
          <a:p>
            <a:pPr marL="228600" indent="-2271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PBMCs = peripheral blood cells with a round nucleus e. g. T-cells, B-cells, monocytes</a:t>
            </a:r>
            <a:endParaRPr b="0" lang="de-DE" sz="2800" spc="-1" strike="noStrike">
              <a:latin typeface="Arial"/>
            </a:endParaRPr>
          </a:p>
          <a:p>
            <a:pPr marL="228600" indent="-2271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Method: UMI marked mRNA (unique molecular identifier) → ratio of molecules in cells is preserved</a:t>
            </a:r>
            <a:endParaRPr b="0" lang="de-DE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2700 cells, 32738 genes (→ dimension reduction, nonlinear)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 1"/>
          <p:cNvGraphicFramePr/>
          <p:nvPr/>
        </p:nvGraphicFramePr>
        <p:xfrm>
          <a:off x="2140200" y="1255680"/>
          <a:ext cx="7911360" cy="4346280"/>
        </p:xfrm>
        <a:graphic>
          <a:graphicData uri="http://schemas.openxmlformats.org/drawingml/2006/table">
            <a:tbl>
              <a:tblPr/>
              <a:tblGrid>
                <a:gridCol w="3955680"/>
                <a:gridCol w="3955680"/>
              </a:tblGrid>
              <a:tr h="4669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203864"/>
                          </a:solidFill>
                          <a:latin typeface="Calibri"/>
                        </a:rPr>
                        <a:t>Cell Type</a:t>
                      </a:r>
                      <a:endParaRPr b="0" lang="de-DE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203864"/>
                          </a:solidFill>
                          <a:latin typeface="Calibri"/>
                        </a:rPr>
                        <a:t>Markers</a:t>
                      </a:r>
                      <a:endParaRPr b="0" lang="de-DE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Naive CD4+ T – Cell 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IL7R, CCR7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Memory – T - Cell  CD4+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IL7R, S100A4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CD14+ Monocyte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CD14, LYZ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 – Cell 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MS4A1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CD8+ T – Cell 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CD8A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FCGR3A+ Monocyte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FCGR3A, MS4A7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Natural killer cell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GNLY, NKG7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Dendritic cell 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FCER1A, CST3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20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Platelet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PPBP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sp>
        <p:nvSpPr>
          <p:cNvPr id="133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90D8F18-BFBF-442E-B7DB-51EFF0406132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2070720" y="5602320"/>
            <a:ext cx="79113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767171"/>
                </a:solidFill>
                <a:latin typeface="Calibri"/>
              </a:rPr>
              <a:t>https://satijalab.org/seurat/v3.0/pbmc3k_tutorial.html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800000" y="1800000"/>
            <a:ext cx="216000" cy="2088000"/>
          </a:xfrm>
          <a:custGeom>
            <a:avLst/>
            <a:gdLst/>
            <a:ahLst/>
            <a:rect l="0" t="0" r="r" b="b"/>
            <a:pathLst>
              <a:path w="602" h="5802">
                <a:moveTo>
                  <a:pt x="601" y="0"/>
                </a:moveTo>
                <a:cubicBezTo>
                  <a:pt x="450" y="0"/>
                  <a:pt x="300" y="241"/>
                  <a:pt x="300" y="483"/>
                </a:cubicBezTo>
                <a:lnTo>
                  <a:pt x="300" y="2417"/>
                </a:lnTo>
                <a:cubicBezTo>
                  <a:pt x="300" y="2658"/>
                  <a:pt x="150" y="2900"/>
                  <a:pt x="0" y="2900"/>
                </a:cubicBezTo>
                <a:cubicBezTo>
                  <a:pt x="150" y="2900"/>
                  <a:pt x="300" y="3142"/>
                  <a:pt x="300" y="3383"/>
                </a:cubicBezTo>
                <a:lnTo>
                  <a:pt x="300" y="5317"/>
                </a:lnTo>
                <a:cubicBezTo>
                  <a:pt x="300" y="5559"/>
                  <a:pt x="450" y="5801"/>
                  <a:pt x="601" y="58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TextShape 5"/>
          <p:cNvSpPr txBox="1"/>
          <p:nvPr/>
        </p:nvSpPr>
        <p:spPr>
          <a:xfrm>
            <a:off x="288000" y="2664000"/>
            <a:ext cx="165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800" spc="-1" strike="noStrike">
                <a:latin typeface="Arial"/>
              </a:rPr>
              <a:t>lymphocytes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 1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950400" y="3893400"/>
            <a:ext cx="203040" cy="2059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TextShape 3"/>
          <p:cNvSpPr txBox="1"/>
          <p:nvPr/>
        </p:nvSpPr>
        <p:spPr>
          <a:xfrm>
            <a:off x="0" y="272520"/>
            <a:ext cx="12191760" cy="132516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</a:rPr>
              <a:t>Project</a:t>
            </a:r>
            <a:r>
              <a:rPr b="1" lang="de-DE" sz="44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</a:rPr>
              <a:t>schedule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82728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5"/>
          <p:cNvSpPr/>
          <p:nvPr/>
        </p:nvSpPr>
        <p:spPr>
          <a:xfrm>
            <a:off x="76680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Line 6"/>
          <p:cNvSpPr/>
          <p:nvPr/>
        </p:nvSpPr>
        <p:spPr>
          <a:xfrm flipV="1">
            <a:off x="10476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7"/>
          <p:cNvSpPr/>
          <p:nvPr/>
        </p:nvSpPr>
        <p:spPr>
          <a:xfrm>
            <a:off x="965880" y="5137920"/>
            <a:ext cx="172440" cy="1522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8"/>
          <p:cNvSpPr/>
          <p:nvPr/>
        </p:nvSpPr>
        <p:spPr>
          <a:xfrm>
            <a:off x="575280" y="332460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c55a11"/>
                </a:solidFill>
                <a:latin typeface="Calibri"/>
              </a:rPr>
              <a:t>1.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45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10"/>
          <p:cNvSpPr/>
          <p:nvPr/>
        </p:nvSpPr>
        <p:spPr>
          <a:xfrm>
            <a:off x="2439360" y="3886920"/>
            <a:ext cx="203040" cy="2059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1"/>
          <p:cNvSpPr/>
          <p:nvPr/>
        </p:nvSpPr>
        <p:spPr>
          <a:xfrm>
            <a:off x="231660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12"/>
          <p:cNvSpPr/>
          <p:nvPr/>
        </p:nvSpPr>
        <p:spPr>
          <a:xfrm>
            <a:off x="225612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4"/>
          <p:cNvSpPr/>
          <p:nvPr/>
        </p:nvSpPr>
        <p:spPr>
          <a:xfrm>
            <a:off x="2453400" y="2702160"/>
            <a:ext cx="172440" cy="1522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5"/>
          <p:cNvSpPr/>
          <p:nvPr/>
        </p:nvSpPr>
        <p:spPr>
          <a:xfrm>
            <a:off x="2063520" y="427392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f5597"/>
                </a:solidFill>
                <a:latin typeface="Calibri"/>
              </a:rPr>
              <a:t>2.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52" name="CustomShape 16"/>
          <p:cNvSpPr/>
          <p:nvPr/>
        </p:nvSpPr>
        <p:spPr>
          <a:xfrm>
            <a:off x="84960" y="5424840"/>
            <a:ext cx="1933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c55a11"/>
                </a:solidFill>
                <a:latin typeface="Calibri"/>
              </a:rPr>
              <a:t>Python, packages, basic knowledge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53" name="CustomShape 17"/>
          <p:cNvSpPr/>
          <p:nvPr/>
        </p:nvSpPr>
        <p:spPr>
          <a:xfrm>
            <a:off x="1163160" y="1760760"/>
            <a:ext cx="27529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</a:rPr>
              <a:t>K-means algorithm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</a:rPr>
              <a:t>-&gt; comparison with sklearn implementation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54" name="TextShape 18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1258EB0-D1CE-428B-A264-285451DE3902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"/>
          <p:cNvGraphicFramePr/>
          <p:nvPr/>
        </p:nvGraphicFramePr>
        <p:xfrm>
          <a:off x="1014120" y="837360"/>
          <a:ext cx="9978120" cy="1854000"/>
        </p:xfrm>
        <a:graphic>
          <a:graphicData uri="http://schemas.openxmlformats.org/drawingml/2006/table">
            <a:tbl>
              <a:tblPr/>
              <a:tblGrid>
                <a:gridCol w="1161000"/>
                <a:gridCol w="1523880"/>
                <a:gridCol w="2322000"/>
                <a:gridCol w="1213560"/>
                <a:gridCol w="1324440"/>
                <a:gridCol w="1141560"/>
                <a:gridCol w="1291680"/>
              </a:tblGrid>
              <a:tr h="74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Average sum of squared distance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Algorithm          sklearn implementation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Minimum - “ -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Average T (computation time)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i.e. 10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6" name="TextShape 2"/>
          <p:cNvSpPr txBox="1"/>
          <p:nvPr/>
        </p:nvSpPr>
        <p:spPr>
          <a:xfrm>
            <a:off x="745200" y="237240"/>
            <a:ext cx="10515240" cy="4525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Tabels for different datasets with various sizes: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Multiple plots for visualization: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e.g. :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Grafik 37" descr=""/>
          <p:cNvPicPr/>
          <p:nvPr/>
        </p:nvPicPr>
        <p:blipFill>
          <a:blip r:embed="rId1"/>
          <a:srcRect l="0" t="5541" r="0" b="0"/>
          <a:stretch/>
        </p:blipFill>
        <p:spPr>
          <a:xfrm>
            <a:off x="2194200" y="3583080"/>
            <a:ext cx="7338600" cy="3234240"/>
          </a:xfrm>
          <a:prstGeom prst="rect">
            <a:avLst/>
          </a:prstGeom>
          <a:ln>
            <a:noFill/>
          </a:ln>
        </p:spPr>
      </p:pic>
      <p:sp>
        <p:nvSpPr>
          <p:cNvPr id="15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436CF99-2E8B-40D8-8FD7-E38183A92B73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0" y="284400"/>
            <a:ext cx="12191760" cy="132516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ffffff"/>
                </a:solidFill>
                <a:latin typeface="Calibri Light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</a:rPr>
              <a:t>Project schedule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Line 2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3"/>
          <p:cNvSpPr/>
          <p:nvPr/>
        </p:nvSpPr>
        <p:spPr>
          <a:xfrm>
            <a:off x="950400" y="3893400"/>
            <a:ext cx="203040" cy="2059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82728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5"/>
          <p:cNvSpPr/>
          <p:nvPr/>
        </p:nvSpPr>
        <p:spPr>
          <a:xfrm>
            <a:off x="76680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Line 6"/>
          <p:cNvSpPr/>
          <p:nvPr/>
        </p:nvSpPr>
        <p:spPr>
          <a:xfrm flipV="1">
            <a:off x="10314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7"/>
          <p:cNvSpPr/>
          <p:nvPr/>
        </p:nvSpPr>
        <p:spPr>
          <a:xfrm>
            <a:off x="965880" y="5137920"/>
            <a:ext cx="172440" cy="1522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8"/>
          <p:cNvSpPr/>
          <p:nvPr/>
        </p:nvSpPr>
        <p:spPr>
          <a:xfrm>
            <a:off x="575280" y="332460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c55a11"/>
                </a:solidFill>
                <a:latin typeface="Calibri"/>
              </a:rPr>
              <a:t>1.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67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0"/>
          <p:cNvSpPr/>
          <p:nvPr/>
        </p:nvSpPr>
        <p:spPr>
          <a:xfrm>
            <a:off x="2439360" y="3886920"/>
            <a:ext cx="203040" cy="2059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1"/>
          <p:cNvSpPr/>
          <p:nvPr/>
        </p:nvSpPr>
        <p:spPr>
          <a:xfrm>
            <a:off x="231660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2"/>
          <p:cNvSpPr/>
          <p:nvPr/>
        </p:nvSpPr>
        <p:spPr>
          <a:xfrm>
            <a:off x="225612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4"/>
          <p:cNvSpPr/>
          <p:nvPr/>
        </p:nvSpPr>
        <p:spPr>
          <a:xfrm>
            <a:off x="2453400" y="2702160"/>
            <a:ext cx="172440" cy="15228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5"/>
          <p:cNvSpPr/>
          <p:nvPr/>
        </p:nvSpPr>
        <p:spPr>
          <a:xfrm>
            <a:off x="2063520" y="427392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f5597"/>
                </a:solidFill>
                <a:latin typeface="Calibri"/>
              </a:rPr>
              <a:t>2.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4" name="Line 16"/>
          <p:cNvSpPr/>
          <p:nvPr/>
        </p:nvSpPr>
        <p:spPr>
          <a:xfrm>
            <a:off x="2826720" y="397980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7"/>
          <p:cNvSpPr/>
          <p:nvPr/>
        </p:nvSpPr>
        <p:spPr>
          <a:xfrm>
            <a:off x="3929040" y="3875040"/>
            <a:ext cx="203040" cy="2059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8"/>
          <p:cNvSpPr/>
          <p:nvPr/>
        </p:nvSpPr>
        <p:spPr>
          <a:xfrm>
            <a:off x="3805920" y="374760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9"/>
          <p:cNvSpPr/>
          <p:nvPr/>
        </p:nvSpPr>
        <p:spPr>
          <a:xfrm>
            <a:off x="3745800" y="368676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Line 20"/>
          <p:cNvSpPr/>
          <p:nvPr/>
        </p:nvSpPr>
        <p:spPr>
          <a:xfrm flipV="1">
            <a:off x="4030200" y="425952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21"/>
          <p:cNvSpPr/>
          <p:nvPr/>
        </p:nvSpPr>
        <p:spPr>
          <a:xfrm>
            <a:off x="3944520" y="5121000"/>
            <a:ext cx="172440" cy="1522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Line 22"/>
          <p:cNvSpPr/>
          <p:nvPr/>
        </p:nvSpPr>
        <p:spPr>
          <a:xfrm>
            <a:off x="4316040" y="3996720"/>
            <a:ext cx="116892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23"/>
          <p:cNvSpPr/>
          <p:nvPr/>
        </p:nvSpPr>
        <p:spPr>
          <a:xfrm>
            <a:off x="5418720" y="3893400"/>
            <a:ext cx="203040" cy="2059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24"/>
          <p:cNvSpPr/>
          <p:nvPr/>
        </p:nvSpPr>
        <p:spPr>
          <a:xfrm>
            <a:off x="529560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25"/>
          <p:cNvSpPr/>
          <p:nvPr/>
        </p:nvSpPr>
        <p:spPr>
          <a:xfrm>
            <a:off x="523512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Line 26"/>
          <p:cNvSpPr/>
          <p:nvPr/>
        </p:nvSpPr>
        <p:spPr>
          <a:xfrm flipV="1">
            <a:off x="55202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27"/>
          <p:cNvSpPr/>
          <p:nvPr/>
        </p:nvSpPr>
        <p:spPr>
          <a:xfrm>
            <a:off x="5437440" y="2716560"/>
            <a:ext cx="172440" cy="15228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28"/>
          <p:cNvSpPr/>
          <p:nvPr/>
        </p:nvSpPr>
        <p:spPr>
          <a:xfrm>
            <a:off x="57996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29"/>
          <p:cNvSpPr/>
          <p:nvPr/>
        </p:nvSpPr>
        <p:spPr>
          <a:xfrm>
            <a:off x="6907320" y="3893400"/>
            <a:ext cx="203040" cy="20592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0"/>
          <p:cNvSpPr/>
          <p:nvPr/>
        </p:nvSpPr>
        <p:spPr>
          <a:xfrm>
            <a:off x="6784200" y="3764520"/>
            <a:ext cx="449640" cy="450720"/>
          </a:xfrm>
          <a:prstGeom prst="donut">
            <a:avLst>
              <a:gd name="adj" fmla="val 3509"/>
            </a:avLst>
          </a:prstGeom>
          <a:solidFill>
            <a:srgbClr val="7030a0"/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31"/>
          <p:cNvSpPr/>
          <p:nvPr/>
        </p:nvSpPr>
        <p:spPr>
          <a:xfrm>
            <a:off x="672408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Line 32"/>
          <p:cNvSpPr/>
          <p:nvPr/>
        </p:nvSpPr>
        <p:spPr>
          <a:xfrm flipV="1">
            <a:off x="700848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33"/>
          <p:cNvSpPr/>
          <p:nvPr/>
        </p:nvSpPr>
        <p:spPr>
          <a:xfrm>
            <a:off x="6922800" y="5137920"/>
            <a:ext cx="172440" cy="1522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Line 34"/>
          <p:cNvSpPr/>
          <p:nvPr/>
        </p:nvSpPr>
        <p:spPr>
          <a:xfrm>
            <a:off x="7294320" y="400644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35"/>
          <p:cNvSpPr/>
          <p:nvPr/>
        </p:nvSpPr>
        <p:spPr>
          <a:xfrm>
            <a:off x="8380440" y="3893400"/>
            <a:ext cx="203040" cy="2059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36"/>
          <p:cNvSpPr/>
          <p:nvPr/>
        </p:nvSpPr>
        <p:spPr>
          <a:xfrm>
            <a:off x="8257320" y="3764520"/>
            <a:ext cx="449640" cy="450720"/>
          </a:xfrm>
          <a:prstGeom prst="donut">
            <a:avLst>
              <a:gd name="adj" fmla="val 350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37"/>
          <p:cNvSpPr/>
          <p:nvPr/>
        </p:nvSpPr>
        <p:spPr>
          <a:xfrm>
            <a:off x="819684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Line 38"/>
          <p:cNvSpPr/>
          <p:nvPr/>
        </p:nvSpPr>
        <p:spPr>
          <a:xfrm flipV="1">
            <a:off x="848304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39"/>
          <p:cNvSpPr/>
          <p:nvPr/>
        </p:nvSpPr>
        <p:spPr>
          <a:xfrm>
            <a:off x="8396280" y="2702160"/>
            <a:ext cx="172440" cy="1522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40"/>
          <p:cNvSpPr/>
          <p:nvPr/>
        </p:nvSpPr>
        <p:spPr>
          <a:xfrm>
            <a:off x="9927360" y="3893400"/>
            <a:ext cx="203040" cy="2059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1"/>
          <p:cNvSpPr/>
          <p:nvPr/>
        </p:nvSpPr>
        <p:spPr>
          <a:xfrm>
            <a:off x="9803880" y="3764520"/>
            <a:ext cx="449640" cy="450720"/>
          </a:xfrm>
          <a:prstGeom prst="donut">
            <a:avLst>
              <a:gd name="adj" fmla="val 3509"/>
            </a:avLst>
          </a:prstGeom>
          <a:solidFill>
            <a:srgbClr val="ffc000"/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42"/>
          <p:cNvSpPr/>
          <p:nvPr/>
        </p:nvSpPr>
        <p:spPr>
          <a:xfrm>
            <a:off x="974376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Line 43"/>
          <p:cNvSpPr/>
          <p:nvPr/>
        </p:nvSpPr>
        <p:spPr>
          <a:xfrm flipV="1">
            <a:off x="1002816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44"/>
          <p:cNvSpPr/>
          <p:nvPr/>
        </p:nvSpPr>
        <p:spPr>
          <a:xfrm>
            <a:off x="9942840" y="5137920"/>
            <a:ext cx="172440" cy="1522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Line 45"/>
          <p:cNvSpPr/>
          <p:nvPr/>
        </p:nvSpPr>
        <p:spPr>
          <a:xfrm>
            <a:off x="876744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46"/>
          <p:cNvSpPr/>
          <p:nvPr/>
        </p:nvSpPr>
        <p:spPr>
          <a:xfrm>
            <a:off x="11473920" y="3893400"/>
            <a:ext cx="203040" cy="205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47"/>
          <p:cNvSpPr/>
          <p:nvPr/>
        </p:nvSpPr>
        <p:spPr>
          <a:xfrm>
            <a:off x="11350800" y="3764520"/>
            <a:ext cx="449640" cy="450720"/>
          </a:xfrm>
          <a:prstGeom prst="donut">
            <a:avLst>
              <a:gd name="adj" fmla="val 3509"/>
            </a:avLst>
          </a:prstGeom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48"/>
          <p:cNvSpPr/>
          <p:nvPr/>
        </p:nvSpPr>
        <p:spPr>
          <a:xfrm>
            <a:off x="11290320" y="3703680"/>
            <a:ext cx="570240" cy="57276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Line 49"/>
          <p:cNvSpPr/>
          <p:nvPr/>
        </p:nvSpPr>
        <p:spPr>
          <a:xfrm flipV="1">
            <a:off x="115754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50"/>
          <p:cNvSpPr/>
          <p:nvPr/>
        </p:nvSpPr>
        <p:spPr>
          <a:xfrm>
            <a:off x="11482920" y="2716560"/>
            <a:ext cx="172440" cy="1522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Line 51"/>
          <p:cNvSpPr/>
          <p:nvPr/>
        </p:nvSpPr>
        <p:spPr>
          <a:xfrm>
            <a:off x="1031436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Line 52"/>
          <p:cNvSpPr/>
          <p:nvPr/>
        </p:nvSpPr>
        <p:spPr>
          <a:xfrm>
            <a:off x="11860920" y="4006440"/>
            <a:ext cx="40824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53"/>
          <p:cNvSpPr/>
          <p:nvPr/>
        </p:nvSpPr>
        <p:spPr>
          <a:xfrm>
            <a:off x="3554280" y="329976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a9d18e"/>
                </a:solidFill>
                <a:latin typeface="Calibri"/>
              </a:rPr>
              <a:t>3.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12" name="CustomShape 54"/>
          <p:cNvSpPr/>
          <p:nvPr/>
        </p:nvSpPr>
        <p:spPr>
          <a:xfrm>
            <a:off x="5046480" y="428184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bf9000"/>
                </a:solidFill>
                <a:latin typeface="Calibri"/>
              </a:rPr>
              <a:t>4.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13" name="CustomShape 55"/>
          <p:cNvSpPr/>
          <p:nvPr/>
        </p:nvSpPr>
        <p:spPr>
          <a:xfrm>
            <a:off x="8004240" y="428004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385623"/>
                </a:solidFill>
                <a:latin typeface="Calibri"/>
              </a:rPr>
              <a:t>6.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14" name="CustomShape 56"/>
          <p:cNvSpPr/>
          <p:nvPr/>
        </p:nvSpPr>
        <p:spPr>
          <a:xfrm>
            <a:off x="9561960" y="333288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ffc000"/>
                </a:solidFill>
                <a:latin typeface="Calibri"/>
              </a:rPr>
              <a:t>7.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15" name="CustomShape 57"/>
          <p:cNvSpPr/>
          <p:nvPr/>
        </p:nvSpPr>
        <p:spPr>
          <a:xfrm>
            <a:off x="6529680" y="333684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7030a0"/>
                </a:solidFill>
                <a:latin typeface="Calibri"/>
              </a:rPr>
              <a:t>5.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16" name="CustomShape 58"/>
          <p:cNvSpPr/>
          <p:nvPr/>
        </p:nvSpPr>
        <p:spPr>
          <a:xfrm>
            <a:off x="11099160" y="4281840"/>
            <a:ext cx="1523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8faadc"/>
                </a:solidFill>
                <a:latin typeface="Calibri"/>
              </a:rPr>
              <a:t>8.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17" name="CustomShape 59"/>
          <p:cNvSpPr/>
          <p:nvPr/>
        </p:nvSpPr>
        <p:spPr>
          <a:xfrm>
            <a:off x="86040" y="5388120"/>
            <a:ext cx="1933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c55a11"/>
                </a:solidFill>
                <a:latin typeface="Calibri"/>
              </a:rPr>
              <a:t>Python, packages, basic knowledge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18" name="CustomShape 60"/>
          <p:cNvSpPr/>
          <p:nvPr/>
        </p:nvSpPr>
        <p:spPr>
          <a:xfrm>
            <a:off x="1156680" y="1645920"/>
            <a:ext cx="27529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</a:rPr>
              <a:t>K-means algorithm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</a:rPr>
              <a:t>-&gt; comparison with sklearn implementation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19" name="CustomShape 61"/>
          <p:cNvSpPr/>
          <p:nvPr/>
        </p:nvSpPr>
        <p:spPr>
          <a:xfrm>
            <a:off x="2833200" y="5355360"/>
            <a:ext cx="238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a9d18e"/>
                </a:solidFill>
                <a:latin typeface="Calibri"/>
              </a:rPr>
              <a:t>Mini-batch algorithm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20" name="CustomShape 62"/>
          <p:cNvSpPr/>
          <p:nvPr/>
        </p:nvSpPr>
        <p:spPr>
          <a:xfrm>
            <a:off x="4140360" y="2208960"/>
            <a:ext cx="275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bf9000"/>
                </a:solidFill>
                <a:latin typeface="Calibri"/>
              </a:rPr>
              <a:t>K-means ++ algorithm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21" name="CustomShape 63"/>
          <p:cNvSpPr/>
          <p:nvPr/>
        </p:nvSpPr>
        <p:spPr>
          <a:xfrm>
            <a:off x="5783040" y="5400000"/>
            <a:ext cx="2450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7030a0"/>
                </a:solidFill>
                <a:latin typeface="Calibri"/>
              </a:rPr>
              <a:t>Comparison of methods -&gt; some cool plots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22" name="CustomShape 64"/>
          <p:cNvSpPr/>
          <p:nvPr/>
        </p:nvSpPr>
        <p:spPr>
          <a:xfrm>
            <a:off x="7079040" y="1949400"/>
            <a:ext cx="275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548235"/>
                </a:solidFill>
                <a:latin typeface="Calibri"/>
              </a:rPr>
              <a:t>Dataset processing: PCA..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23" name="CustomShape 65"/>
          <p:cNvSpPr/>
          <p:nvPr/>
        </p:nvSpPr>
        <p:spPr>
          <a:xfrm>
            <a:off x="8719200" y="5405400"/>
            <a:ext cx="2619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c000"/>
                </a:solidFill>
                <a:latin typeface="Calibri"/>
              </a:rPr>
              <a:t>cluster the dataset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c000"/>
                </a:solidFill>
                <a:latin typeface="Calibri"/>
              </a:rPr>
              <a:t>Comparison of algorithms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24" name="CustomShape 66"/>
          <p:cNvSpPr/>
          <p:nvPr/>
        </p:nvSpPr>
        <p:spPr>
          <a:xfrm>
            <a:off x="9610560" y="1934640"/>
            <a:ext cx="2752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8faadc"/>
                </a:solidFill>
                <a:latin typeface="Calibri"/>
              </a:rPr>
              <a:t>Visualization of results,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8faadc"/>
                </a:solidFill>
                <a:latin typeface="Calibri"/>
              </a:rPr>
              <a:t>Answer our questions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25" name="TextShape 6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7373665-E997-41DE-BC7A-092613E09C01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5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7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9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500"/>
                            </p:stCondLst>
                            <p:childTnLst>
                              <p:par>
                                <p:cTn id="196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1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2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2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3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500"/>
                            </p:stCondLst>
                            <p:childTnLst>
                              <p:par>
                                <p:cTn id="23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4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4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4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5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5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1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6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6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000"/>
                            </p:stCondLst>
                            <p:childTnLst>
                              <p:par>
                                <p:cTn id="274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7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500"/>
                            </p:stCondLst>
                            <p:childTnLst>
                              <p:par>
                                <p:cTn id="278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8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8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0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9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6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1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6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1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000"/>
                            </p:stCondLst>
                            <p:childTnLst>
                              <p:par>
                                <p:cTn id="320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500"/>
                            </p:stCondLst>
                            <p:childTnLst>
                              <p:par>
                                <p:cTn id="324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2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2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4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00"/>
                            </p:stCondLst>
                            <p:childTnLst>
                              <p:par>
                                <p:cTn id="34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4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5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5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1000"/>
                            </p:stCondLst>
                            <p:childTnLst>
                              <p:par>
                                <p:cTn id="361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6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500"/>
                            </p:stCondLst>
                            <p:childTnLst>
                              <p:par>
                                <p:cTn id="36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8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6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2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3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7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2000"/>
                            </p:stCondLst>
                            <p:childTnLst>
                              <p:par>
                                <p:cTn id="381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0" y="280800"/>
            <a:ext cx="12191760" cy="132516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ffffff"/>
                </a:solidFill>
                <a:latin typeface="Calibri Light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</a:rPr>
              <a:t>A few questions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Which algorithm for which type/ size of data?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Limits of several algorithms?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What could we predict if we cluster the data?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BDA16AF-204F-4B4B-8B44-BAE4CC1BF977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  <p:timing>
    <p:tnLst>
      <p:par>
        <p:cTn id="384" dur="indefinite" restart="never" nodeType="tmRoot">
          <p:childTnLst>
            <p:seq>
              <p:cTn id="385" dur="indefinite" nodeType="mainSeq">
                <p:childTnLst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0" y="272520"/>
            <a:ext cx="12191760" cy="1325160"/>
          </a:xfrm>
          <a:prstGeom prst="rect">
            <a:avLst/>
          </a:prstGeom>
          <a:solidFill>
            <a:srgbClr val="4472c4"/>
          </a:solidFill>
          <a:ln w="12600">
            <a:solidFill>
              <a:srgbClr val="4472c4"/>
            </a:solidFill>
            <a:miter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</a:rPr>
              <a:t>Goal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478D319-243C-4246-BA5D-B411516944BC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pic>
        <p:nvPicPr>
          <p:cNvPr id="231" name="Inhaltsplatzhalter 4" descr=""/>
          <p:cNvPicPr/>
          <p:nvPr/>
        </p:nvPicPr>
        <p:blipFill>
          <a:blip r:embed="rId1"/>
          <a:stretch/>
        </p:blipFill>
        <p:spPr>
          <a:xfrm>
            <a:off x="538200" y="2101680"/>
            <a:ext cx="7832160" cy="4350960"/>
          </a:xfrm>
          <a:prstGeom prst="rect">
            <a:avLst/>
          </a:prstGeom>
          <a:ln>
            <a:noFill/>
          </a:ln>
        </p:spPr>
      </p:pic>
      <p:sp>
        <p:nvSpPr>
          <p:cNvPr id="232" name="CustomShape 3"/>
          <p:cNvSpPr/>
          <p:nvPr/>
        </p:nvSpPr>
        <p:spPr>
          <a:xfrm>
            <a:off x="538200" y="6453000"/>
            <a:ext cx="8268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767171"/>
                </a:solidFill>
                <a:latin typeface="Calibri"/>
              </a:rPr>
              <a:t>https://satijalab.org/seurat/v3.0/pbmc3k_tutorial.html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98" dur="indefinite" restart="never" nodeType="tmRoot">
          <p:childTnLst>
            <p:seq>
              <p:cTn id="39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0" y="274320"/>
            <a:ext cx="12191760" cy="132516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ffffff"/>
                </a:solidFill>
                <a:latin typeface="Calibri Light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</a:rPr>
              <a:t>Questions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838080" y="20048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Can we find clusters that show only one type of cell?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de-DE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find marker genes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Which genes are expressed the most by which cell type?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How homogenous/heterogenous is the population?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Can we use the cluster pattern (of other patients) to predict/diagnose diseases?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AD2D2C3-CB69-4B0A-B67A-03C7B572F852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  <p:timing>
    <p:tnLst>
      <p:par>
        <p:cTn id="400" dur="indefinite" restart="never" nodeType="tmRoot">
          <p:childTnLst>
            <p:seq>
              <p:cTn id="401" dur="indefinite" nodeType="mainSeq">
                <p:childTnLst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LibreOffice/6.0.2.1$Windows_x86 LibreOffice_project/f7f06a8f319e4b62f9bc5095aa112a65d2f3ac89</Application>
  <Words>381</Words>
  <Paragraphs>95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2019-05-09T08:36:16Z</dcterms:created>
  <dc:creator>Anni Wehrle</dc:creator>
  <dc:description/>
  <dc:language>de-DE</dc:language>
  <cp:lastModifiedBy/>
  <dcterms:modified xsi:type="dcterms:W3CDTF">2019-05-14T10:45:01Z</dcterms:modified>
  <cp:revision>52</cp:revision>
  <dc:subject/>
  <dc:title>K-means clustering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