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1" r:id="rId4"/>
    <p:sldId id="258" r:id="rId5"/>
    <p:sldId id="266" r:id="rId6"/>
    <p:sldId id="267" r:id="rId7"/>
    <p:sldId id="257" r:id="rId8"/>
    <p:sldId id="273" r:id="rId9"/>
    <p:sldId id="27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D8A7-70C0-4511-B749-3614DED84010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27F1-76E0-4038-A705-E5F9D7EE0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5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3F7-437C-414B-A3DB-7E5BDC90DF6D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D78-2793-4B53-8E64-68E93F3F7BD0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C08-2D16-45FE-9D02-C6EFB61469C0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50-D520-4005-B8BB-893BAE7CCEC9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B2B0-CF96-4F1C-BF0E-64EDB12A42EE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E9F8-9D21-459A-9EF5-38EA6550C302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289F-9EA5-49FB-9AF6-0802B2A4BCA4}" type="datetime1">
              <a:rPr lang="de-DE" smtClean="0"/>
              <a:t>14.05.2019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7675-5768-4EDC-BAD2-6E10B3EE4F72}" type="datetime1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D42A-AD46-4590-BDF8-DFFB54935097}" type="datetime1">
              <a:rPr lang="de-DE" smtClean="0"/>
              <a:t>14.05.2019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81A-CDD8-472C-9F4E-7A3EBBFFF192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C333-1D4B-4F0B-BE2F-4DDABA942EA3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9046-5C4E-42ED-BB67-6AEDA31D1F89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b="1" dirty="0">
                <a:solidFill>
                  <a:srgbClr val="FFFFFF"/>
                </a:solidFill>
              </a:rPr>
              <a:t>K-</a:t>
            </a:r>
            <a:r>
              <a:rPr lang="de-DE" sz="5400" b="1" dirty="0" err="1">
                <a:solidFill>
                  <a:srgbClr val="FFFFFF"/>
                </a:solidFill>
              </a:rPr>
              <a:t>means</a:t>
            </a:r>
            <a:r>
              <a:rPr lang="de-DE" sz="5400" b="1" dirty="0">
                <a:solidFill>
                  <a:srgbClr val="FFFFFF"/>
                </a:solidFill>
              </a:rPr>
              <a:t> </a:t>
            </a:r>
            <a:r>
              <a:rPr lang="de-DE" sz="5400" b="1" dirty="0" err="1">
                <a:solidFill>
                  <a:srgbClr val="FFFFFF"/>
                </a:solidFill>
              </a:rPr>
              <a:t>clustering</a:t>
            </a:r>
            <a:r>
              <a:rPr lang="de-DE" sz="5400" b="1" dirty="0">
                <a:solidFill>
                  <a:srgbClr val="FFFFFF"/>
                </a:solidFill>
              </a:rPr>
              <a:t> – Project </a:t>
            </a:r>
            <a:r>
              <a:rPr lang="de-DE" sz="5400" b="1" dirty="0" err="1">
                <a:solidFill>
                  <a:srgbClr val="FFFFFF"/>
                </a:solidFill>
              </a:rPr>
              <a:t>proposal</a:t>
            </a:r>
            <a:endParaRPr lang="de-DE" sz="5400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BF90C-A5C2-4DA6-A038-B40ED175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1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C6A2B48-3FBD-412E-922C-A3C3F8FA76EB}"/>
              </a:ext>
            </a:extLst>
          </p:cNvPr>
          <p:cNvSpPr/>
          <p:nvPr/>
        </p:nvSpPr>
        <p:spPr>
          <a:xfrm>
            <a:off x="6233437" y="5825958"/>
            <a:ext cx="461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https://aws.amazon.com/de/blogs/machine-learning/k-means-clustering-with-amazon-sagemaker/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43914"/>
            <a:ext cx="12192000" cy="132444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DejaVu Sans"/>
              </a:rPr>
              <a:t>	</a:t>
            </a:r>
            <a:r>
              <a:rPr lang="de-DE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Peripheral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blood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mononuclear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cells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(PBMCs)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from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a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healthy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donor</a:t>
            </a:r>
            <a:endParaRPr kumimoji="0" lang="de-DE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PBMCs =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peripheral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blood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cells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with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a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round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nucleus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e. g. T-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cells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, B-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cells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,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moncytes</a:t>
            </a:r>
            <a:endParaRPr kumimoji="0" lang="de-DE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Method: UMI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marked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mRNA (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unique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molecular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identifier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) →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ratio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in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cells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of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molecules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is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preserved</a:t>
            </a:r>
            <a:endParaRPr kumimoji="0" lang="de-DE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2700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cells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, 32738 genes (→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dimension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reduction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, </a:t>
            </a:r>
            <a:r>
              <a:rPr kumimoji="0" lang="de-DE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nonlinear</a:t>
            </a:r>
            <a:r>
              <a:rPr kumimoji="0" lang="de-DE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)</a:t>
            </a:r>
            <a:endParaRPr kumimoji="0" lang="de-DE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A1F5FC5-8865-4DDC-A4BE-0DC8ED4B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13437"/>
              </p:ext>
            </p:extLst>
          </p:nvPr>
        </p:nvGraphicFramePr>
        <p:xfrm>
          <a:off x="2140226" y="1255643"/>
          <a:ext cx="7911548" cy="43467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55774">
                  <a:extLst>
                    <a:ext uri="{9D8B030D-6E8A-4147-A177-3AD203B41FA5}">
                      <a16:colId xmlns:a16="http://schemas.microsoft.com/office/drawing/2014/main" val="491694241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3261280143"/>
                    </a:ext>
                  </a:extLst>
                </a:gridCol>
              </a:tblGrid>
              <a:tr h="467003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Cell</a:t>
                      </a:r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Markers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526338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Naive CD4+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CCR7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751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Memory CD4+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S100A4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CD14+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CD14, LYZ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64418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MS4A1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825183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CD8+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3852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FCGR3A+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FCGR3A, MS4A7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0742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GNLY, NKG7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4761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FCER1A, CST3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07705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 err="1"/>
                        <a:t>Platelet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256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2E7A21-C72E-4172-95D4-729B0B9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3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BA3D01-8FFC-4DF6-9A3E-81D25DE41FD9}"/>
              </a:ext>
            </a:extLst>
          </p:cNvPr>
          <p:cNvSpPr txBox="1"/>
          <p:nvPr/>
        </p:nvSpPr>
        <p:spPr>
          <a:xfrm>
            <a:off x="2070652" y="5602357"/>
            <a:ext cx="791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0114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361"/>
            <a:ext cx="121920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/>
              <a:t>	</a:t>
            </a:r>
            <a:r>
              <a:rPr lang="de-DE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de-DE" b="1" dirty="0"/>
              <a:t> </a:t>
            </a:r>
            <a:r>
              <a:rPr lang="de-DE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schedule</a:t>
            </a:r>
            <a:endParaRPr lang="de-DE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13C7B-D912-49BE-96E5-D6A9D45A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7A36A2-F4ED-48EF-B0D4-9AFCBD6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259"/>
            <a:ext cx="12192000" cy="1325563"/>
          </a:xfrm>
          <a:solidFill>
            <a:schemeClr val="accent1"/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schedule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Dataset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D8D242B-24A0-4019-8C82-29A7639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919"/>
            <a:ext cx="12192000" cy="1325563"/>
          </a:xfrm>
          <a:solidFill>
            <a:schemeClr val="accent1"/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 err="1">
                <a:solidFill>
                  <a:schemeClr val="bg1"/>
                </a:solidFill>
              </a:rPr>
              <a:t>few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questions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C3532-9B0B-46C5-BFB8-E260C8E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816A-4FB4-453C-81C1-80A10767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361"/>
            <a:ext cx="12192000" cy="1325563"/>
          </a:xfr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7D9291-5F7A-41FE-B1C2-E9A198DE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8</a:t>
            </a:fld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EC3188-442F-4AD9-945F-36CC6039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18" y="2101742"/>
            <a:ext cx="7832408" cy="43513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EFECC3-DF75-4806-9766-5A27F583D84A}"/>
              </a:ext>
            </a:extLst>
          </p:cNvPr>
          <p:cNvSpPr txBox="1"/>
          <p:nvPr/>
        </p:nvSpPr>
        <p:spPr>
          <a:xfrm>
            <a:off x="538318" y="6453080"/>
            <a:ext cx="826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334274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08ACF-1E1B-45AE-A95B-1EAC2CC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23"/>
            <a:ext cx="12192000" cy="1325563"/>
          </a:xfrm>
          <a:solidFill>
            <a:schemeClr val="accent1"/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1C29-037E-4B22-ACA8-01FEF18A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 find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genes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genes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cell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homogenous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heterogenous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patients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diagnose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diseases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4C110-E523-4B16-A47E-D6E0667C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Breitbild</PresentationFormat>
  <Paragraphs>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K-means clustering – Project proposal</vt:lpstr>
      <vt:lpstr>PowerPoint-Präsentation</vt:lpstr>
      <vt:lpstr>PowerPoint-Präsentation</vt:lpstr>
      <vt:lpstr> Project schedule</vt:lpstr>
      <vt:lpstr>PowerPoint-Präsentation</vt:lpstr>
      <vt:lpstr> Project schedule</vt:lpstr>
      <vt:lpstr> A few questions</vt:lpstr>
      <vt:lpstr> Goal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Leonie Gerling</cp:lastModifiedBy>
  <cp:revision>51</cp:revision>
  <dcterms:created xsi:type="dcterms:W3CDTF">2019-05-09T08:36:16Z</dcterms:created>
  <dcterms:modified xsi:type="dcterms:W3CDTF">2019-05-14T08:24:01Z</dcterms:modified>
</cp:coreProperties>
</file>