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44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Arial"/>
                <a:ea typeface="DejaVu Sans"/>
              </a:rPr>
              <a:t>Asıl başlık stilini düzenlemek için tıklayın</a:t>
            </a:r>
            <a:endParaRPr lang="de-D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Asıl metin stillerini düzenlemek için tıklayın</a:t>
            </a: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İkinci düzey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Üçüncü düzey</a:t>
            </a:r>
            <a:endParaRPr lang="de-DE" sz="2000" b="0" strike="noStrike" spc="-1">
              <a:solidFill>
                <a:srgbClr val="000000"/>
              </a:solidFill>
              <a:latin typeface="Arial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Dördüncü düzey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Beşinci düzey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F1F8C532-2BCA-4096-9B2C-0CB09A778195}" type="datetime"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14.05.2019</a:t>
            </a:fld>
            <a:endParaRPr lang="de-DE" sz="1800" b="0" strike="noStrike" spc="-1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de-DE" sz="2400" b="0" strike="noStrike" spc="-1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fld id="{D5D65351-F4B7-4E96-A0C2-391B0A19D6C5}" type="slidenum"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‹Nr.›</a:t>
            </a:fld>
            <a:endParaRPr lang="de-DE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Format des Titeltextes durch Klicken bearbeiten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/blogs/machine-learning/k-means-clustering-with-amazon-sagemaker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0" y="0"/>
            <a:ext cx="546768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"/>
          <p:cNvSpPr/>
          <p:nvPr/>
        </p:nvSpPr>
        <p:spPr>
          <a:xfrm>
            <a:off x="634320" y="803880"/>
            <a:ext cx="4208040" cy="30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lnSpcReduction="10000"/>
          </a:bodyPr>
          <a:lstStyle/>
          <a:p>
            <a:pPr algn="r">
              <a:lnSpc>
                <a:spcPct val="90000"/>
              </a:lnSpc>
            </a:pPr>
            <a:r>
              <a:rPr lang="de-DE" sz="5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K-means clustering – Project proposal</a:t>
            </a:r>
            <a:endParaRPr lang="de-DE" sz="54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639000" y="4013280"/>
            <a:ext cx="4203360" cy="220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endParaRPr lang="de-DE" sz="18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Marzia Matejcek, Leonie Gerling, </a:t>
            </a:r>
            <a:endParaRPr lang="de-DE" sz="1800" b="0" strike="noStrike" spc="-1">
              <a:latin typeface="Arial"/>
            </a:endParaRPr>
          </a:p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de-DE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Annika Wehrle, Ege Bayraktar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58" name="Line 4"/>
          <p:cNvSpPr/>
          <p:nvPr/>
        </p:nvSpPr>
        <p:spPr>
          <a:xfrm>
            <a:off x="786600" y="3928680"/>
            <a:ext cx="3931920" cy="360"/>
          </a:xfrm>
          <a:prstGeom prst="line">
            <a:avLst/>
          </a:prstGeom>
          <a:ln w="1908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9" name="Picture 6"/>
          <p:cNvPicPr/>
          <p:nvPr/>
        </p:nvPicPr>
        <p:blipFill>
          <a:blip r:embed="rId2"/>
          <a:stretch/>
        </p:blipFill>
        <p:spPr>
          <a:xfrm>
            <a:off x="6233400" y="640080"/>
            <a:ext cx="5184000" cy="5578200"/>
          </a:xfrm>
          <a:prstGeom prst="rect">
            <a:avLst/>
          </a:prstGeom>
          <a:ln>
            <a:noFill/>
          </a:ln>
        </p:spPr>
      </p:pic>
      <p:sp>
        <p:nvSpPr>
          <p:cNvPr id="160" name="CustomShape 5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DEA51F4-D4B5-489B-A43F-0DD825CB6C5E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6233400" y="5825880"/>
            <a:ext cx="4611240" cy="27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https://aws.amazon.com/de/blogs/machine-learning/k-means-clustering-with-amazon-sagemaker/</a:t>
            </a:r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0" y="284400"/>
            <a:ext cx="12191400" cy="13248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Project schedule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06" name="Line 2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3"/>
          <p:cNvSpPr/>
          <p:nvPr/>
        </p:nvSpPr>
        <p:spPr>
          <a:xfrm>
            <a:off x="950400" y="3893400"/>
            <a:ext cx="202680" cy="205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4"/>
          <p:cNvSpPr/>
          <p:nvPr/>
        </p:nvSpPr>
        <p:spPr>
          <a:xfrm>
            <a:off x="82728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5"/>
          <p:cNvSpPr/>
          <p:nvPr/>
        </p:nvSpPr>
        <p:spPr>
          <a:xfrm>
            <a:off x="76680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6"/>
          <p:cNvSpPr/>
          <p:nvPr/>
        </p:nvSpPr>
        <p:spPr>
          <a:xfrm flipV="1">
            <a:off x="10314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7"/>
          <p:cNvSpPr/>
          <p:nvPr/>
        </p:nvSpPr>
        <p:spPr>
          <a:xfrm>
            <a:off x="965880" y="5137920"/>
            <a:ext cx="172080" cy="151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8"/>
          <p:cNvSpPr/>
          <p:nvPr/>
        </p:nvSpPr>
        <p:spPr>
          <a:xfrm>
            <a:off x="575280" y="332460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C55A11"/>
                </a:solidFill>
                <a:latin typeface="Calibri"/>
                <a:ea typeface="DejaVu Sans"/>
              </a:rPr>
              <a:t>1.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13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0"/>
          <p:cNvSpPr/>
          <p:nvPr/>
        </p:nvSpPr>
        <p:spPr>
          <a:xfrm>
            <a:off x="2439360" y="3886920"/>
            <a:ext cx="202680" cy="2055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1"/>
          <p:cNvSpPr/>
          <p:nvPr/>
        </p:nvSpPr>
        <p:spPr>
          <a:xfrm>
            <a:off x="231660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2"/>
          <p:cNvSpPr/>
          <p:nvPr/>
        </p:nvSpPr>
        <p:spPr>
          <a:xfrm>
            <a:off x="225612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4"/>
          <p:cNvSpPr/>
          <p:nvPr/>
        </p:nvSpPr>
        <p:spPr>
          <a:xfrm>
            <a:off x="2453400" y="2702160"/>
            <a:ext cx="172080" cy="1519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15"/>
          <p:cNvSpPr/>
          <p:nvPr/>
        </p:nvSpPr>
        <p:spPr>
          <a:xfrm>
            <a:off x="2063520" y="427392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20" name="Line 16"/>
          <p:cNvSpPr/>
          <p:nvPr/>
        </p:nvSpPr>
        <p:spPr>
          <a:xfrm>
            <a:off x="2826720" y="397980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7"/>
          <p:cNvSpPr/>
          <p:nvPr/>
        </p:nvSpPr>
        <p:spPr>
          <a:xfrm>
            <a:off x="3929040" y="3875040"/>
            <a:ext cx="202680" cy="20556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8"/>
          <p:cNvSpPr/>
          <p:nvPr/>
        </p:nvSpPr>
        <p:spPr>
          <a:xfrm>
            <a:off x="3805920" y="374760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9"/>
          <p:cNvSpPr/>
          <p:nvPr/>
        </p:nvSpPr>
        <p:spPr>
          <a:xfrm>
            <a:off x="3745800" y="368676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Line 20"/>
          <p:cNvSpPr/>
          <p:nvPr/>
        </p:nvSpPr>
        <p:spPr>
          <a:xfrm flipV="1">
            <a:off x="4030200" y="425952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1"/>
          <p:cNvSpPr/>
          <p:nvPr/>
        </p:nvSpPr>
        <p:spPr>
          <a:xfrm>
            <a:off x="3944520" y="5121000"/>
            <a:ext cx="172080" cy="15192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Line 22"/>
          <p:cNvSpPr/>
          <p:nvPr/>
        </p:nvSpPr>
        <p:spPr>
          <a:xfrm>
            <a:off x="4316040" y="3996720"/>
            <a:ext cx="116892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23"/>
          <p:cNvSpPr/>
          <p:nvPr/>
        </p:nvSpPr>
        <p:spPr>
          <a:xfrm>
            <a:off x="5418720" y="3893400"/>
            <a:ext cx="202680" cy="20556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24"/>
          <p:cNvSpPr/>
          <p:nvPr/>
        </p:nvSpPr>
        <p:spPr>
          <a:xfrm>
            <a:off x="529560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4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25"/>
          <p:cNvSpPr/>
          <p:nvPr/>
        </p:nvSpPr>
        <p:spPr>
          <a:xfrm>
            <a:off x="523512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Line 26"/>
          <p:cNvSpPr/>
          <p:nvPr/>
        </p:nvSpPr>
        <p:spPr>
          <a:xfrm flipV="1">
            <a:off x="55202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27"/>
          <p:cNvSpPr/>
          <p:nvPr/>
        </p:nvSpPr>
        <p:spPr>
          <a:xfrm>
            <a:off x="5437440" y="2716560"/>
            <a:ext cx="172080" cy="1519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Line 28"/>
          <p:cNvSpPr/>
          <p:nvPr/>
        </p:nvSpPr>
        <p:spPr>
          <a:xfrm>
            <a:off x="57996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29"/>
          <p:cNvSpPr/>
          <p:nvPr/>
        </p:nvSpPr>
        <p:spPr>
          <a:xfrm>
            <a:off x="6907320" y="3893400"/>
            <a:ext cx="202680" cy="20556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30"/>
          <p:cNvSpPr/>
          <p:nvPr/>
        </p:nvSpPr>
        <p:spPr>
          <a:xfrm>
            <a:off x="6784200" y="3764520"/>
            <a:ext cx="449280" cy="450360"/>
          </a:xfrm>
          <a:prstGeom prst="donut">
            <a:avLst>
              <a:gd name="adj" fmla="val 3509"/>
            </a:avLst>
          </a:prstGeom>
          <a:solidFill>
            <a:srgbClr val="7030A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31"/>
          <p:cNvSpPr/>
          <p:nvPr/>
        </p:nvSpPr>
        <p:spPr>
          <a:xfrm>
            <a:off x="672408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Line 32"/>
          <p:cNvSpPr/>
          <p:nvPr/>
        </p:nvSpPr>
        <p:spPr>
          <a:xfrm flipV="1">
            <a:off x="700848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33"/>
          <p:cNvSpPr/>
          <p:nvPr/>
        </p:nvSpPr>
        <p:spPr>
          <a:xfrm>
            <a:off x="6922800" y="5137920"/>
            <a:ext cx="172080" cy="15192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Line 34"/>
          <p:cNvSpPr/>
          <p:nvPr/>
        </p:nvSpPr>
        <p:spPr>
          <a:xfrm>
            <a:off x="7294320" y="400644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35"/>
          <p:cNvSpPr/>
          <p:nvPr/>
        </p:nvSpPr>
        <p:spPr>
          <a:xfrm>
            <a:off x="8380440" y="3893400"/>
            <a:ext cx="202680" cy="2055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36"/>
          <p:cNvSpPr/>
          <p:nvPr/>
        </p:nvSpPr>
        <p:spPr>
          <a:xfrm>
            <a:off x="825732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37"/>
          <p:cNvSpPr/>
          <p:nvPr/>
        </p:nvSpPr>
        <p:spPr>
          <a:xfrm>
            <a:off x="819684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Line 38"/>
          <p:cNvSpPr/>
          <p:nvPr/>
        </p:nvSpPr>
        <p:spPr>
          <a:xfrm flipV="1">
            <a:off x="848304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39"/>
          <p:cNvSpPr/>
          <p:nvPr/>
        </p:nvSpPr>
        <p:spPr>
          <a:xfrm>
            <a:off x="8396280" y="2702160"/>
            <a:ext cx="172080" cy="15192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40"/>
          <p:cNvSpPr/>
          <p:nvPr/>
        </p:nvSpPr>
        <p:spPr>
          <a:xfrm>
            <a:off x="9927360" y="3893400"/>
            <a:ext cx="202680" cy="2055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CustomShape 41"/>
          <p:cNvSpPr/>
          <p:nvPr/>
        </p:nvSpPr>
        <p:spPr>
          <a:xfrm>
            <a:off x="9803880" y="3764520"/>
            <a:ext cx="449280" cy="450360"/>
          </a:xfrm>
          <a:prstGeom prst="donut">
            <a:avLst>
              <a:gd name="adj" fmla="val 3509"/>
            </a:avLst>
          </a:prstGeom>
          <a:solidFill>
            <a:srgbClr val="FFC000"/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42"/>
          <p:cNvSpPr/>
          <p:nvPr/>
        </p:nvSpPr>
        <p:spPr>
          <a:xfrm>
            <a:off x="974376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Line 43"/>
          <p:cNvSpPr/>
          <p:nvPr/>
        </p:nvSpPr>
        <p:spPr>
          <a:xfrm flipV="1">
            <a:off x="1002816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CustomShape 44"/>
          <p:cNvSpPr/>
          <p:nvPr/>
        </p:nvSpPr>
        <p:spPr>
          <a:xfrm>
            <a:off x="9942840" y="5137920"/>
            <a:ext cx="172080" cy="15192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Line 45"/>
          <p:cNvSpPr/>
          <p:nvPr/>
        </p:nvSpPr>
        <p:spPr>
          <a:xfrm>
            <a:off x="876744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46"/>
          <p:cNvSpPr/>
          <p:nvPr/>
        </p:nvSpPr>
        <p:spPr>
          <a:xfrm>
            <a:off x="11473920" y="3893400"/>
            <a:ext cx="202680" cy="20556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47"/>
          <p:cNvSpPr/>
          <p:nvPr/>
        </p:nvSpPr>
        <p:spPr>
          <a:xfrm>
            <a:off x="11350800" y="3764520"/>
            <a:ext cx="449280" cy="450360"/>
          </a:xfrm>
          <a:prstGeom prst="donut">
            <a:avLst>
              <a:gd name="adj" fmla="val 3509"/>
            </a:avLst>
          </a:prstGeom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48"/>
          <p:cNvSpPr/>
          <p:nvPr/>
        </p:nvSpPr>
        <p:spPr>
          <a:xfrm>
            <a:off x="1129032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Line 49"/>
          <p:cNvSpPr/>
          <p:nvPr/>
        </p:nvSpPr>
        <p:spPr>
          <a:xfrm flipV="1">
            <a:off x="11575440" y="2862720"/>
            <a:ext cx="360" cy="86004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50"/>
          <p:cNvSpPr/>
          <p:nvPr/>
        </p:nvSpPr>
        <p:spPr>
          <a:xfrm>
            <a:off x="11482920" y="2716560"/>
            <a:ext cx="172080" cy="151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Line 51"/>
          <p:cNvSpPr/>
          <p:nvPr/>
        </p:nvSpPr>
        <p:spPr>
          <a:xfrm>
            <a:off x="1031436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Line 52"/>
          <p:cNvSpPr/>
          <p:nvPr/>
        </p:nvSpPr>
        <p:spPr>
          <a:xfrm>
            <a:off x="11860920" y="4006440"/>
            <a:ext cx="40824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53"/>
          <p:cNvSpPr/>
          <p:nvPr/>
        </p:nvSpPr>
        <p:spPr>
          <a:xfrm>
            <a:off x="3554280" y="329976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A9D18E"/>
                </a:solidFill>
                <a:latin typeface="Calibri"/>
                <a:ea typeface="DejaVu Sans"/>
              </a:rPr>
              <a:t>3.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58" name="CustomShape 54"/>
          <p:cNvSpPr/>
          <p:nvPr/>
        </p:nvSpPr>
        <p:spPr>
          <a:xfrm>
            <a:off x="5046480" y="428184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BF9000"/>
                </a:solidFill>
                <a:latin typeface="Calibri"/>
                <a:ea typeface="DejaVu Sans"/>
              </a:rPr>
              <a:t>4.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59" name="CustomShape 55"/>
          <p:cNvSpPr/>
          <p:nvPr/>
        </p:nvSpPr>
        <p:spPr>
          <a:xfrm>
            <a:off x="8004240" y="428004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385623"/>
                </a:solidFill>
                <a:latin typeface="Calibri"/>
                <a:ea typeface="DejaVu Sans"/>
              </a:rPr>
              <a:t>6.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60" name="CustomShape 56"/>
          <p:cNvSpPr/>
          <p:nvPr/>
        </p:nvSpPr>
        <p:spPr>
          <a:xfrm>
            <a:off x="9561960" y="333288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FFC000"/>
                </a:solidFill>
                <a:latin typeface="Calibri"/>
                <a:ea typeface="DejaVu Sans"/>
              </a:rPr>
              <a:t>7.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61" name="CustomShape 57"/>
          <p:cNvSpPr/>
          <p:nvPr/>
        </p:nvSpPr>
        <p:spPr>
          <a:xfrm>
            <a:off x="6529680" y="333684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7030A0"/>
                </a:solidFill>
                <a:latin typeface="Calibri"/>
                <a:ea typeface="DejaVu Sans"/>
              </a:rPr>
              <a:t>5.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62" name="CustomShape 58"/>
          <p:cNvSpPr/>
          <p:nvPr/>
        </p:nvSpPr>
        <p:spPr>
          <a:xfrm>
            <a:off x="11099160" y="428184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8FAADC"/>
                </a:solidFill>
                <a:latin typeface="Calibri"/>
                <a:ea typeface="DejaVu Sans"/>
              </a:rPr>
              <a:t>8.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263" name="CustomShape 59"/>
          <p:cNvSpPr/>
          <p:nvPr/>
        </p:nvSpPr>
        <p:spPr>
          <a:xfrm>
            <a:off x="86040" y="5388120"/>
            <a:ext cx="19332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C55A11"/>
                </a:solidFill>
                <a:latin typeface="Calibri"/>
                <a:ea typeface="DejaVu Sans"/>
              </a:rPr>
              <a:t>Python, packages, basic knowledge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64" name="CustomShape 60"/>
          <p:cNvSpPr/>
          <p:nvPr/>
        </p:nvSpPr>
        <p:spPr>
          <a:xfrm>
            <a:off x="1156680" y="1645920"/>
            <a:ext cx="275256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65" name="CustomShape 61"/>
          <p:cNvSpPr/>
          <p:nvPr/>
        </p:nvSpPr>
        <p:spPr>
          <a:xfrm>
            <a:off x="2833200" y="5355360"/>
            <a:ext cx="23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A9D18E"/>
                </a:solidFill>
                <a:latin typeface="Calibri"/>
                <a:ea typeface="DejaVu Sans"/>
              </a:rPr>
              <a:t>Mini-batch algorithm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66" name="CustomShape 62"/>
          <p:cNvSpPr/>
          <p:nvPr/>
        </p:nvSpPr>
        <p:spPr>
          <a:xfrm>
            <a:off x="4140360" y="2208960"/>
            <a:ext cx="275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BF9000"/>
                </a:solidFill>
                <a:latin typeface="Calibri"/>
                <a:ea typeface="DejaVu Sans"/>
              </a:rPr>
              <a:t>K-means ++ algorithm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67" name="CustomShape 63"/>
          <p:cNvSpPr/>
          <p:nvPr/>
        </p:nvSpPr>
        <p:spPr>
          <a:xfrm>
            <a:off x="5783040" y="5400000"/>
            <a:ext cx="2450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7030A0"/>
                </a:solidFill>
                <a:latin typeface="Calibri"/>
                <a:ea typeface="DejaVu Sans"/>
              </a:rPr>
              <a:t>Comparison of methods -&gt; some cool plots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68" name="CustomShape 64"/>
          <p:cNvSpPr/>
          <p:nvPr/>
        </p:nvSpPr>
        <p:spPr>
          <a:xfrm>
            <a:off x="7079040" y="1949400"/>
            <a:ext cx="2752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548235"/>
                </a:solidFill>
                <a:latin typeface="Calibri"/>
                <a:ea typeface="DejaVu Sans"/>
              </a:rPr>
              <a:t>Dataset processing: PCA..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69" name="CustomShape 65"/>
          <p:cNvSpPr/>
          <p:nvPr/>
        </p:nvSpPr>
        <p:spPr>
          <a:xfrm>
            <a:off x="8719200" y="5405400"/>
            <a:ext cx="26190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C000"/>
                </a:solidFill>
                <a:latin typeface="Calibri"/>
                <a:ea typeface="DejaVu Sans"/>
              </a:rPr>
              <a:t>cluster the dataset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FFC000"/>
                </a:solidFill>
                <a:latin typeface="Calibri"/>
                <a:ea typeface="DejaVu Sans"/>
              </a:rPr>
              <a:t>Comparison of algorithms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0" name="CustomShape 66"/>
          <p:cNvSpPr/>
          <p:nvPr/>
        </p:nvSpPr>
        <p:spPr>
          <a:xfrm>
            <a:off x="9610560" y="1934640"/>
            <a:ext cx="275256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8FAADC"/>
                </a:solidFill>
                <a:latin typeface="Calibri"/>
                <a:ea typeface="DejaVu Sans"/>
              </a:rPr>
              <a:t>Visualization of results,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8FAADC"/>
                </a:solidFill>
                <a:latin typeface="Calibri"/>
                <a:ea typeface="DejaVu Sans"/>
              </a:rPr>
              <a:t>Answer our questions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71" name="CustomShape 67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1158840E-6B19-47B5-A46C-D8D7FE53F782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8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8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9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0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0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1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2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3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4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5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9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0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1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6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7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5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6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7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9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9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1500"/>
                            </p:stCondLst>
                            <p:childTnLst>
                              <p:par>
                                <p:cTn id="19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6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0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1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2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1500"/>
                            </p:stCondLst>
                            <p:childTnLst>
                              <p:par>
                                <p:cTn id="2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2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4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53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5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0" y="280800"/>
            <a:ext cx="12191400" cy="13248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 few questions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Which algorithm for which type/ size of data?</a:t>
            </a:r>
            <a:endParaRPr lang="de-DE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Limits of several algorithms?</a:t>
            </a:r>
            <a:endParaRPr lang="de-DE" sz="2800" b="0" strike="noStrike" spc="-1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What could we predict if we cluster the data?</a:t>
            </a: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BF723C37-1A79-4C90-AC79-64CEBE5D3717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0" y="272520"/>
            <a:ext cx="12191400" cy="1324800"/>
          </a:xfrm>
          <a:prstGeom prst="rect">
            <a:avLst/>
          </a:prstGeom>
          <a:solidFill>
            <a:srgbClr val="4472C4"/>
          </a:solidFill>
          <a:ln w="12600">
            <a:solidFill>
              <a:srgbClr val="4472C4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Goal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3AE73305-65E8-4DD4-952E-E49F96F6A26E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de-DE" sz="1200" b="0" strike="noStrike" spc="-1">
              <a:latin typeface="Arial"/>
            </a:endParaRPr>
          </a:p>
        </p:txBody>
      </p:sp>
      <p:pic>
        <p:nvPicPr>
          <p:cNvPr id="277" name="Inhaltsplatzhalter 4"/>
          <p:cNvPicPr/>
          <p:nvPr/>
        </p:nvPicPr>
        <p:blipFill>
          <a:blip r:embed="rId2"/>
          <a:stretch/>
        </p:blipFill>
        <p:spPr>
          <a:xfrm>
            <a:off x="658440" y="2005920"/>
            <a:ext cx="7831800" cy="4350600"/>
          </a:xfrm>
          <a:prstGeom prst="rect">
            <a:avLst/>
          </a:prstGeom>
          <a:ln>
            <a:noFill/>
          </a:ln>
        </p:spPr>
      </p:pic>
      <p:sp>
        <p:nvSpPr>
          <p:cNvPr id="278" name="CustomShape 3"/>
          <p:cNvSpPr/>
          <p:nvPr/>
        </p:nvSpPr>
        <p:spPr>
          <a:xfrm>
            <a:off x="839040" y="6252120"/>
            <a:ext cx="82684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 dirty="0">
                <a:solidFill>
                  <a:srgbClr val="767171"/>
                </a:solidFill>
                <a:latin typeface="Calibri"/>
                <a:ea typeface="DejaVu Sans"/>
              </a:rPr>
              <a:t>https://satijalab.org/seurat/v3.0/pbmc3k_tutorial.html</a:t>
            </a:r>
            <a:endParaRPr lang="de-DE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0" y="274320"/>
            <a:ext cx="12191400" cy="13248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1" strike="noStrike" spc="-1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Questions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838080" y="200484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Can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we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find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clusters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that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show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only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one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type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cell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lang="de-DE" sz="2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lang="de-DE" sz="2800" b="0" strike="noStrike" spc="-1" dirty="0">
                <a:solidFill>
                  <a:srgbClr val="000000"/>
                </a:solidFill>
                <a:latin typeface="Wingdings"/>
                <a:ea typeface="DejaVu Sans"/>
              </a:rPr>
              <a:t>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find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marker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genes</a:t>
            </a:r>
            <a:endParaRPr lang="de-DE" sz="2800" b="0" strike="noStrike" spc="-1" dirty="0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Which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genes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are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expressed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most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by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which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cell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type?</a:t>
            </a:r>
            <a:endParaRPr lang="de-DE" sz="2800" b="0" strike="noStrike" spc="-1" dirty="0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How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homogenous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heterogenous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population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lang="de-DE" sz="2800" b="0" strike="noStrike" spc="-1" dirty="0">
              <a:latin typeface="Arial"/>
            </a:endParaRPr>
          </a:p>
          <a:p>
            <a:pPr marL="228600" indent="-2278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Can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we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use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pattern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other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patients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predict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diagnose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diseases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8E6C2F81-876E-4101-AB3E-B95F5EFD34A1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097280" y="1845720"/>
            <a:ext cx="2533680" cy="402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K-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means</a:t>
            </a: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K-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means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++</a:t>
            </a: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Mini-Batch</a:t>
            </a: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3857400"/>
            <a:ext cx="12191760" cy="188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Task:</a:t>
            </a:r>
            <a:endParaRPr lang="de-DE" sz="4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compare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your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implementation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with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sklearn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implementation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with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respect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quality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and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speed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.</a:t>
            </a:r>
            <a:endParaRPr lang="de-DE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de-DE" sz="2800" b="0" strike="noStrike" spc="-1" dirty="0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244080"/>
            <a:ext cx="12191400" cy="132372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	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38080" y="1825560"/>
            <a:ext cx="812268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On </a:t>
            </a:r>
            <a:r>
              <a:rPr lang="de-DE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PCA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plots</a:t>
            </a: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Random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number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«k»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and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placement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centroids</a:t>
            </a: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Find </a:t>
            </a:r>
            <a:r>
              <a:rPr lang="de-DE" sz="2800" b="1" strike="noStrike" spc="-1" dirty="0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minimal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Euclidian</a:t>
            </a:r>
            <a:r>
              <a:rPr lang="de-DE" sz="2800" b="0" strike="noStrike" spc="-1" dirty="0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distance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between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object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and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centroid</a:t>
            </a: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Assign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object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</a:t>
            </a:r>
            <a:r>
              <a:rPr lang="de-DE" sz="2800" b="1" strike="noStrike" spc="-1" dirty="0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closest</a:t>
            </a:r>
            <a:r>
              <a:rPr lang="de-DE" sz="2800" b="1" strike="noStrike" spc="-1" dirty="0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1" strike="noStrike" spc="-1" dirty="0" err="1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centroid</a:t>
            </a: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Re-arrangement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the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centroids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, </a:t>
            </a:r>
            <a:r>
              <a:rPr lang="de-DE" sz="2800" b="0" strike="noStrike" spc="-1" dirty="0" err="1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minimizing</a:t>
            </a:r>
            <a:r>
              <a:rPr lang="de-DE" sz="2800" b="0" strike="noStrike" spc="-1" dirty="0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mean</a:t>
            </a:r>
            <a:r>
              <a:rPr lang="de-DE" sz="2800" b="0" strike="noStrike" spc="-1" dirty="0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C55A11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distance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to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its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assigned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objects</a:t>
            </a:r>
            <a:endParaRPr lang="de-DE" sz="28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Until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: </a:t>
            </a:r>
            <a:r>
              <a:rPr lang="de-DE" sz="3600" b="0" strike="noStrike" spc="-1" dirty="0" err="1">
                <a:solidFill>
                  <a:srgbClr val="C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Convergance</a:t>
            </a:r>
            <a:r>
              <a:rPr lang="de-DE" sz="3600" b="0" strike="noStrike" spc="-1" dirty="0">
                <a:solidFill>
                  <a:srgbClr val="C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!</a:t>
            </a:r>
            <a:endParaRPr lang="de-DE" sz="36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3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736037" y="2715065"/>
            <a:ext cx="878123" cy="2653615"/>
          </a:xfrm>
          <a:prstGeom prst="rightBrace">
            <a:avLst>
              <a:gd name="adj1" fmla="val 10960"/>
              <a:gd name="adj2" fmla="val 26540"/>
            </a:avLst>
          </a:prstGeom>
          <a:noFill/>
          <a:ln>
            <a:solidFill>
              <a:srgbClr val="3F6EC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3"/>
          <p:cNvSpPr/>
          <p:nvPr/>
        </p:nvSpPr>
        <p:spPr>
          <a:xfrm>
            <a:off x="9662400" y="3105720"/>
            <a:ext cx="20602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3600" b="0" strike="noStrike" spc="-1" dirty="0" err="1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Iterations</a:t>
            </a:r>
            <a:endParaRPr lang="de-DE" sz="36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8" name="Resim 7"/>
          <p:cNvPicPr/>
          <p:nvPr/>
        </p:nvPicPr>
        <p:blipFill>
          <a:blip r:embed="rId2"/>
          <a:srcRect l="50394" t="28851" r="21453" b="41150"/>
          <a:stretch/>
        </p:blipFill>
        <p:spPr>
          <a:xfrm>
            <a:off x="10130400" y="3768840"/>
            <a:ext cx="1124640" cy="799200"/>
          </a:xfrm>
          <a:prstGeom prst="rect">
            <a:avLst/>
          </a:prstGeom>
          <a:ln>
            <a:noFill/>
          </a:ln>
        </p:spPr>
      </p:pic>
      <p:sp>
        <p:nvSpPr>
          <p:cNvPr id="169" name="CustomShape 4"/>
          <p:cNvSpPr/>
          <p:nvPr/>
        </p:nvSpPr>
        <p:spPr>
          <a:xfrm>
            <a:off x="0" y="244080"/>
            <a:ext cx="12191400" cy="132372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	k-</a:t>
            </a:r>
            <a:r>
              <a:rPr lang="de-DE" sz="4400" b="0" strike="noStrike" spc="-1" dirty="0" err="1">
                <a:solidFill>
                  <a:srgbClr val="FFFFFF"/>
                </a:solidFill>
                <a:latin typeface="Calibri Light"/>
                <a:ea typeface="DejaVu Sans"/>
              </a:rPr>
              <a:t>means</a:t>
            </a:r>
            <a:endParaRPr lang="de-DE" sz="4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58400" y="1737360"/>
            <a:ext cx="6516000" cy="4350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Randomly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chosen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object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as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centroid</a:t>
            </a:r>
            <a:endParaRPr lang="de-DE" sz="2800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Calculate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the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Euclidian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distance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D(x)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to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every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other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object</a:t>
            </a:r>
            <a:endParaRPr lang="de-DE" sz="2800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Position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the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next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centroid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at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the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furthermost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object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Define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k-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centroids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and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repeat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the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normal k-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means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algorithm</a:t>
            </a:r>
            <a:endParaRPr lang="de-DE" sz="2800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Resim 4"/>
          <p:cNvPicPr/>
          <p:nvPr/>
        </p:nvPicPr>
        <p:blipFill>
          <a:blip r:embed="rId2"/>
          <a:stretch/>
        </p:blipFill>
        <p:spPr>
          <a:xfrm>
            <a:off x="6856560" y="1520280"/>
            <a:ext cx="5176800" cy="372708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1949400" y="5248080"/>
            <a:ext cx="7870320" cy="130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4000" spc="-1" dirty="0" err="1">
                <a:solidFill>
                  <a:srgbClr val="000000"/>
                </a:solidFill>
                <a:latin typeface="Calibri"/>
                <a:ea typeface="Microsoft YaHei"/>
              </a:rPr>
              <a:t>Reduces</a:t>
            </a:r>
            <a:r>
              <a:rPr lang="de-DE" sz="40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4000" spc="-1" dirty="0" err="1">
                <a:solidFill>
                  <a:srgbClr val="000000"/>
                </a:solidFill>
                <a:latin typeface="Calibri"/>
                <a:ea typeface="Microsoft YaHei"/>
              </a:rPr>
              <a:t>Iterations</a:t>
            </a:r>
            <a:r>
              <a:rPr lang="de-DE" sz="4000" spc="-1" dirty="0">
                <a:solidFill>
                  <a:srgbClr val="000000"/>
                </a:solidFill>
                <a:latin typeface="Calibri"/>
                <a:ea typeface="Microsoft YaHei"/>
              </a:rPr>
              <a:t>!</a:t>
            </a:r>
          </a:p>
          <a:p>
            <a:pPr algn="ctr">
              <a:lnSpc>
                <a:spcPct val="100000"/>
              </a:lnSpc>
            </a:pPr>
            <a:r>
              <a:rPr lang="de-DE" sz="4000" spc="-1" dirty="0">
                <a:solidFill>
                  <a:srgbClr val="000000"/>
                </a:solidFill>
                <a:latin typeface="Calibri"/>
                <a:ea typeface="Microsoft YaHei"/>
              </a:rPr>
              <a:t>Doubles </a:t>
            </a:r>
            <a:r>
              <a:rPr lang="de-DE" sz="4000" spc="-1" dirty="0" err="1">
                <a:solidFill>
                  <a:srgbClr val="000000"/>
                </a:solidFill>
                <a:latin typeface="Calibri"/>
                <a:ea typeface="Microsoft YaHei"/>
              </a:rPr>
              <a:t>the</a:t>
            </a:r>
            <a:r>
              <a:rPr lang="de-DE" sz="40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4000" spc="-1" dirty="0" err="1">
                <a:solidFill>
                  <a:srgbClr val="000000"/>
                </a:solidFill>
                <a:latin typeface="Calibri"/>
                <a:ea typeface="Microsoft YaHei"/>
              </a:rPr>
              <a:t>speed</a:t>
            </a:r>
            <a:r>
              <a:rPr lang="de-DE" sz="40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4000" spc="-1" dirty="0" err="1">
                <a:solidFill>
                  <a:srgbClr val="000000"/>
                </a:solidFill>
                <a:latin typeface="Calibri"/>
                <a:ea typeface="Microsoft YaHei"/>
              </a:rPr>
              <a:t>of</a:t>
            </a:r>
            <a:r>
              <a:rPr lang="de-DE" sz="4000" spc="-1" dirty="0">
                <a:solidFill>
                  <a:srgbClr val="000000"/>
                </a:solidFill>
                <a:latin typeface="Calibri"/>
                <a:ea typeface="Microsoft YaHei"/>
              </a:rPr>
              <a:t> k-</a:t>
            </a:r>
            <a:r>
              <a:rPr lang="de-DE" sz="4000" spc="-1" dirty="0" err="1">
                <a:solidFill>
                  <a:srgbClr val="000000"/>
                </a:solidFill>
                <a:latin typeface="Calibri"/>
                <a:ea typeface="Microsoft YaHei"/>
              </a:rPr>
              <a:t>means</a:t>
            </a:r>
            <a:r>
              <a:rPr lang="de-DE" sz="4000" spc="-1" dirty="0">
                <a:solidFill>
                  <a:srgbClr val="000000"/>
                </a:solidFill>
                <a:latin typeface="Calibri"/>
                <a:ea typeface="Microsoft YaHei"/>
              </a:rPr>
              <a:t>!</a:t>
            </a:r>
          </a:p>
        </p:txBody>
      </p:sp>
      <p:sp>
        <p:nvSpPr>
          <p:cNvPr id="173" name="CustomShape 3"/>
          <p:cNvSpPr/>
          <p:nvPr/>
        </p:nvSpPr>
        <p:spPr>
          <a:xfrm>
            <a:off x="0" y="244080"/>
            <a:ext cx="12191400" cy="1323720"/>
          </a:xfrm>
          <a:prstGeom prst="rect">
            <a:avLst/>
          </a:prstGeom>
          <a:solidFill>
            <a:schemeClr val="accent1"/>
          </a:solidFill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	k-means ++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09840" y="194364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Centroids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placed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into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data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with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a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decided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amount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of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batch-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growth</a:t>
            </a:r>
            <a:endParaRPr lang="de-DE" sz="2800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Centroid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assignment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per-sample.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Arrange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centroid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according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to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the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minimal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euclidian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median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of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first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sample</a:t>
            </a:r>
          </a:p>
          <a:p>
            <a:pPr marL="514440" indent="-514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than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the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median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distance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of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the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first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and </a:t>
            </a:r>
            <a:r>
              <a:rPr lang="de-DE" sz="2800" spc="-1" dirty="0" err="1">
                <a:solidFill>
                  <a:srgbClr val="000000"/>
                </a:solidFill>
                <a:latin typeface="Calibri"/>
                <a:ea typeface="Microsoft YaHei"/>
              </a:rPr>
              <a:t>second</a:t>
            </a:r>
            <a:r>
              <a:rPr lang="de-DE" sz="2800" spc="-1" dirty="0">
                <a:solidFill>
                  <a:srgbClr val="000000"/>
                </a:solidFill>
                <a:latin typeface="Calibri"/>
                <a:ea typeface="Microsoft YaHei"/>
              </a:rPr>
              <a:t> sample… </a:t>
            </a:r>
          </a:p>
        </p:txBody>
      </p:sp>
      <p:sp>
        <p:nvSpPr>
          <p:cNvPr id="175" name="CustomShape 2"/>
          <p:cNvSpPr/>
          <p:nvPr/>
        </p:nvSpPr>
        <p:spPr>
          <a:xfrm>
            <a:off x="0" y="272520"/>
            <a:ext cx="12191400" cy="13248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lang="de-DE" sz="4400" spc="-1" dirty="0">
                <a:solidFill>
                  <a:srgbClr val="FFFFFF"/>
                </a:solidFill>
                <a:latin typeface="Calibri Light"/>
              </a:rPr>
              <a:t>Mini-batch</a:t>
            </a:r>
            <a:r>
              <a:rPr lang="de-DE" sz="4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de-DE" sz="4400" spc="-1" dirty="0">
                <a:solidFill>
                  <a:srgbClr val="FFFFFF"/>
                </a:solidFill>
                <a:latin typeface="Calibri Light"/>
              </a:rPr>
              <a:t>k-</a:t>
            </a:r>
            <a:r>
              <a:rPr lang="de-DE" sz="4400" spc="-1" dirty="0" err="1">
                <a:solidFill>
                  <a:srgbClr val="FFFFFF"/>
                </a:solidFill>
                <a:latin typeface="Calibri Light"/>
              </a:rPr>
              <a:t>means</a:t>
            </a:r>
            <a:endParaRPr lang="de-DE" sz="4400" spc="-1" dirty="0">
              <a:solidFill>
                <a:srgbClr val="FFFFFF"/>
              </a:solidFill>
              <a:latin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74200" y="184248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68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Gene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expression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peripheral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blood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mononuclear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cells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(PBMCs)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from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healthy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donor</a:t>
            </a:r>
            <a:endParaRPr lang="de-DE" sz="2800" b="0" strike="noStrike" spc="-1" dirty="0">
              <a:latin typeface="Arial"/>
            </a:endParaRPr>
          </a:p>
          <a:p>
            <a:pPr marL="228600" indent="-2268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PBMCs =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peripheral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blood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cells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with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a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round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nucleus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e. g. T-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cells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, B-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cells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,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monocytes</a:t>
            </a:r>
            <a:endParaRPr lang="de-DE" sz="2800" b="0" strike="noStrike" spc="-1" dirty="0">
              <a:latin typeface="Arial"/>
            </a:endParaRPr>
          </a:p>
          <a:p>
            <a:pPr marL="228600" indent="-2268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Method: UMI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marked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mRNA (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unique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molecular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identifier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) →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ratio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of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molecules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in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cells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is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preserved</a:t>
            </a:r>
            <a:endParaRPr lang="de-DE" sz="2800" b="0" strike="noStrike" spc="-1" dirty="0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2700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cells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, 32738 genes (→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dimension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reduction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, </a:t>
            </a:r>
            <a:r>
              <a:rPr lang="de-DE" sz="2800" b="0" strike="noStrike" spc="-1" dirty="0" err="1">
                <a:solidFill>
                  <a:srgbClr val="000000"/>
                </a:solidFill>
                <a:latin typeface="Calibri"/>
                <a:ea typeface="Microsoft YaHei"/>
              </a:rPr>
              <a:t>nonlinear</a:t>
            </a:r>
            <a:r>
              <a:rPr lang="de-DE" sz="28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)</a:t>
            </a:r>
            <a:endParaRPr lang="de-DE" sz="2800" b="0" strike="noStrike" spc="-1" dirty="0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0" y="272520"/>
            <a:ext cx="12191400" cy="13248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Data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Table 1"/>
          <p:cNvGraphicFramePr/>
          <p:nvPr/>
        </p:nvGraphicFramePr>
        <p:xfrm>
          <a:off x="2140200" y="1255680"/>
          <a:ext cx="7911360" cy="4346280"/>
        </p:xfrm>
        <a:graphic>
          <a:graphicData uri="http://schemas.openxmlformats.org/drawingml/2006/table">
            <a:tbl>
              <a:tblPr/>
              <a:tblGrid>
                <a:gridCol w="395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203864"/>
                          </a:solidFill>
                          <a:latin typeface="Calibri"/>
                          <a:ea typeface="DejaVu Sans"/>
                        </a:rPr>
                        <a:t>Cell Type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2000" b="1" strike="noStrike" spc="-1">
                          <a:solidFill>
                            <a:srgbClr val="203864"/>
                          </a:solidFill>
                          <a:latin typeface="Calibri"/>
                          <a:ea typeface="DejaVu Sans"/>
                        </a:rPr>
                        <a:t>Markers</a:t>
                      </a:r>
                      <a:endParaRPr lang="de-DE" sz="20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Naive CD4+ T –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IL7R, CCR7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Memory – T - Cell  CD4+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IL7R, S100A4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CD14+ </a:t>
                      </a:r>
                      <a:r>
                        <a:rPr lang="de-DE" sz="1800" b="0" strike="noStrike" spc="-1" dirty="0" err="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Monocyte</a:t>
                      </a:r>
                      <a:endParaRPr lang="de-DE" sz="1800" b="0" strike="noStrike" spc="-1" dirty="0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CD14, LYZ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B –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MS4A1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CD8+ T –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CD8A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FCGR3A+ Monocyte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FCGR3A, MS4A7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Natural killer cell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GNLY, NKG7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Dendritic cell 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FCER1A, CST3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Platelet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PPBP</a:t>
                      </a:r>
                      <a:endParaRPr lang="de-DE" sz="1800" b="0" strike="noStrike" spc="-1" dirty="0">
                        <a:latin typeface="Arial"/>
                      </a:endParaRPr>
                    </a:p>
                  </a:txBody>
                  <a:tcPr>
                    <a:lnL w="6480">
                      <a:solidFill>
                        <a:srgbClr val="A5A5A5"/>
                      </a:solidFill>
                    </a:lnL>
                    <a:lnR w="6480">
                      <a:solidFill>
                        <a:srgbClr val="A5A5A5"/>
                      </a:solidFill>
                    </a:lnR>
                    <a:lnT w="6480">
                      <a:solidFill>
                        <a:srgbClr val="A5A5A5"/>
                      </a:solidFill>
                    </a:lnT>
                    <a:lnB w="6480">
                      <a:solidFill>
                        <a:srgbClr val="A5A5A5"/>
                      </a:solidFill>
                    </a:lnB>
                    <a:solidFill>
                      <a:srgbClr val="C7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9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3C97F7A-1C18-47B5-AB79-20EEE6325F13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de-DE" sz="1200" b="0" strike="noStrike" spc="-1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2070720" y="5602320"/>
            <a:ext cx="791100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767171"/>
                </a:solidFill>
                <a:latin typeface="Calibri"/>
                <a:ea typeface="DejaVu Sans"/>
              </a:rPr>
              <a:t>https://satijalab.org/seurat/v3.0/pbmc3k_tutorial.html</a:t>
            </a:r>
            <a:endParaRPr lang="de-DE" sz="1600" b="0" strike="noStrike" spc="-1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1800000" y="1800000"/>
            <a:ext cx="215640" cy="2087640"/>
          </a:xfrm>
          <a:custGeom>
            <a:avLst/>
            <a:gdLst/>
            <a:ahLst/>
            <a:cxnLst/>
            <a:rect l="l" t="t" r="r" b="b"/>
            <a:pathLst>
              <a:path w="602" h="5802">
                <a:moveTo>
                  <a:pt x="601" y="0"/>
                </a:moveTo>
                <a:cubicBezTo>
                  <a:pt x="450" y="0"/>
                  <a:pt x="300" y="241"/>
                  <a:pt x="300" y="483"/>
                </a:cubicBezTo>
                <a:lnTo>
                  <a:pt x="300" y="2417"/>
                </a:lnTo>
                <a:cubicBezTo>
                  <a:pt x="300" y="2658"/>
                  <a:pt x="150" y="2900"/>
                  <a:pt x="0" y="2900"/>
                </a:cubicBezTo>
                <a:cubicBezTo>
                  <a:pt x="150" y="2900"/>
                  <a:pt x="300" y="3142"/>
                  <a:pt x="300" y="3383"/>
                </a:cubicBezTo>
                <a:lnTo>
                  <a:pt x="300" y="5317"/>
                </a:lnTo>
                <a:cubicBezTo>
                  <a:pt x="300" y="5559"/>
                  <a:pt x="450" y="5801"/>
                  <a:pt x="601" y="58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5"/>
          <p:cNvSpPr/>
          <p:nvPr/>
        </p:nvSpPr>
        <p:spPr>
          <a:xfrm>
            <a:off x="288000" y="2664000"/>
            <a:ext cx="1655640" cy="60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lymphocytes</a:t>
            </a:r>
            <a:endParaRPr lang="de-DE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ine 1"/>
          <p:cNvSpPr/>
          <p:nvPr/>
        </p:nvSpPr>
        <p:spPr>
          <a:xfrm>
            <a:off x="59400" y="3989880"/>
            <a:ext cx="97200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950400" y="3893400"/>
            <a:ext cx="202680" cy="20556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3"/>
          <p:cNvSpPr/>
          <p:nvPr/>
        </p:nvSpPr>
        <p:spPr>
          <a:xfrm>
            <a:off x="0" y="272520"/>
            <a:ext cx="12191400" cy="13248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	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Project</a:t>
            </a:r>
            <a:r>
              <a:rPr lang="de-DE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 </a:t>
            </a:r>
            <a:r>
              <a:rPr lang="de-DE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schedule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82728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5"/>
          <p:cNvSpPr/>
          <p:nvPr/>
        </p:nvSpPr>
        <p:spPr>
          <a:xfrm>
            <a:off x="76680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Line 6"/>
          <p:cNvSpPr/>
          <p:nvPr/>
        </p:nvSpPr>
        <p:spPr>
          <a:xfrm flipV="1">
            <a:off x="1047600" y="42764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7"/>
          <p:cNvSpPr/>
          <p:nvPr/>
        </p:nvSpPr>
        <p:spPr>
          <a:xfrm>
            <a:off x="965880" y="5137920"/>
            <a:ext cx="172080" cy="1519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8"/>
          <p:cNvSpPr/>
          <p:nvPr/>
        </p:nvSpPr>
        <p:spPr>
          <a:xfrm>
            <a:off x="575280" y="332460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C55A11"/>
                </a:solidFill>
                <a:latin typeface="Calibri"/>
                <a:ea typeface="DejaVu Sans"/>
              </a:rPr>
              <a:t>1.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91" name="Line 9"/>
          <p:cNvSpPr/>
          <p:nvPr/>
        </p:nvSpPr>
        <p:spPr>
          <a:xfrm>
            <a:off x="1337400" y="3996720"/>
            <a:ext cx="1168560" cy="36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10"/>
          <p:cNvSpPr/>
          <p:nvPr/>
        </p:nvSpPr>
        <p:spPr>
          <a:xfrm>
            <a:off x="2439360" y="3886920"/>
            <a:ext cx="202680" cy="2055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11"/>
          <p:cNvSpPr/>
          <p:nvPr/>
        </p:nvSpPr>
        <p:spPr>
          <a:xfrm>
            <a:off x="2316600" y="3764520"/>
            <a:ext cx="449280" cy="450360"/>
          </a:xfrm>
          <a:prstGeom prst="donut">
            <a:avLst>
              <a:gd name="adj" fmla="val 350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12"/>
          <p:cNvSpPr/>
          <p:nvPr/>
        </p:nvSpPr>
        <p:spPr>
          <a:xfrm>
            <a:off x="2256120" y="3703680"/>
            <a:ext cx="569880" cy="572400"/>
          </a:xfrm>
          <a:prstGeom prst="donut">
            <a:avLst>
              <a:gd name="adj" fmla="val 350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  <a:alpha val="9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Line 13"/>
          <p:cNvSpPr/>
          <p:nvPr/>
        </p:nvSpPr>
        <p:spPr>
          <a:xfrm flipV="1">
            <a:off x="2540880" y="2843640"/>
            <a:ext cx="360" cy="859680"/>
          </a:xfrm>
          <a:prstGeom prst="line">
            <a:avLst/>
          </a:prstGeom>
          <a:ln w="19080">
            <a:solidFill>
              <a:schemeClr val="bg1">
                <a:lumMod val="6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4"/>
          <p:cNvSpPr/>
          <p:nvPr/>
        </p:nvSpPr>
        <p:spPr>
          <a:xfrm>
            <a:off x="2453400" y="2702160"/>
            <a:ext cx="172080" cy="1519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5"/>
          <p:cNvSpPr/>
          <p:nvPr/>
        </p:nvSpPr>
        <p:spPr>
          <a:xfrm>
            <a:off x="2063520" y="4273920"/>
            <a:ext cx="1523160" cy="39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2000" b="1" strike="noStrike" spc="-1">
                <a:solidFill>
                  <a:srgbClr val="2F5597"/>
                </a:solidFill>
                <a:latin typeface="Calibri"/>
                <a:ea typeface="DejaVu Sans"/>
              </a:rPr>
              <a:t>2. week</a:t>
            </a:r>
            <a:endParaRPr lang="de-DE" sz="2000" b="0" strike="noStrike" spc="-1">
              <a:latin typeface="Arial"/>
            </a:endParaRPr>
          </a:p>
        </p:txBody>
      </p:sp>
      <p:sp>
        <p:nvSpPr>
          <p:cNvPr id="198" name="CustomShape 16"/>
          <p:cNvSpPr/>
          <p:nvPr/>
        </p:nvSpPr>
        <p:spPr>
          <a:xfrm>
            <a:off x="84960" y="5424840"/>
            <a:ext cx="193320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C55A11"/>
                </a:solidFill>
                <a:latin typeface="Calibri"/>
                <a:ea typeface="DejaVu Sans"/>
              </a:rPr>
              <a:t>Python, packages, basic knowledge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199" name="CustomShape 17"/>
          <p:cNvSpPr/>
          <p:nvPr/>
        </p:nvSpPr>
        <p:spPr>
          <a:xfrm>
            <a:off x="1163160" y="1760760"/>
            <a:ext cx="275256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  <a:ea typeface="DejaVu Sans"/>
              </a:rPr>
              <a:t>K-means algorithm</a:t>
            </a:r>
            <a:endParaRPr lang="de-DE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800" b="0" strike="noStrike" spc="-1">
                <a:solidFill>
                  <a:srgbClr val="2F5597"/>
                </a:solidFill>
                <a:latin typeface="Calibri"/>
                <a:ea typeface="DejaVu Sans"/>
              </a:rPr>
              <a:t>-&gt; comparison with sklearn implementation</a:t>
            </a:r>
            <a:endParaRPr lang="de-DE" sz="1800" b="0" strike="noStrike" spc="-1">
              <a:latin typeface="Arial"/>
            </a:endParaRPr>
          </a:p>
        </p:txBody>
      </p:sp>
      <p:sp>
        <p:nvSpPr>
          <p:cNvPr id="200" name="CustomShape 18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23837279-3404-4409-9E6F-484A2FEFCB54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3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6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7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8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Table 1"/>
          <p:cNvGraphicFramePr/>
          <p:nvPr/>
        </p:nvGraphicFramePr>
        <p:xfrm>
          <a:off x="1014120" y="837360"/>
          <a:ext cx="9978120" cy="1854000"/>
        </p:xfrm>
        <a:graphic>
          <a:graphicData uri="http://schemas.openxmlformats.org/drawingml/2006/table">
            <a:tbl>
              <a:tblPr/>
              <a:tblGrid>
                <a:gridCol w="11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1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1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4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k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Average sum of squared distance</a:t>
                      </a:r>
                      <a:endParaRPr lang="de-DE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Algorithm          sklearn implementation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Minimum - “ -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Average T (computation time)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i.e. 10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25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rgbClr val="000000"/>
                          </a:solidFill>
                          <a:latin typeface="Calibri"/>
                          <a:ea typeface="DejaVu Sans"/>
                        </a:rPr>
                        <a:t>50</a:t>
                      </a:r>
                      <a:endParaRPr lang="de-DE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2" name="CustomShape 2"/>
          <p:cNvSpPr/>
          <p:nvPr/>
        </p:nvSpPr>
        <p:spPr>
          <a:xfrm>
            <a:off x="745200" y="237240"/>
            <a:ext cx="105148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Tabels for different datasets with various sizes: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Multiple plots for visualization:</a:t>
            </a: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de-DE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e.g. :</a:t>
            </a:r>
            <a:endParaRPr lang="de-DE" sz="2400" b="0" strike="noStrike" spc="-1">
              <a:latin typeface="Arial"/>
            </a:endParaRPr>
          </a:p>
        </p:txBody>
      </p:sp>
      <p:pic>
        <p:nvPicPr>
          <p:cNvPr id="203" name="Grafik 37"/>
          <p:cNvPicPr/>
          <p:nvPr/>
        </p:nvPicPr>
        <p:blipFill>
          <a:blip r:embed="rId2"/>
          <a:srcRect t="5541"/>
          <a:stretch/>
        </p:blipFill>
        <p:spPr>
          <a:xfrm>
            <a:off x="2194200" y="3583080"/>
            <a:ext cx="7338240" cy="3233880"/>
          </a:xfrm>
          <a:prstGeom prst="rect">
            <a:avLst/>
          </a:prstGeom>
          <a:ln>
            <a:noFill/>
          </a:ln>
        </p:spPr>
      </p:pic>
      <p:sp>
        <p:nvSpPr>
          <p:cNvPr id="204" name="CustomShape 3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EB0AB91-A2C4-47BF-9753-2D4A01F36071}" type="slidenum">
              <a:rPr lang="de-DE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de-DE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540</Words>
  <Application>Microsoft Office PowerPoint</Application>
  <PresentationFormat>Breitbild</PresentationFormat>
  <Paragraphs>122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subject/>
  <dc:creator>Anni Wehrle</dc:creator>
  <dc:description/>
  <cp:lastModifiedBy>Leonie Gerling</cp:lastModifiedBy>
  <cp:revision>56</cp:revision>
  <dcterms:created xsi:type="dcterms:W3CDTF">2019-05-09T08:36:16Z</dcterms:created>
  <dcterms:modified xsi:type="dcterms:W3CDTF">2019-05-14T14:43:03Z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