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546732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34320" y="803880"/>
            <a:ext cx="4207680" cy="30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de-DE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39000" y="4013280"/>
            <a:ext cx="4203000" cy="22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3640" cy="55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690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marker genes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02" dur="indefinite" restart="never" nodeType="tmRoot">
          <p:childTnLst>
            <p:seq>
              <p:cTn id="403" dur="indefinite" nodeType="mainSeq">
                <p:childTnLst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Peripheral blood mononuclear cells (PBMCs) from a healthy donor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moncytes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in cells of molecules is preserved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 1"/>
          <p:cNvGraphicFramePr/>
          <p:nvPr/>
        </p:nvGraphicFramePr>
        <p:xfrm>
          <a:off x="1855440" y="1206000"/>
          <a:ext cx="7911000" cy="4345920"/>
        </p:xfrm>
        <a:graphic>
          <a:graphicData uri="http://schemas.openxmlformats.org/drawingml/2006/table">
            <a:tbl>
              <a:tblPr/>
              <a:tblGrid>
                <a:gridCol w="3955680"/>
                <a:gridCol w="3955680"/>
              </a:tblGrid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</a:rPr>
                        <a:t>Cell Type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</a:rPr>
                        <a:t>Markers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Naive CD4+ T – cells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IL7R, CCR7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– T – cells   CD4+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IL7R, S100A4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CD14+ Monocytes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CD14, LYZ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– cells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MS4A1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CD8+ T – cells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CD8A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FCGR3A+ Monocytes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FCGR3A, MS4A7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Killers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GNLY, NKG7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Dendritic Cells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FCER1A, CST3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Platelet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PPBP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plan -&gt; 10 weeks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3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0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84960" y="542484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1163160" y="176076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39" name="Folienzoom 8" descr=""/>
          <p:cNvPicPr/>
          <p:nvPr/>
        </p:nvPicPr>
        <p:blipFill>
          <a:blip r:embed="rId1"/>
          <a:stretch/>
        </p:blipFill>
        <p:spPr>
          <a:xfrm>
            <a:off x="1463040" y="-77400"/>
            <a:ext cx="3047040" cy="171360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1" name="CustomShape 2"/>
          <p:cNvSpPr/>
          <p:nvPr/>
        </p:nvSpPr>
        <p:spPr>
          <a:xfrm>
            <a:off x="745200" y="237240"/>
            <a:ext cx="1051452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42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7880" cy="32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plan -&gt; 10 weeks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8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7"/>
          <p:cNvSpPr/>
          <p:nvPr/>
        </p:nvSpPr>
        <p:spPr>
          <a:xfrm>
            <a:off x="3929040" y="3875040"/>
            <a:ext cx="202320" cy="205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8"/>
          <p:cNvSpPr/>
          <p:nvPr/>
        </p:nvSpPr>
        <p:spPr>
          <a:xfrm>
            <a:off x="3805920" y="374760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9"/>
          <p:cNvSpPr/>
          <p:nvPr/>
        </p:nvSpPr>
        <p:spPr>
          <a:xfrm>
            <a:off x="3745800" y="368676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1"/>
          <p:cNvSpPr/>
          <p:nvPr/>
        </p:nvSpPr>
        <p:spPr>
          <a:xfrm>
            <a:off x="3944520" y="5121000"/>
            <a:ext cx="171720" cy="1515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3"/>
          <p:cNvSpPr/>
          <p:nvPr/>
        </p:nvSpPr>
        <p:spPr>
          <a:xfrm>
            <a:off x="5418720" y="3893400"/>
            <a:ext cx="202320" cy="205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4"/>
          <p:cNvSpPr/>
          <p:nvPr/>
        </p:nvSpPr>
        <p:spPr>
          <a:xfrm>
            <a:off x="5295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5"/>
          <p:cNvSpPr/>
          <p:nvPr/>
        </p:nvSpPr>
        <p:spPr>
          <a:xfrm>
            <a:off x="5235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7"/>
          <p:cNvSpPr/>
          <p:nvPr/>
        </p:nvSpPr>
        <p:spPr>
          <a:xfrm>
            <a:off x="5437440" y="2716560"/>
            <a:ext cx="171720" cy="1515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9"/>
          <p:cNvSpPr/>
          <p:nvPr/>
        </p:nvSpPr>
        <p:spPr>
          <a:xfrm>
            <a:off x="6907320" y="3893400"/>
            <a:ext cx="202320" cy="205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0"/>
          <p:cNvSpPr/>
          <p:nvPr/>
        </p:nvSpPr>
        <p:spPr>
          <a:xfrm>
            <a:off x="678420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1"/>
          <p:cNvSpPr/>
          <p:nvPr/>
        </p:nvSpPr>
        <p:spPr>
          <a:xfrm>
            <a:off x="672408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3"/>
          <p:cNvSpPr/>
          <p:nvPr/>
        </p:nvSpPr>
        <p:spPr>
          <a:xfrm>
            <a:off x="6922800" y="5137920"/>
            <a:ext cx="171720" cy="151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5"/>
          <p:cNvSpPr/>
          <p:nvPr/>
        </p:nvSpPr>
        <p:spPr>
          <a:xfrm>
            <a:off x="8380440" y="3893400"/>
            <a:ext cx="202320" cy="20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6"/>
          <p:cNvSpPr/>
          <p:nvPr/>
        </p:nvSpPr>
        <p:spPr>
          <a:xfrm>
            <a:off x="825732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7"/>
          <p:cNvSpPr/>
          <p:nvPr/>
        </p:nvSpPr>
        <p:spPr>
          <a:xfrm>
            <a:off x="819684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9"/>
          <p:cNvSpPr/>
          <p:nvPr/>
        </p:nvSpPr>
        <p:spPr>
          <a:xfrm>
            <a:off x="8396280" y="2702160"/>
            <a:ext cx="171720" cy="151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0"/>
          <p:cNvSpPr/>
          <p:nvPr/>
        </p:nvSpPr>
        <p:spPr>
          <a:xfrm>
            <a:off x="9927360" y="3893400"/>
            <a:ext cx="202320" cy="205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1"/>
          <p:cNvSpPr/>
          <p:nvPr/>
        </p:nvSpPr>
        <p:spPr>
          <a:xfrm>
            <a:off x="980388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2"/>
          <p:cNvSpPr/>
          <p:nvPr/>
        </p:nvSpPr>
        <p:spPr>
          <a:xfrm>
            <a:off x="974376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4"/>
          <p:cNvSpPr/>
          <p:nvPr/>
        </p:nvSpPr>
        <p:spPr>
          <a:xfrm>
            <a:off x="9942840" y="5137920"/>
            <a:ext cx="171720" cy="151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6"/>
          <p:cNvSpPr/>
          <p:nvPr/>
        </p:nvSpPr>
        <p:spPr>
          <a:xfrm>
            <a:off x="11473920" y="3893400"/>
            <a:ext cx="202320" cy="20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7"/>
          <p:cNvSpPr/>
          <p:nvPr/>
        </p:nvSpPr>
        <p:spPr>
          <a:xfrm>
            <a:off x="11350800" y="3764520"/>
            <a:ext cx="448920" cy="45000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8"/>
          <p:cNvSpPr/>
          <p:nvPr/>
        </p:nvSpPr>
        <p:spPr>
          <a:xfrm>
            <a:off x="112903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50"/>
          <p:cNvSpPr/>
          <p:nvPr/>
        </p:nvSpPr>
        <p:spPr>
          <a:xfrm>
            <a:off x="11482920" y="2716560"/>
            <a:ext cx="171720" cy="151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3"/>
          <p:cNvSpPr/>
          <p:nvPr/>
        </p:nvSpPr>
        <p:spPr>
          <a:xfrm>
            <a:off x="3554280" y="329976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9d18e"/>
                </a:solidFill>
                <a:latin typeface="Calibri"/>
                <a:ea typeface="DejaVu Sans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6" name="CustomShape 54"/>
          <p:cNvSpPr/>
          <p:nvPr/>
        </p:nvSpPr>
        <p:spPr>
          <a:xfrm>
            <a:off x="504648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7" name="CustomShape 55"/>
          <p:cNvSpPr/>
          <p:nvPr/>
        </p:nvSpPr>
        <p:spPr>
          <a:xfrm>
            <a:off x="8004240" y="42800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385623"/>
                </a:solidFill>
                <a:latin typeface="Calibri"/>
                <a:ea typeface="DejaVu Sans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8" name="CustomShape 56"/>
          <p:cNvSpPr/>
          <p:nvPr/>
        </p:nvSpPr>
        <p:spPr>
          <a:xfrm>
            <a:off x="9561960" y="333288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9" name="CustomShape 57"/>
          <p:cNvSpPr/>
          <p:nvPr/>
        </p:nvSpPr>
        <p:spPr>
          <a:xfrm>
            <a:off x="6529680" y="3336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0" name="CustomShape 58"/>
          <p:cNvSpPr/>
          <p:nvPr/>
        </p:nvSpPr>
        <p:spPr>
          <a:xfrm>
            <a:off x="1109916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1" name="CustomShape 59"/>
          <p:cNvSpPr/>
          <p:nvPr/>
        </p:nvSpPr>
        <p:spPr>
          <a:xfrm>
            <a:off x="86040" y="538812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2" name="CustomShape 60"/>
          <p:cNvSpPr/>
          <p:nvPr/>
        </p:nvSpPr>
        <p:spPr>
          <a:xfrm>
            <a:off x="1156680" y="164592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3" name="CustomShape 61"/>
          <p:cNvSpPr/>
          <p:nvPr/>
        </p:nvSpPr>
        <p:spPr>
          <a:xfrm>
            <a:off x="2833200" y="5355360"/>
            <a:ext cx="2387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a9d18e"/>
                </a:solidFill>
                <a:latin typeface="Calibri"/>
                <a:ea typeface="DejaVu Sans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4" name="CustomShape 62"/>
          <p:cNvSpPr/>
          <p:nvPr/>
        </p:nvSpPr>
        <p:spPr>
          <a:xfrm>
            <a:off x="4140360" y="220896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bf9000"/>
                </a:solidFill>
                <a:latin typeface="Calibri"/>
                <a:ea typeface="DejaVu Sans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5" name="CustomShape 63"/>
          <p:cNvSpPr/>
          <p:nvPr/>
        </p:nvSpPr>
        <p:spPr>
          <a:xfrm>
            <a:off x="5783040" y="5400000"/>
            <a:ext cx="2450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6" name="CustomShape 64"/>
          <p:cNvSpPr/>
          <p:nvPr/>
        </p:nvSpPr>
        <p:spPr>
          <a:xfrm>
            <a:off x="7079040" y="1949400"/>
            <a:ext cx="275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Preprocessing of dataset: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7" name="CustomShape 65"/>
          <p:cNvSpPr/>
          <p:nvPr/>
        </p:nvSpPr>
        <p:spPr>
          <a:xfrm>
            <a:off x="8719200" y="5405400"/>
            <a:ext cx="261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66"/>
          <p:cNvSpPr/>
          <p:nvPr/>
        </p:nvSpPr>
        <p:spPr>
          <a:xfrm>
            <a:off x="9610560" y="1934640"/>
            <a:ext cx="275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Answer our questions,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Visualization of results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00"/>
                            </p:stCondLst>
                            <p:childTnLst>
                              <p:par>
                                <p:cTn id="3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000"/>
                            </p:stCondLst>
                            <p:childTnLst>
                              <p:par>
                                <p:cTn id="3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few 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could we predict if we clustered the data?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72" dur="indefinite" restart="never" nodeType="tmRoot">
          <p:childTnLst>
            <p:seq>
              <p:cTn id="373" dur="indefinite" nodeType="mainSeq">
                <p:childTnLst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few 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could we predict if we clustered the data?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86" dur="indefinite" restart="never" nodeType="tmRoot">
          <p:childTnLst>
            <p:seq>
              <p:cTn id="387" dur="indefinite" nodeType="mainSeq">
                <p:childTnLst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rafik 1" descr=""/>
          <p:cNvPicPr/>
          <p:nvPr/>
        </p:nvPicPr>
        <p:blipFill>
          <a:blip r:embed="rId1"/>
          <a:stretch/>
        </p:blipFill>
        <p:spPr>
          <a:xfrm>
            <a:off x="198720" y="981000"/>
            <a:ext cx="10386720" cy="577008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847080" y="273240"/>
            <a:ext cx="4544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Goal…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400" dur="indefinite" restart="never" nodeType="tmRoot">
          <p:childTnLst>
            <p:seq>
              <p:cTn id="4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LibreOffice/6.0.2.1$Windows_x86 LibreOffice_project/f7f06a8f319e4b62f9bc5095aa112a65d2f3ac89</Application>
  <Words>287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2019-05-13T17:41:29Z</dcterms:modified>
  <cp:revision>39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