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6" r:id="rId5"/>
    <p:sldId id="267" r:id="rId6"/>
    <p:sldId id="257" r:id="rId7"/>
    <p:sldId id="269" r:id="rId8"/>
    <p:sldId id="27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i Wehrle" initials="AW" lastIdx="0" clrIdx="0">
    <p:extLst>
      <p:ext uri="{19B8F6BF-5375-455C-9EA6-DF929625EA0E}">
        <p15:presenceInfo xmlns:p15="http://schemas.microsoft.com/office/powerpoint/2012/main" userId="S-1-5-21-2213846626-3376327661-363420662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32F65-7915-4FE7-A791-C15FF3B6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701D37-1616-4EAF-A5AD-1DEB6F1A1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5E13F-1F2B-4667-A8AE-99DAB0D1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A72DAF-5034-44DD-B704-A0119096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EB427C-5D1A-4ADC-96BA-62D9255F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93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FC615-B6BD-4780-8D63-110017A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3669D6-ADFC-47D3-A778-3BC9CE45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2D027D-BE90-427C-8C0A-18557BFB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9802E-A7A7-4FDC-84DE-1B02D6B9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6328C-B932-4086-BAD8-5AC029B0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54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A4A7A5-B7F9-4C50-870D-D347E74E6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1390B-EF04-48A7-820E-5F2F41699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86956-5862-425F-BC5F-38206CD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FF6CA5-0403-4622-80B6-D8D3613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B0080-B225-4692-92F6-2E0885C6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66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E919-2D93-421D-BD67-5831D027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DCD82D-9C21-4B50-A867-8C8EA879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B0854-E058-4B36-A883-DF777294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310CA-5984-484A-846C-41AA4856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A6E0C7-518B-48F3-90BB-57597FAA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EAF3F-1702-420A-A1E3-D3BE4B4B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24F046-3626-42A5-BB72-F68379D4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3EFE8D-3DB9-49E1-B8DC-FA71EB12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A969B-E9C3-40BC-AB91-BBC432A5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611F5-2315-4C5E-B2C6-84E49CCD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13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B5217-48C1-4555-8714-3AB8DEF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D4EF1-7225-4AE4-863C-719F3A02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8DD119-4B5E-44E9-A336-C96EDB52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D7B793-B1A2-45F8-8964-4E684F75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045922-F059-4A99-A892-85358065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897EAF-6F6A-4FC8-8EFA-42AB87F3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9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0EB3-9805-4F58-812C-AE861C5B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CCFE10-27EB-4410-A9E3-E3D7A0D6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3BD83B-4412-40C3-84CF-4DDB4FC0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53408E-F54D-4A48-902D-86DCC773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486B3D-5A74-4CB9-9664-A07D4975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6717AFE-7F06-4010-9D20-9DE6965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BB6D41-16AB-44AE-9853-62465ED0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F4455D-D54E-4C33-A669-F05F540F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27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6056-E0C2-439C-87D1-4670E4C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52DCBB-5394-4D4F-AB4B-1F52E347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3C43CE-337B-4B50-B5C4-B727F03B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9451F6-33E9-4C34-B0E1-74C46D9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9A1F7C-6DBB-46D5-AB96-918A3968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2BAC1C-BD56-46C1-B14D-7BEEBD5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54A9FD-4934-4F6F-8F63-C24A899D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86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1B71C-419C-493A-86A5-A3B1D6090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B67AB-94B4-4F4C-B936-31AC611E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8A9A9A-FDB6-48D2-9037-2CA3CD692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172CE1-CB53-49A4-BF1F-267065E5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35046-428E-40B2-9912-29A8181D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D509C4-7307-4F8F-A9C1-105A748A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16265-C2D2-44B3-9D4F-9DE8E38D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F508758-B681-4303-915E-9AA408DE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2147D-AA65-44D9-8011-46876FB8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71562E-E4FD-4046-B9A1-9C6041F0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6C8F99-9B00-4C6C-9941-89F3AF3C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2F0533-E6D0-4B3E-AB71-F72A33DE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6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CFAF94-D930-4CD8-B821-55AC274A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9B2B3-9D56-456E-AF63-F4C22E36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9F696-95A5-4B92-938D-0720D98D5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E9C01-2251-4C27-A0B3-46E23D2CEB74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0B968-806C-4B78-B2FA-46F991E98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F936-CCC1-4BBE-B5F4-59F953A8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F46FA-4938-441E-B37C-E27597AB75D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6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9D146-DD51-4CD8-A607-D75F93086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anchor="b">
            <a:normAutofit fontScale="90000"/>
          </a:bodyPr>
          <a:lstStyle/>
          <a:p>
            <a:pPr algn="r"/>
            <a:r>
              <a:rPr lang="de-DE" sz="5400" dirty="0">
                <a:solidFill>
                  <a:srgbClr val="FFFFFF"/>
                </a:solidFill>
              </a:rPr>
              <a:t>K-</a:t>
            </a:r>
            <a:r>
              <a:rPr lang="de-DE" sz="5400" dirty="0" err="1">
                <a:solidFill>
                  <a:srgbClr val="FFFFFF"/>
                </a:solidFill>
              </a:rPr>
              <a:t>means</a:t>
            </a:r>
            <a:r>
              <a:rPr lang="de-DE" sz="5400" dirty="0">
                <a:solidFill>
                  <a:srgbClr val="FFFFFF"/>
                </a:solidFill>
              </a:rPr>
              <a:t> </a:t>
            </a:r>
            <a:r>
              <a:rPr lang="de-DE" sz="5400" dirty="0" err="1">
                <a:solidFill>
                  <a:srgbClr val="FFFFFF"/>
                </a:solidFill>
              </a:rPr>
              <a:t>clustering</a:t>
            </a:r>
            <a:r>
              <a:rPr lang="de-DE" sz="5400" dirty="0">
                <a:solidFill>
                  <a:srgbClr val="FFFFFF"/>
                </a:solidFill>
              </a:rPr>
              <a:t> – Project </a:t>
            </a:r>
            <a:r>
              <a:rPr lang="de-DE" sz="5400" dirty="0" err="1">
                <a:solidFill>
                  <a:srgbClr val="FFFFFF"/>
                </a:solidFill>
              </a:rPr>
              <a:t>proposal</a:t>
            </a: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D7DCAF-14D7-40DB-9C0D-CDCCE7E0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anchor="t">
            <a:normAutofit/>
          </a:bodyPr>
          <a:lstStyle/>
          <a:p>
            <a:pPr algn="r"/>
            <a:endParaRPr lang="de-DE" sz="1800" dirty="0">
              <a:solidFill>
                <a:srgbClr val="FFFFFF"/>
              </a:solidFill>
            </a:endParaRP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Marzia </a:t>
            </a:r>
            <a:r>
              <a:rPr lang="de-DE" sz="1800" dirty="0" err="1">
                <a:solidFill>
                  <a:srgbClr val="FFFFFF"/>
                </a:solidFill>
              </a:rPr>
              <a:t>Matejcek</a:t>
            </a:r>
            <a:r>
              <a:rPr lang="de-DE" sz="1800" dirty="0">
                <a:solidFill>
                  <a:srgbClr val="FFFFFF"/>
                </a:solidFill>
              </a:rPr>
              <a:t>, Leonie Gerling, </a:t>
            </a:r>
          </a:p>
          <a:p>
            <a:pPr algn="r"/>
            <a:r>
              <a:rPr lang="de-DE" sz="1800" dirty="0">
                <a:solidFill>
                  <a:srgbClr val="FFFFFF"/>
                </a:solidFill>
              </a:rPr>
              <a:t>Annika Wehrle, </a:t>
            </a:r>
            <a:r>
              <a:rPr lang="de-DE" sz="1800" dirty="0" err="1">
                <a:solidFill>
                  <a:srgbClr val="FFFFFF"/>
                </a:solidFill>
              </a:rPr>
              <a:t>Ege</a:t>
            </a:r>
            <a:r>
              <a:rPr lang="de-DE" sz="1800" dirty="0">
                <a:solidFill>
                  <a:srgbClr val="FFFFFF"/>
                </a:solidFill>
              </a:rPr>
              <a:t> Bayraktar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Bildergebnis fÃ¼r k mean clustering">
            <a:extLst>
              <a:ext uri="{FF2B5EF4-FFF2-40B4-BE49-F238E27FC236}">
                <a16:creationId xmlns:a16="http://schemas.microsoft.com/office/drawing/2014/main" id="{252D7729-699F-4D27-B671-D8D9A969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3437" y="640080"/>
            <a:ext cx="518459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1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D1F11-19B0-41DC-A031-E104D7BA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b="1" dirty="0"/>
              <a:t>Data </a:t>
            </a:r>
            <a:r>
              <a:rPr lang="de-DE" b="1" dirty="0" err="1"/>
              <a:t>exploration</a:t>
            </a:r>
            <a:endParaRPr lang="de-DE" b="1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40E0F7F1-445B-4F8F-A49A-F859B576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21" y="1414564"/>
            <a:ext cx="3382187" cy="4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2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47712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069" y="5424809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63280" y="17607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Folienzoom 8"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408761"/>
                  </p:ext>
                </p:extLst>
              </p:nvPr>
            </p:nvGraphicFramePr>
            <p:xfrm>
              <a:off x="1463166" y="-77551"/>
              <a:ext cx="3048000" cy="1714500"/>
            </p:xfrm>
            <a:graphic>
              <a:graphicData uri="http://schemas.microsoft.com/office/powerpoint/2016/slidezoom">
                <pslz:sldZm>
                  <pslz:sldZmObj sldId="267" cId="1490749823">
                    <pslz:zmPr id="{DE76561A-F4F4-40F0-90F9-AB9FB62C99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Folien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853E5B-51BF-4134-B498-7900877E69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3166" y="-77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41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 animBg="1"/>
      <p:bldP spid="20" grpId="0" animBg="1"/>
      <p:bldP spid="22" grpId="0"/>
      <p:bldP spid="62" grpId="0" animBg="1"/>
      <p:bldP spid="63" grpId="0" animBg="1"/>
      <p:bldP spid="64" grpId="0" animBg="1"/>
      <p:bldP spid="66" grpId="0" animBg="1"/>
      <p:bldP spid="67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FBC08683-315F-4DBB-9E43-D1A4CB45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42101"/>
              </p:ext>
            </p:extLst>
          </p:nvPr>
        </p:nvGraphicFramePr>
        <p:xfrm>
          <a:off x="1014001" y="837274"/>
          <a:ext cx="99783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88075826"/>
                    </a:ext>
                  </a:extLst>
                </a:gridCol>
                <a:gridCol w="1524169">
                  <a:extLst>
                    <a:ext uri="{9D8B030D-6E8A-4147-A177-3AD203B41FA5}">
                      <a16:colId xmlns:a16="http://schemas.microsoft.com/office/drawing/2014/main" val="3734371468"/>
                    </a:ext>
                  </a:extLst>
                </a:gridCol>
                <a:gridCol w="2322022">
                  <a:extLst>
                    <a:ext uri="{9D8B030D-6E8A-4147-A177-3AD203B41FA5}">
                      <a16:colId xmlns:a16="http://schemas.microsoft.com/office/drawing/2014/main" val="1241253984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757925895"/>
                    </a:ext>
                  </a:extLst>
                </a:gridCol>
                <a:gridCol w="1324495">
                  <a:extLst>
                    <a:ext uri="{9D8B030D-6E8A-4147-A177-3AD203B41FA5}">
                      <a16:colId xmlns:a16="http://schemas.microsoft.com/office/drawing/2014/main" val="4211648988"/>
                    </a:ext>
                  </a:extLst>
                </a:gridCol>
                <a:gridCol w="1141614">
                  <a:extLst>
                    <a:ext uri="{9D8B030D-6E8A-4147-A177-3AD203B41FA5}">
                      <a16:colId xmlns:a16="http://schemas.microsoft.com/office/drawing/2014/main" val="1173174013"/>
                    </a:ext>
                  </a:extLst>
                </a:gridCol>
                <a:gridCol w="1291244">
                  <a:extLst>
                    <a:ext uri="{9D8B030D-6E8A-4147-A177-3AD203B41FA5}">
                      <a16:colId xmlns:a16="http://schemas.microsoft.com/office/drawing/2014/main" val="1103476550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r>
                        <a:rPr lang="de-DE" dirty="0"/>
                        <a:t>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</a:t>
                      </a:r>
                      <a:r>
                        <a:rPr lang="de-DE" dirty="0" err="1"/>
                        <a:t>sum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squared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distance</a:t>
                      </a:r>
                      <a:endParaRPr lang="de-DE" dirty="0"/>
                    </a:p>
                    <a:p>
                      <a:r>
                        <a:rPr lang="de-DE" dirty="0" err="1"/>
                        <a:t>Algorithm</a:t>
                      </a:r>
                      <a:r>
                        <a:rPr lang="de-DE" dirty="0"/>
                        <a:t>          </a:t>
                      </a:r>
                      <a:r>
                        <a:rPr lang="de-DE" dirty="0" err="1"/>
                        <a:t>sklearn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implementation</a:t>
                      </a:r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Minimum - “ 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dirty="0"/>
                        <a:t>Average T (</a:t>
                      </a:r>
                      <a:r>
                        <a:rPr lang="de-DE" dirty="0" err="1"/>
                        <a:t>computation</a:t>
                      </a:r>
                      <a:r>
                        <a:rPr lang="de-DE" dirty="0"/>
                        <a:t> time)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46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i.e.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5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6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8374"/>
                  </a:ext>
                </a:extLst>
              </a:tr>
            </a:tbl>
          </a:graphicData>
        </a:graphic>
      </p:graphicFrame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285F03-FB25-48CE-9944-799B9462D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73" y="237110"/>
            <a:ext cx="10515600" cy="4525501"/>
          </a:xfrm>
        </p:spPr>
        <p:txBody>
          <a:bodyPr/>
          <a:lstStyle/>
          <a:p>
            <a:r>
              <a:rPr lang="de-DE" sz="2400" dirty="0" err="1"/>
              <a:t>Tabels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different </a:t>
            </a:r>
            <a:r>
              <a:rPr lang="de-DE" sz="2400" dirty="0" err="1"/>
              <a:t>datasets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various</a:t>
            </a:r>
            <a:r>
              <a:rPr lang="de-DE" sz="2400" dirty="0"/>
              <a:t> </a:t>
            </a:r>
            <a:r>
              <a:rPr lang="de-DE" sz="2400" dirty="0" err="1"/>
              <a:t>sizes</a:t>
            </a:r>
            <a:r>
              <a:rPr lang="de-DE" sz="2400" dirty="0"/>
              <a:t>: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sz="2400" dirty="0"/>
          </a:p>
          <a:p>
            <a:r>
              <a:rPr lang="de-DE" sz="2400" dirty="0"/>
              <a:t>Multiple </a:t>
            </a:r>
            <a:r>
              <a:rPr lang="de-DE" sz="2400" dirty="0" err="1"/>
              <a:t>plots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visualization</a:t>
            </a:r>
            <a:r>
              <a:rPr lang="de-DE" sz="2400" dirty="0"/>
              <a:t>:</a:t>
            </a:r>
          </a:p>
          <a:p>
            <a:endParaRPr lang="de-DE" sz="2400" dirty="0"/>
          </a:p>
          <a:p>
            <a:pPr marL="0" indent="0">
              <a:buNone/>
            </a:pPr>
            <a:r>
              <a:rPr lang="de-DE" sz="2400" dirty="0"/>
              <a:t>e.g. :</a:t>
            </a:r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24BCB7AD-9A97-4E3A-AEED-A8F82BCF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44"/>
          <a:stretch/>
        </p:blipFill>
        <p:spPr>
          <a:xfrm>
            <a:off x="2194187" y="3583179"/>
            <a:ext cx="7339066" cy="32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FF191-3757-474C-B7F8-9C73F0ED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lang="de-DE" b="1" dirty="0"/>
              <a:t>Project plan -&gt; 10 </a:t>
            </a:r>
            <a:r>
              <a:rPr lang="de-DE" b="1" dirty="0" err="1"/>
              <a:t>weeks</a:t>
            </a:r>
            <a:endParaRPr lang="de-DE" b="1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BBC33C80-4AA8-4D79-A775-39493410A82D}"/>
              </a:ext>
            </a:extLst>
          </p:cNvPr>
          <p:cNvCxnSpPr>
            <a:cxnSpLocks/>
          </p:cNvCxnSpPr>
          <p:nvPr/>
        </p:nvCxnSpPr>
        <p:spPr>
          <a:xfrm flipV="1">
            <a:off x="59528" y="3990108"/>
            <a:ext cx="972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9B25117E-47DF-4300-87D7-32F78CB83571}"/>
              </a:ext>
            </a:extLst>
          </p:cNvPr>
          <p:cNvSpPr/>
          <p:nvPr/>
        </p:nvSpPr>
        <p:spPr>
          <a:xfrm>
            <a:off x="950374" y="3893314"/>
            <a:ext cx="203487" cy="20611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Kreis: nicht ausgefüllt 6">
            <a:extLst>
              <a:ext uri="{FF2B5EF4-FFF2-40B4-BE49-F238E27FC236}">
                <a16:creationId xmlns:a16="http://schemas.microsoft.com/office/drawing/2014/main" id="{5132240A-4F6E-4F30-9687-8CE2649EDB29}"/>
              </a:ext>
            </a:extLst>
          </p:cNvPr>
          <p:cNvSpPr/>
          <p:nvPr/>
        </p:nvSpPr>
        <p:spPr>
          <a:xfrm>
            <a:off x="827117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8C8E0B0F-2904-4CEE-B56F-35DEC72AF472}"/>
              </a:ext>
            </a:extLst>
          </p:cNvPr>
          <p:cNvSpPr/>
          <p:nvPr/>
        </p:nvSpPr>
        <p:spPr>
          <a:xfrm>
            <a:off x="766794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DF22CA21-55D8-4827-A4E4-9EBBBF365EEA}"/>
              </a:ext>
            </a:extLst>
          </p:cNvPr>
          <p:cNvCxnSpPr>
            <a:cxnSpLocks/>
          </p:cNvCxnSpPr>
          <p:nvPr/>
        </p:nvCxnSpPr>
        <p:spPr>
          <a:xfrm flipH="1" flipV="1">
            <a:off x="103152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86375528-4AE8-474B-A2AF-54B25AD58F47}"/>
              </a:ext>
            </a:extLst>
          </p:cNvPr>
          <p:cNvSpPr/>
          <p:nvPr/>
        </p:nvSpPr>
        <p:spPr>
          <a:xfrm>
            <a:off x="965743" y="5137920"/>
            <a:ext cx="172752" cy="1525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2D82E54-8EBB-46C4-A094-024FE3B37123}"/>
              </a:ext>
            </a:extLst>
          </p:cNvPr>
          <p:cNvSpPr txBox="1"/>
          <p:nvPr/>
        </p:nvSpPr>
        <p:spPr>
          <a:xfrm>
            <a:off x="575102" y="3324489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1.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65F585B7-495A-4C3B-AAD8-9A516456679B}"/>
              </a:ext>
            </a:extLst>
          </p:cNvPr>
          <p:cNvCxnSpPr>
            <a:cxnSpLocks/>
          </p:cNvCxnSpPr>
          <p:nvPr/>
        </p:nvCxnSpPr>
        <p:spPr>
          <a:xfrm>
            <a:off x="1337440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3E5D93CB-1F9D-4585-80AB-4233974F64D3}"/>
              </a:ext>
            </a:extLst>
          </p:cNvPr>
          <p:cNvSpPr/>
          <p:nvPr/>
        </p:nvSpPr>
        <p:spPr>
          <a:xfrm>
            <a:off x="2439483" y="3887049"/>
            <a:ext cx="203487" cy="20611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Kreis: nicht ausgefüllt 62">
            <a:extLst>
              <a:ext uri="{FF2B5EF4-FFF2-40B4-BE49-F238E27FC236}">
                <a16:creationId xmlns:a16="http://schemas.microsoft.com/office/drawing/2014/main" id="{8E64C6D5-7997-4C7D-A149-DB484CE2DB70}"/>
              </a:ext>
            </a:extLst>
          </p:cNvPr>
          <p:cNvSpPr/>
          <p:nvPr/>
        </p:nvSpPr>
        <p:spPr>
          <a:xfrm>
            <a:off x="2316564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4" name="Kreis: nicht ausgefüllt 63">
            <a:extLst>
              <a:ext uri="{FF2B5EF4-FFF2-40B4-BE49-F238E27FC236}">
                <a16:creationId xmlns:a16="http://schemas.microsoft.com/office/drawing/2014/main" id="{BE0D4ACF-4EFA-457E-9C63-888D79666775}"/>
              </a:ext>
            </a:extLst>
          </p:cNvPr>
          <p:cNvSpPr/>
          <p:nvPr/>
        </p:nvSpPr>
        <p:spPr>
          <a:xfrm>
            <a:off x="2256241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FAC0E2EB-6597-4153-8ADB-C942824A5018}"/>
              </a:ext>
            </a:extLst>
          </p:cNvPr>
          <p:cNvCxnSpPr>
            <a:cxnSpLocks/>
          </p:cNvCxnSpPr>
          <p:nvPr/>
        </p:nvCxnSpPr>
        <p:spPr>
          <a:xfrm flipV="1">
            <a:off x="2541226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559263F0-8BC1-4F5B-807F-045D6902EC1A}"/>
              </a:ext>
            </a:extLst>
          </p:cNvPr>
          <p:cNvSpPr/>
          <p:nvPr/>
        </p:nvSpPr>
        <p:spPr>
          <a:xfrm>
            <a:off x="2453515" y="2702107"/>
            <a:ext cx="172752" cy="1525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85052A2-2485-4D27-8FBE-F693ACA41BC9}"/>
              </a:ext>
            </a:extLst>
          </p:cNvPr>
          <p:cNvSpPr txBox="1"/>
          <p:nvPr/>
        </p:nvSpPr>
        <p:spPr>
          <a:xfrm>
            <a:off x="2063547" y="4274026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75000"/>
                  </a:schemeClr>
                </a:solidFill>
              </a:rPr>
              <a:t>2. </a:t>
            </a:r>
            <a:r>
              <a:rPr lang="de-DE" sz="2000" b="1" dirty="0" err="1">
                <a:solidFill>
                  <a:schemeClr val="accent1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4F3DF92A-4F86-4583-9521-CAA236AC9CE4}"/>
              </a:ext>
            </a:extLst>
          </p:cNvPr>
          <p:cNvCxnSpPr>
            <a:cxnSpLocks/>
          </p:cNvCxnSpPr>
          <p:nvPr/>
        </p:nvCxnSpPr>
        <p:spPr>
          <a:xfrm>
            <a:off x="2826886" y="3980137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8F16CD18-60B0-4FBC-91A1-AB57BDCA26F4}"/>
              </a:ext>
            </a:extLst>
          </p:cNvPr>
          <p:cNvSpPr/>
          <p:nvPr/>
        </p:nvSpPr>
        <p:spPr>
          <a:xfrm>
            <a:off x="3928930" y="3874936"/>
            <a:ext cx="203487" cy="2061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Kreis: nicht ausgefüllt 84">
            <a:extLst>
              <a:ext uri="{FF2B5EF4-FFF2-40B4-BE49-F238E27FC236}">
                <a16:creationId xmlns:a16="http://schemas.microsoft.com/office/drawing/2014/main" id="{58B92435-880B-4AE9-95FC-F5ACB5C157E7}"/>
              </a:ext>
            </a:extLst>
          </p:cNvPr>
          <p:cNvSpPr/>
          <p:nvPr/>
        </p:nvSpPr>
        <p:spPr>
          <a:xfrm>
            <a:off x="3806010" y="3747566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6" name="Kreis: nicht ausgefüllt 85">
            <a:extLst>
              <a:ext uri="{FF2B5EF4-FFF2-40B4-BE49-F238E27FC236}">
                <a16:creationId xmlns:a16="http://schemas.microsoft.com/office/drawing/2014/main" id="{82C6834B-8C4A-45EB-82E7-92BC6E29A741}"/>
              </a:ext>
            </a:extLst>
          </p:cNvPr>
          <p:cNvSpPr/>
          <p:nvPr/>
        </p:nvSpPr>
        <p:spPr>
          <a:xfrm>
            <a:off x="3745687" y="3686606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7678223E-79FC-4530-AE75-4E8D6E678746}"/>
              </a:ext>
            </a:extLst>
          </p:cNvPr>
          <p:cNvCxnSpPr>
            <a:cxnSpLocks/>
          </p:cNvCxnSpPr>
          <p:nvPr/>
        </p:nvCxnSpPr>
        <p:spPr>
          <a:xfrm flipV="1">
            <a:off x="4030339" y="4259744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>
            <a:extLst>
              <a:ext uri="{FF2B5EF4-FFF2-40B4-BE49-F238E27FC236}">
                <a16:creationId xmlns:a16="http://schemas.microsoft.com/office/drawing/2014/main" id="{1F3BA2D1-C7A1-466A-A907-5C7B771621F8}"/>
              </a:ext>
            </a:extLst>
          </p:cNvPr>
          <p:cNvSpPr/>
          <p:nvPr/>
        </p:nvSpPr>
        <p:spPr>
          <a:xfrm>
            <a:off x="3944636" y="5120987"/>
            <a:ext cx="172752" cy="15253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A452C2FD-787D-4512-B418-439D28D28A51}"/>
              </a:ext>
            </a:extLst>
          </p:cNvPr>
          <p:cNvCxnSpPr>
            <a:cxnSpLocks/>
          </p:cNvCxnSpPr>
          <p:nvPr/>
        </p:nvCxnSpPr>
        <p:spPr>
          <a:xfrm>
            <a:off x="4316331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337A9E6D-AF9A-4473-A3C0-A65FE5429D05}"/>
              </a:ext>
            </a:extLst>
          </p:cNvPr>
          <p:cNvSpPr/>
          <p:nvPr/>
        </p:nvSpPr>
        <p:spPr>
          <a:xfrm>
            <a:off x="5418712" y="3893314"/>
            <a:ext cx="203487" cy="20611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Kreis: nicht ausgefüllt 96">
            <a:extLst>
              <a:ext uri="{FF2B5EF4-FFF2-40B4-BE49-F238E27FC236}">
                <a16:creationId xmlns:a16="http://schemas.microsoft.com/office/drawing/2014/main" id="{5FFB02A3-3A55-494D-A47F-D22D031C48B7}"/>
              </a:ext>
            </a:extLst>
          </p:cNvPr>
          <p:cNvSpPr/>
          <p:nvPr/>
        </p:nvSpPr>
        <p:spPr>
          <a:xfrm>
            <a:off x="5295455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98" name="Kreis: nicht ausgefüllt 97">
            <a:extLst>
              <a:ext uri="{FF2B5EF4-FFF2-40B4-BE49-F238E27FC236}">
                <a16:creationId xmlns:a16="http://schemas.microsoft.com/office/drawing/2014/main" id="{04A511CF-D530-452F-9A25-CD4F44DAA55A}"/>
              </a:ext>
            </a:extLst>
          </p:cNvPr>
          <p:cNvSpPr/>
          <p:nvPr/>
        </p:nvSpPr>
        <p:spPr>
          <a:xfrm>
            <a:off x="5235132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03EC129E-0FF0-4E6F-B5F2-3558B8DEC92A}"/>
              </a:ext>
            </a:extLst>
          </p:cNvPr>
          <p:cNvCxnSpPr>
            <a:cxnSpLocks/>
          </p:cNvCxnSpPr>
          <p:nvPr/>
        </p:nvCxnSpPr>
        <p:spPr>
          <a:xfrm flipV="1">
            <a:off x="5520455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llipse 99">
            <a:extLst>
              <a:ext uri="{FF2B5EF4-FFF2-40B4-BE49-F238E27FC236}">
                <a16:creationId xmlns:a16="http://schemas.microsoft.com/office/drawing/2014/main" id="{D7F4079E-2302-4937-8D5A-C6FEF0B998F9}"/>
              </a:ext>
            </a:extLst>
          </p:cNvPr>
          <p:cNvSpPr/>
          <p:nvPr/>
        </p:nvSpPr>
        <p:spPr>
          <a:xfrm>
            <a:off x="5437495" y="2716497"/>
            <a:ext cx="172752" cy="15253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AF85B4A-D974-4BAA-BEA2-F70F7C5A3247}"/>
              </a:ext>
            </a:extLst>
          </p:cNvPr>
          <p:cNvCxnSpPr>
            <a:cxnSpLocks/>
          </p:cNvCxnSpPr>
          <p:nvPr/>
        </p:nvCxnSpPr>
        <p:spPr>
          <a:xfrm>
            <a:off x="5799602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>
            <a:extLst>
              <a:ext uri="{FF2B5EF4-FFF2-40B4-BE49-F238E27FC236}">
                <a16:creationId xmlns:a16="http://schemas.microsoft.com/office/drawing/2014/main" id="{5DB4A1BA-E580-4128-9252-6BBCE149F2BD}"/>
              </a:ext>
            </a:extLst>
          </p:cNvPr>
          <p:cNvSpPr/>
          <p:nvPr/>
        </p:nvSpPr>
        <p:spPr>
          <a:xfrm>
            <a:off x="6907486" y="3893314"/>
            <a:ext cx="203487" cy="206118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Kreis: nicht ausgefüllt 102">
            <a:extLst>
              <a:ext uri="{FF2B5EF4-FFF2-40B4-BE49-F238E27FC236}">
                <a16:creationId xmlns:a16="http://schemas.microsoft.com/office/drawing/2014/main" id="{17BA929B-6FAC-4571-9A2C-EA36C716E150}"/>
              </a:ext>
            </a:extLst>
          </p:cNvPr>
          <p:cNvSpPr/>
          <p:nvPr/>
        </p:nvSpPr>
        <p:spPr>
          <a:xfrm>
            <a:off x="6784229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4" name="Kreis: nicht ausgefüllt 103">
            <a:extLst>
              <a:ext uri="{FF2B5EF4-FFF2-40B4-BE49-F238E27FC236}">
                <a16:creationId xmlns:a16="http://schemas.microsoft.com/office/drawing/2014/main" id="{1859C410-804F-4731-B052-6A13064BEC2E}"/>
              </a:ext>
            </a:extLst>
          </p:cNvPr>
          <p:cNvSpPr/>
          <p:nvPr/>
        </p:nvSpPr>
        <p:spPr>
          <a:xfrm>
            <a:off x="6723906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8C8F0202-0ACC-436A-85EB-549093B8C111}"/>
              </a:ext>
            </a:extLst>
          </p:cNvPr>
          <p:cNvCxnSpPr>
            <a:cxnSpLocks/>
          </p:cNvCxnSpPr>
          <p:nvPr/>
        </p:nvCxnSpPr>
        <p:spPr>
          <a:xfrm flipV="1">
            <a:off x="7008558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B817639E-AC6B-4F97-BA6F-81C6C569DB41}"/>
              </a:ext>
            </a:extLst>
          </p:cNvPr>
          <p:cNvSpPr/>
          <p:nvPr/>
        </p:nvSpPr>
        <p:spPr>
          <a:xfrm>
            <a:off x="6922855" y="5137920"/>
            <a:ext cx="172752" cy="1525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1668EA8-C784-434F-B3BA-62A0D0088D43}"/>
              </a:ext>
            </a:extLst>
          </p:cNvPr>
          <p:cNvCxnSpPr>
            <a:cxnSpLocks/>
          </p:cNvCxnSpPr>
          <p:nvPr/>
        </p:nvCxnSpPr>
        <p:spPr>
          <a:xfrm>
            <a:off x="7294552" y="4006556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8B27EDAA-5794-43C6-BB00-BBB45E6CDBB0}"/>
              </a:ext>
            </a:extLst>
          </p:cNvPr>
          <p:cNvSpPr/>
          <p:nvPr/>
        </p:nvSpPr>
        <p:spPr>
          <a:xfrm>
            <a:off x="8380560" y="3893314"/>
            <a:ext cx="203487" cy="20611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Kreis: nicht ausgefüllt 108">
            <a:extLst>
              <a:ext uri="{FF2B5EF4-FFF2-40B4-BE49-F238E27FC236}">
                <a16:creationId xmlns:a16="http://schemas.microsoft.com/office/drawing/2014/main" id="{0721E7A7-93B1-4E1F-9A05-8875D4009C63}"/>
              </a:ext>
            </a:extLst>
          </p:cNvPr>
          <p:cNvSpPr/>
          <p:nvPr/>
        </p:nvSpPr>
        <p:spPr>
          <a:xfrm>
            <a:off x="8257303" y="3764499"/>
            <a:ext cx="450000" cy="45122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0" name="Kreis: nicht ausgefüllt 109">
            <a:extLst>
              <a:ext uri="{FF2B5EF4-FFF2-40B4-BE49-F238E27FC236}">
                <a16:creationId xmlns:a16="http://schemas.microsoft.com/office/drawing/2014/main" id="{DE25D272-0062-4D1D-BFD1-FC181FCC512F}"/>
              </a:ext>
            </a:extLst>
          </p:cNvPr>
          <p:cNvSpPr/>
          <p:nvPr/>
        </p:nvSpPr>
        <p:spPr>
          <a:xfrm>
            <a:off x="8196980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49DC1AFD-7221-4503-929D-ED92D769CB43}"/>
              </a:ext>
            </a:extLst>
          </p:cNvPr>
          <p:cNvCxnSpPr>
            <a:cxnSpLocks/>
          </p:cNvCxnSpPr>
          <p:nvPr/>
        </p:nvCxnSpPr>
        <p:spPr>
          <a:xfrm flipV="1">
            <a:off x="8483323" y="2843741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Ellipse 111">
            <a:extLst>
              <a:ext uri="{FF2B5EF4-FFF2-40B4-BE49-F238E27FC236}">
                <a16:creationId xmlns:a16="http://schemas.microsoft.com/office/drawing/2014/main" id="{26D88B59-A823-4D2E-A561-2568C0DA65EB}"/>
              </a:ext>
            </a:extLst>
          </p:cNvPr>
          <p:cNvSpPr/>
          <p:nvPr/>
        </p:nvSpPr>
        <p:spPr>
          <a:xfrm>
            <a:off x="8396235" y="2702107"/>
            <a:ext cx="172752" cy="15253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F4E0E939-97F4-4F4E-B8C3-B052F3CA92E6}"/>
              </a:ext>
            </a:extLst>
          </p:cNvPr>
          <p:cNvSpPr/>
          <p:nvPr/>
        </p:nvSpPr>
        <p:spPr>
          <a:xfrm>
            <a:off x="9927303" y="3893314"/>
            <a:ext cx="203487" cy="20611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Kreis: nicht ausgefüllt 123">
            <a:extLst>
              <a:ext uri="{FF2B5EF4-FFF2-40B4-BE49-F238E27FC236}">
                <a16:creationId xmlns:a16="http://schemas.microsoft.com/office/drawing/2014/main" id="{10580F97-DDD4-40DE-9EEA-B58A0B27581D}"/>
              </a:ext>
            </a:extLst>
          </p:cNvPr>
          <p:cNvSpPr/>
          <p:nvPr/>
        </p:nvSpPr>
        <p:spPr>
          <a:xfrm>
            <a:off x="9804046" y="3764499"/>
            <a:ext cx="450000" cy="45122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5" name="Kreis: nicht ausgefüllt 124">
            <a:extLst>
              <a:ext uri="{FF2B5EF4-FFF2-40B4-BE49-F238E27FC236}">
                <a16:creationId xmlns:a16="http://schemas.microsoft.com/office/drawing/2014/main" id="{C0766444-0F99-4F58-B16A-E3EB36DB75FE}"/>
              </a:ext>
            </a:extLst>
          </p:cNvPr>
          <p:cNvSpPr/>
          <p:nvPr/>
        </p:nvSpPr>
        <p:spPr>
          <a:xfrm>
            <a:off x="9743723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D6A79809-F69F-4766-A893-A98818E35916}"/>
              </a:ext>
            </a:extLst>
          </p:cNvPr>
          <p:cNvCxnSpPr>
            <a:cxnSpLocks/>
          </p:cNvCxnSpPr>
          <p:nvPr/>
        </p:nvCxnSpPr>
        <p:spPr>
          <a:xfrm flipV="1">
            <a:off x="10028375" y="4276677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Ellipse 126">
            <a:extLst>
              <a:ext uri="{FF2B5EF4-FFF2-40B4-BE49-F238E27FC236}">
                <a16:creationId xmlns:a16="http://schemas.microsoft.com/office/drawing/2014/main" id="{3144A1CE-EEA5-474B-B985-DEBA43D60ABD}"/>
              </a:ext>
            </a:extLst>
          </p:cNvPr>
          <p:cNvSpPr/>
          <p:nvPr/>
        </p:nvSpPr>
        <p:spPr>
          <a:xfrm>
            <a:off x="9942672" y="5137920"/>
            <a:ext cx="172752" cy="1525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0518BE28-A765-4FF2-8CF6-33E824FF4AC4}"/>
              </a:ext>
            </a:extLst>
          </p:cNvPr>
          <p:cNvCxnSpPr>
            <a:cxnSpLocks/>
          </p:cNvCxnSpPr>
          <p:nvPr/>
        </p:nvCxnSpPr>
        <p:spPr>
          <a:xfrm>
            <a:off x="8767626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D57F82F-F24A-4F62-8E0C-98452BACEF3A}"/>
              </a:ext>
            </a:extLst>
          </p:cNvPr>
          <p:cNvSpPr/>
          <p:nvPr/>
        </p:nvSpPr>
        <p:spPr>
          <a:xfrm>
            <a:off x="11474045" y="3893314"/>
            <a:ext cx="203487" cy="2061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Kreis: nicht ausgefüllt 207">
            <a:extLst>
              <a:ext uri="{FF2B5EF4-FFF2-40B4-BE49-F238E27FC236}">
                <a16:creationId xmlns:a16="http://schemas.microsoft.com/office/drawing/2014/main" id="{EE0E43C3-9E31-46C7-B789-3E4FA925DCFA}"/>
              </a:ext>
            </a:extLst>
          </p:cNvPr>
          <p:cNvSpPr/>
          <p:nvPr/>
        </p:nvSpPr>
        <p:spPr>
          <a:xfrm>
            <a:off x="11350788" y="3764499"/>
            <a:ext cx="450000" cy="451220"/>
          </a:xfrm>
          <a:prstGeom prst="donut">
            <a:avLst>
              <a:gd name="adj" fmla="val 3509"/>
            </a:avLst>
          </a:prstGeom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9" name="Kreis: nicht ausgefüllt 208">
            <a:extLst>
              <a:ext uri="{FF2B5EF4-FFF2-40B4-BE49-F238E27FC236}">
                <a16:creationId xmlns:a16="http://schemas.microsoft.com/office/drawing/2014/main" id="{015730D1-45A4-4E36-B6D2-DD46E141C2EA}"/>
              </a:ext>
            </a:extLst>
          </p:cNvPr>
          <p:cNvSpPr/>
          <p:nvPr/>
        </p:nvSpPr>
        <p:spPr>
          <a:xfrm>
            <a:off x="11290465" y="3703539"/>
            <a:ext cx="570646" cy="573138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 w="0">
            <a:solidFill>
              <a:schemeClr val="bg1">
                <a:lumMod val="6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BD413C60-EC75-4BF3-B41D-F3883944C8E2}"/>
              </a:ext>
            </a:extLst>
          </p:cNvPr>
          <p:cNvCxnSpPr>
            <a:cxnSpLocks/>
          </p:cNvCxnSpPr>
          <p:nvPr/>
        </p:nvCxnSpPr>
        <p:spPr>
          <a:xfrm flipV="1">
            <a:off x="11575788" y="2863058"/>
            <a:ext cx="0" cy="85979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lipse 210">
            <a:extLst>
              <a:ext uri="{FF2B5EF4-FFF2-40B4-BE49-F238E27FC236}">
                <a16:creationId xmlns:a16="http://schemas.microsoft.com/office/drawing/2014/main" id="{12741845-C18E-458F-8E0F-D07043AF83CA}"/>
              </a:ext>
            </a:extLst>
          </p:cNvPr>
          <p:cNvSpPr/>
          <p:nvPr/>
        </p:nvSpPr>
        <p:spPr>
          <a:xfrm>
            <a:off x="11483004" y="2716497"/>
            <a:ext cx="172752" cy="1525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F730FB16-C2CB-47B8-BDC9-F0E342181F7F}"/>
              </a:ext>
            </a:extLst>
          </p:cNvPr>
          <p:cNvCxnSpPr>
            <a:cxnSpLocks/>
          </p:cNvCxnSpPr>
          <p:nvPr/>
        </p:nvCxnSpPr>
        <p:spPr>
          <a:xfrm>
            <a:off x="10314368" y="3997070"/>
            <a:ext cx="116863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42D436C9-542E-43C0-85B8-9C1C53564269}"/>
              </a:ext>
            </a:extLst>
          </p:cNvPr>
          <p:cNvCxnSpPr>
            <a:cxnSpLocks/>
          </p:cNvCxnSpPr>
          <p:nvPr/>
        </p:nvCxnSpPr>
        <p:spPr>
          <a:xfrm>
            <a:off x="11861111" y="4006556"/>
            <a:ext cx="40837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feld 232">
            <a:extLst>
              <a:ext uri="{FF2B5EF4-FFF2-40B4-BE49-F238E27FC236}">
                <a16:creationId xmlns:a16="http://schemas.microsoft.com/office/drawing/2014/main" id="{A1BEF43E-7A6E-46FF-97FD-C44A0ED96A00}"/>
              </a:ext>
            </a:extLst>
          </p:cNvPr>
          <p:cNvSpPr txBox="1"/>
          <p:nvPr/>
        </p:nvSpPr>
        <p:spPr>
          <a:xfrm>
            <a:off x="3554331" y="329973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</a:t>
            </a:r>
            <a:r>
              <a:rPr lang="de-DE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id="{F819F3B8-332B-452F-8E56-1EC0F2CFD2EF}"/>
              </a:ext>
            </a:extLst>
          </p:cNvPr>
          <p:cNvSpPr txBox="1"/>
          <p:nvPr/>
        </p:nvSpPr>
        <p:spPr>
          <a:xfrm>
            <a:off x="5046379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de-DE" sz="2000" b="1" dirty="0" err="1">
                <a:solidFill>
                  <a:schemeClr val="accent4">
                    <a:lumMod val="75000"/>
                  </a:schemeClr>
                </a:solidFill>
              </a:rPr>
              <a:t>week</a:t>
            </a:r>
            <a:endParaRPr lang="de-DE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id="{22EEDEE9-AA66-4795-8E03-5475EA78F373}"/>
              </a:ext>
            </a:extLst>
          </p:cNvPr>
          <p:cNvSpPr txBox="1"/>
          <p:nvPr/>
        </p:nvSpPr>
        <p:spPr>
          <a:xfrm>
            <a:off x="8004286" y="428015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6">
                    <a:lumMod val="50000"/>
                  </a:schemeClr>
                </a:solidFill>
              </a:rPr>
              <a:t>6. </a:t>
            </a:r>
            <a:r>
              <a:rPr lang="de-DE" sz="2000" b="1" dirty="0" err="1">
                <a:solidFill>
                  <a:schemeClr val="accent6">
                    <a:lumMod val="50000"/>
                  </a:schemeClr>
                </a:solidFill>
              </a:rPr>
              <a:t>week</a:t>
            </a:r>
            <a:endParaRPr lang="de-DE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5BEF1E9C-8846-43DF-8281-AC687BDC6F17}"/>
              </a:ext>
            </a:extLst>
          </p:cNvPr>
          <p:cNvSpPr txBox="1"/>
          <p:nvPr/>
        </p:nvSpPr>
        <p:spPr>
          <a:xfrm>
            <a:off x="9562016" y="3332762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C000"/>
                </a:solidFill>
              </a:rPr>
              <a:t>7. </a:t>
            </a:r>
            <a:r>
              <a:rPr lang="de-DE" sz="2000" b="1" dirty="0" err="1">
                <a:solidFill>
                  <a:srgbClr val="FFC000"/>
                </a:solidFill>
              </a:rPr>
              <a:t>week</a:t>
            </a:r>
            <a:endParaRPr lang="de-DE" sz="2000" b="1" dirty="0">
              <a:solidFill>
                <a:srgbClr val="FFC000"/>
              </a:solidFill>
            </a:endParaRPr>
          </a:p>
        </p:txBody>
      </p:sp>
      <p:sp>
        <p:nvSpPr>
          <p:cNvPr id="237" name="Textfeld 236">
            <a:extLst>
              <a:ext uri="{FF2B5EF4-FFF2-40B4-BE49-F238E27FC236}">
                <a16:creationId xmlns:a16="http://schemas.microsoft.com/office/drawing/2014/main" id="{05E1F040-7935-424F-9D27-58250FEBB9E3}"/>
              </a:ext>
            </a:extLst>
          </p:cNvPr>
          <p:cNvSpPr txBox="1"/>
          <p:nvPr/>
        </p:nvSpPr>
        <p:spPr>
          <a:xfrm>
            <a:off x="6529809" y="3336891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7030A0"/>
                </a:solidFill>
              </a:rPr>
              <a:t>5. </a:t>
            </a:r>
            <a:r>
              <a:rPr lang="de-DE" sz="2000" b="1" dirty="0" err="1">
                <a:solidFill>
                  <a:srgbClr val="7030A0"/>
                </a:solidFill>
              </a:rPr>
              <a:t>week</a:t>
            </a:r>
            <a:endParaRPr lang="de-DE" sz="2000" b="1" dirty="0">
              <a:solidFill>
                <a:srgbClr val="7030A0"/>
              </a:solidFill>
            </a:endParaRPr>
          </a:p>
        </p:txBody>
      </p:sp>
      <p:sp>
        <p:nvSpPr>
          <p:cNvPr id="238" name="Textfeld 237">
            <a:extLst>
              <a:ext uri="{FF2B5EF4-FFF2-40B4-BE49-F238E27FC236}">
                <a16:creationId xmlns:a16="http://schemas.microsoft.com/office/drawing/2014/main" id="{9F0C18A3-0F6C-4C8A-B095-178B83720D95}"/>
              </a:ext>
            </a:extLst>
          </p:cNvPr>
          <p:cNvSpPr txBox="1"/>
          <p:nvPr/>
        </p:nvSpPr>
        <p:spPr>
          <a:xfrm>
            <a:off x="11099111" y="4281727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8. </a:t>
            </a:r>
            <a:r>
              <a:rPr lang="de-DE" sz="20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week</a:t>
            </a:r>
            <a:endParaRPr lang="de-DE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208620-0446-48BA-ABCA-4051545A0153}"/>
              </a:ext>
            </a:extLst>
          </p:cNvPr>
          <p:cNvSpPr txBox="1"/>
          <p:nvPr/>
        </p:nvSpPr>
        <p:spPr>
          <a:xfrm>
            <a:off x="85898" y="5388032"/>
            <a:ext cx="193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Python,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packages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basic</a:t>
            </a:r>
            <a:r>
              <a:rPr lang="de-D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>
                    <a:lumMod val="75000"/>
                  </a:schemeClr>
                </a:solidFill>
              </a:rPr>
              <a:t>knowledge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F22054-CFFC-42BB-8764-AC37BDC5DBB4}"/>
              </a:ext>
            </a:extLst>
          </p:cNvPr>
          <p:cNvSpPr txBox="1"/>
          <p:nvPr/>
        </p:nvSpPr>
        <p:spPr>
          <a:xfrm>
            <a:off x="1156520" y="1646002"/>
            <a:ext cx="275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comparison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sklearn</a:t>
            </a:r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E756117-2F28-4087-92DE-527A16F9273D}"/>
              </a:ext>
            </a:extLst>
          </p:cNvPr>
          <p:cNvSpPr txBox="1"/>
          <p:nvPr/>
        </p:nvSpPr>
        <p:spPr>
          <a:xfrm>
            <a:off x="2833258" y="5355246"/>
            <a:ext cx="238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Mini-batch </a:t>
            </a:r>
            <a:r>
              <a:rPr lang="de-DE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algorithm</a:t>
            </a:r>
            <a:endParaRPr lang="de-DE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58110A4-A818-415C-AD6F-A34323EBBF21}"/>
              </a:ext>
            </a:extLst>
          </p:cNvPr>
          <p:cNvSpPr txBox="1"/>
          <p:nvPr/>
        </p:nvSpPr>
        <p:spPr>
          <a:xfrm>
            <a:off x="4140247" y="2209070"/>
            <a:ext cx="275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K-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means</a:t>
            </a:r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 ++ </a:t>
            </a:r>
            <a:r>
              <a:rPr lang="de-DE" dirty="0" err="1">
                <a:solidFill>
                  <a:schemeClr val="accent4">
                    <a:lumMod val="75000"/>
                  </a:schemeClr>
                </a:solidFill>
              </a:rPr>
              <a:t>algorithm</a:t>
            </a:r>
            <a:endParaRPr lang="de-D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8731AA2-49F5-4F16-8CF9-9AB7A426908A}"/>
              </a:ext>
            </a:extLst>
          </p:cNvPr>
          <p:cNvSpPr txBox="1"/>
          <p:nvPr/>
        </p:nvSpPr>
        <p:spPr>
          <a:xfrm>
            <a:off x="5782885" y="5399876"/>
            <a:ext cx="2451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7030A0"/>
                </a:solidFill>
              </a:rPr>
              <a:t>Comparison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methods</a:t>
            </a:r>
            <a:r>
              <a:rPr lang="de-DE" dirty="0">
                <a:solidFill>
                  <a:srgbClr val="7030A0"/>
                </a:solidFill>
              </a:rPr>
              <a:t> -&gt; </a:t>
            </a:r>
            <a:r>
              <a:rPr lang="de-DE" dirty="0" err="1">
                <a:solidFill>
                  <a:srgbClr val="7030A0"/>
                </a:solidFill>
              </a:rPr>
              <a:t>some</a:t>
            </a:r>
            <a:r>
              <a:rPr lang="de-DE" dirty="0">
                <a:solidFill>
                  <a:srgbClr val="7030A0"/>
                </a:solidFill>
              </a:rPr>
              <a:t> cool </a:t>
            </a:r>
            <a:r>
              <a:rPr lang="de-DE" dirty="0" err="1">
                <a:solidFill>
                  <a:srgbClr val="7030A0"/>
                </a:solidFill>
              </a:rPr>
              <a:t>plots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F1FA69B-3066-4E16-928F-3A9C5721C4B7}"/>
              </a:ext>
            </a:extLst>
          </p:cNvPr>
          <p:cNvSpPr txBox="1"/>
          <p:nvPr/>
        </p:nvSpPr>
        <p:spPr>
          <a:xfrm>
            <a:off x="7079143" y="1949263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Preprocessing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6">
                    <a:lumMod val="75000"/>
                  </a:schemeClr>
                </a:solidFill>
              </a:rPr>
              <a:t>dataset</a:t>
            </a:r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: PCA..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853F527F-31B7-4C5D-A226-69687920B8EB}"/>
              </a:ext>
            </a:extLst>
          </p:cNvPr>
          <p:cNvSpPr txBox="1"/>
          <p:nvPr/>
        </p:nvSpPr>
        <p:spPr>
          <a:xfrm>
            <a:off x="8719257" y="5405474"/>
            <a:ext cx="261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FFC000"/>
                </a:solidFill>
              </a:rPr>
              <a:t>cluster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the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dataset</a:t>
            </a:r>
            <a:endParaRPr lang="de-DE" dirty="0">
              <a:solidFill>
                <a:srgbClr val="FFC000"/>
              </a:solidFill>
            </a:endParaRPr>
          </a:p>
          <a:p>
            <a:pPr algn="ctr"/>
            <a:r>
              <a:rPr lang="de-DE" dirty="0" err="1">
                <a:solidFill>
                  <a:srgbClr val="FFC000"/>
                </a:solidFill>
              </a:rPr>
              <a:t>Comparison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of</a:t>
            </a:r>
            <a:r>
              <a:rPr lang="de-DE" dirty="0">
                <a:solidFill>
                  <a:srgbClr val="FFC000"/>
                </a:solidFill>
              </a:rPr>
              <a:t> </a:t>
            </a:r>
            <a:r>
              <a:rPr lang="de-DE" dirty="0" err="1">
                <a:solidFill>
                  <a:srgbClr val="FFC000"/>
                </a:solidFill>
              </a:rPr>
              <a:t>algorithms</a:t>
            </a:r>
            <a:endParaRPr lang="de-DE" dirty="0">
              <a:solidFill>
                <a:srgbClr val="FFC000"/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171EA029-AF8A-4495-B111-7B9D23D6752E}"/>
              </a:ext>
            </a:extLst>
          </p:cNvPr>
          <p:cNvSpPr txBox="1"/>
          <p:nvPr/>
        </p:nvSpPr>
        <p:spPr>
          <a:xfrm>
            <a:off x="9610691" y="1934765"/>
            <a:ext cx="275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Answer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</a:p>
          <a:p>
            <a:pPr algn="ctr"/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Visualization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results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74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8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103" grpId="0" animBg="1"/>
      <p:bldP spid="104" grpId="0" animBg="1"/>
      <p:bldP spid="106" grpId="0" animBg="1"/>
      <p:bldP spid="108" grpId="0" animBg="1"/>
      <p:bldP spid="109" grpId="0" animBg="1"/>
      <p:bldP spid="110" grpId="0" animBg="1"/>
      <p:bldP spid="112" grpId="0" animBg="1"/>
      <p:bldP spid="123" grpId="0" animBg="1"/>
      <p:bldP spid="124" grpId="0" animBg="1"/>
      <p:bldP spid="125" grpId="0" animBg="1"/>
      <p:bldP spid="125" grpId="1" animBg="1"/>
      <p:bldP spid="127" grpId="0" animBg="1"/>
      <p:bldP spid="207" grpId="0" animBg="1"/>
      <p:bldP spid="208" grpId="0" animBg="1"/>
      <p:bldP spid="209" grpId="0" animBg="1"/>
      <p:bldP spid="211" grpId="0" animBg="1"/>
      <p:bldP spid="233" grpId="0"/>
      <p:bldP spid="234" grpId="0"/>
      <p:bldP spid="235" grpId="0"/>
      <p:bldP spid="236" grpId="0"/>
      <p:bldP spid="237" grpId="0"/>
      <p:bldP spid="238" grpId="0"/>
      <p:bldP spid="68" grpId="0"/>
      <p:bldP spid="69" grpId="1"/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AB5F-1E57-4603-9A9A-E9FF5357E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 </a:t>
            </a:r>
            <a:r>
              <a:rPr lang="de-DE" b="1" dirty="0" err="1"/>
              <a:t>few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2922-1ADC-4E31-BC53-3FE09D6A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algorithm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type/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algorithms</a:t>
            </a:r>
            <a:r>
              <a:rPr lang="de-DE" dirty="0"/>
              <a:t>?</a:t>
            </a:r>
          </a:p>
          <a:p>
            <a:pPr>
              <a:lnSpc>
                <a:spcPct val="150000"/>
              </a:lnSpc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089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CC9702E-AF60-42B1-85DA-1E6C6D27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980976"/>
            <a:ext cx="10387810" cy="57710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B51D6A4-C7BB-4352-92A2-AD665867E133}"/>
              </a:ext>
            </a:extLst>
          </p:cNvPr>
          <p:cNvSpPr txBox="1"/>
          <p:nvPr/>
        </p:nvSpPr>
        <p:spPr>
          <a:xfrm>
            <a:off x="847191" y="273090"/>
            <a:ext cx="45454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Goal…</a:t>
            </a:r>
          </a:p>
        </p:txBody>
      </p:sp>
    </p:spTree>
    <p:extLst>
      <p:ext uri="{BB962C8B-B14F-4D97-AF65-F5344CB8AC3E}">
        <p14:creationId xmlns:p14="http://schemas.microsoft.com/office/powerpoint/2010/main" val="362004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08ACF-1E1B-45AE-A95B-1EAC2CC8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01C29-037E-4B22-ACA8-01FEF18A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</a:t>
            </a: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 find </a:t>
            </a:r>
            <a:r>
              <a:rPr lang="de-DE" dirty="0" err="1">
                <a:sym typeface="Wingdings" panose="05000000000000000000" pitchFamily="2" charset="2"/>
              </a:rPr>
              <a:t>marker</a:t>
            </a:r>
            <a:r>
              <a:rPr lang="de-DE" dirty="0">
                <a:sym typeface="Wingdings" panose="05000000000000000000" pitchFamily="2" charset="2"/>
              </a:rPr>
              <a:t> genes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genes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expressed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cell</a:t>
            </a:r>
            <a:r>
              <a:rPr lang="de-DE" dirty="0">
                <a:sym typeface="Wingdings" panose="05000000000000000000" pitchFamily="2" charset="2"/>
              </a:rPr>
              <a:t> type?</a:t>
            </a:r>
          </a:p>
          <a:p>
            <a:pPr>
              <a:lnSpc>
                <a:spcPct val="150000"/>
              </a:lnSpc>
            </a:pP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homogenous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heterogenous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population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de-DE" dirty="0">
                <a:sym typeface="Wingdings" panose="05000000000000000000" pitchFamily="2" charset="2"/>
              </a:rPr>
              <a:t>Can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cluster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shape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compare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others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75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60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K-means clustering – Project proposal</vt:lpstr>
      <vt:lpstr>Data exploration</vt:lpstr>
      <vt:lpstr>Project plan -&gt; 10 weeks</vt:lpstr>
      <vt:lpstr>PowerPoint-Präsentation</vt:lpstr>
      <vt:lpstr>Project plan -&gt; 10 weeks</vt:lpstr>
      <vt:lpstr>A few questions</vt:lpstr>
      <vt:lpstr>PowerPoint-Präsentation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Anni Wehrle</dc:creator>
  <cp:lastModifiedBy>Leonie Gerling</cp:lastModifiedBy>
  <cp:revision>35</cp:revision>
  <dcterms:created xsi:type="dcterms:W3CDTF">2019-05-09T08:36:16Z</dcterms:created>
  <dcterms:modified xsi:type="dcterms:W3CDTF">2019-05-13T14:34:19Z</dcterms:modified>
</cp:coreProperties>
</file>