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1.xml" ContentType="application/vnd.openxmlformats-officedocument.presentationml.notesSlide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6.png" ContentType="image/png"/>
  <Override PartName="/ppt/media/image1.gif" ContentType="image/gif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1CEF0B-7FF9-4FBF-88B3-E381871C77E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D92A64-17FF-4DF0-A19A-8D288F1DC924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aws.amazon.com/de/blogs/machine-learning/k-means-clustering-with-amazon-sagemaker/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54673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634320" y="803880"/>
            <a:ext cx="4207680" cy="30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000" y="4013280"/>
            <a:ext cx="4203000" cy="22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3640" cy="55778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A2452CF-10CF-449A-8069-10175964741A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233400" y="5825880"/>
            <a:ext cx="4610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https://aws.amazon.com/de/blogs/machine-learning/k-means-clustering-with-amazon-sagemaker/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745200" y="237240"/>
            <a:ext cx="1051452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11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7880" cy="32335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E1A48B0-C294-4278-8043-016CC161D699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844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3929040" y="3875040"/>
            <a:ext cx="202320" cy="205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3805920" y="374760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3745800" y="368676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3944520" y="5121000"/>
            <a:ext cx="171720" cy="1515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3"/>
          <p:cNvSpPr/>
          <p:nvPr/>
        </p:nvSpPr>
        <p:spPr>
          <a:xfrm>
            <a:off x="5418720" y="3893400"/>
            <a:ext cx="202320" cy="205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5295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235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7"/>
          <p:cNvSpPr/>
          <p:nvPr/>
        </p:nvSpPr>
        <p:spPr>
          <a:xfrm>
            <a:off x="5437440" y="2716560"/>
            <a:ext cx="171720" cy="15156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9"/>
          <p:cNvSpPr/>
          <p:nvPr/>
        </p:nvSpPr>
        <p:spPr>
          <a:xfrm>
            <a:off x="6907320" y="3893400"/>
            <a:ext cx="202320" cy="205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0"/>
          <p:cNvSpPr/>
          <p:nvPr/>
        </p:nvSpPr>
        <p:spPr>
          <a:xfrm>
            <a:off x="678420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1"/>
          <p:cNvSpPr/>
          <p:nvPr/>
        </p:nvSpPr>
        <p:spPr>
          <a:xfrm>
            <a:off x="672408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3"/>
          <p:cNvSpPr/>
          <p:nvPr/>
        </p:nvSpPr>
        <p:spPr>
          <a:xfrm>
            <a:off x="6922800" y="5137920"/>
            <a:ext cx="171720" cy="151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5"/>
          <p:cNvSpPr/>
          <p:nvPr/>
        </p:nvSpPr>
        <p:spPr>
          <a:xfrm>
            <a:off x="8380440" y="3893400"/>
            <a:ext cx="202320" cy="20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6"/>
          <p:cNvSpPr/>
          <p:nvPr/>
        </p:nvSpPr>
        <p:spPr>
          <a:xfrm>
            <a:off x="825732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7"/>
          <p:cNvSpPr/>
          <p:nvPr/>
        </p:nvSpPr>
        <p:spPr>
          <a:xfrm>
            <a:off x="819684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9"/>
          <p:cNvSpPr/>
          <p:nvPr/>
        </p:nvSpPr>
        <p:spPr>
          <a:xfrm>
            <a:off x="8396280" y="2702160"/>
            <a:ext cx="171720" cy="151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0"/>
          <p:cNvSpPr/>
          <p:nvPr/>
        </p:nvSpPr>
        <p:spPr>
          <a:xfrm>
            <a:off x="9927360" y="3893400"/>
            <a:ext cx="202320" cy="205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1"/>
          <p:cNvSpPr/>
          <p:nvPr/>
        </p:nvSpPr>
        <p:spPr>
          <a:xfrm>
            <a:off x="980388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2"/>
          <p:cNvSpPr/>
          <p:nvPr/>
        </p:nvSpPr>
        <p:spPr>
          <a:xfrm>
            <a:off x="974376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4"/>
          <p:cNvSpPr/>
          <p:nvPr/>
        </p:nvSpPr>
        <p:spPr>
          <a:xfrm>
            <a:off x="9942840" y="5137920"/>
            <a:ext cx="171720" cy="151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6"/>
          <p:cNvSpPr/>
          <p:nvPr/>
        </p:nvSpPr>
        <p:spPr>
          <a:xfrm>
            <a:off x="11473920" y="3893400"/>
            <a:ext cx="202320" cy="2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7"/>
          <p:cNvSpPr/>
          <p:nvPr/>
        </p:nvSpPr>
        <p:spPr>
          <a:xfrm>
            <a:off x="11350800" y="3764520"/>
            <a:ext cx="448920" cy="45000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8"/>
          <p:cNvSpPr/>
          <p:nvPr/>
        </p:nvSpPr>
        <p:spPr>
          <a:xfrm>
            <a:off x="112903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0"/>
          <p:cNvSpPr/>
          <p:nvPr/>
        </p:nvSpPr>
        <p:spPr>
          <a:xfrm>
            <a:off x="11482920" y="2716560"/>
            <a:ext cx="171720" cy="15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3"/>
          <p:cNvSpPr/>
          <p:nvPr/>
        </p:nvSpPr>
        <p:spPr>
          <a:xfrm>
            <a:off x="3554280" y="329976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6" name="CustomShape 54"/>
          <p:cNvSpPr/>
          <p:nvPr/>
        </p:nvSpPr>
        <p:spPr>
          <a:xfrm>
            <a:off x="504648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7" name="CustomShape 55"/>
          <p:cNvSpPr/>
          <p:nvPr/>
        </p:nvSpPr>
        <p:spPr>
          <a:xfrm>
            <a:off x="8004240" y="42800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8" name="CustomShape 56"/>
          <p:cNvSpPr/>
          <p:nvPr/>
        </p:nvSpPr>
        <p:spPr>
          <a:xfrm>
            <a:off x="9561960" y="333288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9" name="CustomShape 57"/>
          <p:cNvSpPr/>
          <p:nvPr/>
        </p:nvSpPr>
        <p:spPr>
          <a:xfrm>
            <a:off x="6529680" y="3336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70" name="CustomShape 58"/>
          <p:cNvSpPr/>
          <p:nvPr/>
        </p:nvSpPr>
        <p:spPr>
          <a:xfrm>
            <a:off x="1109916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71" name="CustomShape 59"/>
          <p:cNvSpPr/>
          <p:nvPr/>
        </p:nvSpPr>
        <p:spPr>
          <a:xfrm>
            <a:off x="86040" y="538812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2" name="CustomShape 60"/>
          <p:cNvSpPr/>
          <p:nvPr/>
        </p:nvSpPr>
        <p:spPr>
          <a:xfrm>
            <a:off x="1156680" y="164592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3" name="CustomShape 61"/>
          <p:cNvSpPr/>
          <p:nvPr/>
        </p:nvSpPr>
        <p:spPr>
          <a:xfrm>
            <a:off x="2833200" y="5355360"/>
            <a:ext cx="238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4" name="CustomShape 62"/>
          <p:cNvSpPr/>
          <p:nvPr/>
        </p:nvSpPr>
        <p:spPr>
          <a:xfrm>
            <a:off x="4140360" y="220896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CustomShape 63"/>
          <p:cNvSpPr/>
          <p:nvPr/>
        </p:nvSpPr>
        <p:spPr>
          <a:xfrm>
            <a:off x="5783040" y="5400000"/>
            <a:ext cx="2450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6" name="CustomShape 64"/>
          <p:cNvSpPr/>
          <p:nvPr/>
        </p:nvSpPr>
        <p:spPr>
          <a:xfrm>
            <a:off x="7086600" y="220464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7" name="CustomShape 65"/>
          <p:cNvSpPr/>
          <p:nvPr/>
        </p:nvSpPr>
        <p:spPr>
          <a:xfrm>
            <a:off x="8718840" y="5436360"/>
            <a:ext cx="261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8" name="CustomShape 66"/>
          <p:cNvSpPr/>
          <p:nvPr/>
        </p:nvSpPr>
        <p:spPr>
          <a:xfrm>
            <a:off x="9610560" y="193464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9" name="CustomShape 6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2E7A8B-A5DC-43F8-A3A2-AFB897849E76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500"/>
                            </p:stCondLst>
                            <p:childTnLst>
                              <p:par>
                                <p:cTn id="3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808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30AEDC-1CEF-45B6-A379-B40C8882F8F1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06" dur="indefinite" restart="never" nodeType="tmRoot">
          <p:childTnLst>
            <p:seq>
              <p:cTn id="407" dur="indefinite" nodeType="mainSeq">
                <p:childTnLst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C7A7C9-F455-4397-B006-8A5D162A4F6D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pic>
        <p:nvPicPr>
          <p:cNvPr id="285" name="Inhaltsplatzhalter 4" descr=""/>
          <p:cNvPicPr/>
          <p:nvPr/>
        </p:nvPicPr>
        <p:blipFill>
          <a:blip r:embed="rId1"/>
          <a:stretch/>
        </p:blipFill>
        <p:spPr>
          <a:xfrm>
            <a:off x="658440" y="2005920"/>
            <a:ext cx="7831440" cy="43502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9160" y="6252120"/>
            <a:ext cx="8268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20" dur="indefinite" restart="never" nodeType="tmRoot">
          <p:childTnLst>
            <p:seq>
              <p:cTn id="4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2743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2004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marker genes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b="0" lang="de-DE" sz="2800" spc="-1" strike="noStrike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8C0593-A2D5-4DFC-A0AB-C7D54D8885C2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22" dur="indefinite" restart="never" nodeType="tmRoot">
          <p:childTnLst>
            <p:seq>
              <p:cTn id="423" dur="indefinite" nodeType="mainSeq">
                <p:childTnLst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1845720"/>
            <a:ext cx="25333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K-means</a:t>
            </a:r>
            <a:endParaRPr b="0" lang="de-DE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K-means ++</a:t>
            </a:r>
            <a:endParaRPr b="0" lang="de-DE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Mini-Batch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3857400"/>
            <a:ext cx="12191400" cy="18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Task:</a:t>
            </a:r>
            <a:endParaRPr b="0" lang="de-DE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compare your implementation with the sklearn implementation with respect to quality and speed.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1825560"/>
            <a:ext cx="8122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plots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number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«k»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placement of centroids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</a:t>
            </a:r>
            <a:r>
              <a:rPr b="1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minimal Euclidian</a:t>
            </a:r>
            <a:r>
              <a:rPr b="0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distance between object and centroid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the object to </a:t>
            </a:r>
            <a:r>
              <a:rPr b="1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the closest centroid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Re-arrangement of the centroids, </a:t>
            </a:r>
            <a:r>
              <a:rPr b="0" lang="de-DE" sz="2800" spc="-1" strike="noStrike">
                <a:solidFill>
                  <a:srgbClr val="c55a11"/>
                </a:solidFill>
                <a:latin typeface="Calibri"/>
                <a:ea typeface="DejaVu Sans"/>
              </a:rPr>
              <a:t>minimizing mean distance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to its assigned objects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Until: </a:t>
            </a:r>
            <a:r>
              <a:rPr b="0" lang="de-DE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Convergance!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736120" y="2715120"/>
            <a:ext cx="877680" cy="265320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9662400" y="3105720"/>
            <a:ext cx="2059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Iterations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71" name="Resim 7" descr=""/>
          <p:cNvPicPr/>
          <p:nvPr/>
        </p:nvPicPr>
        <p:blipFill>
          <a:blip r:embed="rId1"/>
          <a:srcRect l="50399" t="28851" r="21453" b="41150"/>
          <a:stretch/>
        </p:blipFill>
        <p:spPr>
          <a:xfrm>
            <a:off x="10130400" y="3768840"/>
            <a:ext cx="1124280" cy="79884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8400" y="1737360"/>
            <a:ext cx="6515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Randomly chosen object as centroid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Calculate the Euclidian distance D(x) to every other object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Position the next centroid at the furthermost object 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Define k-centroids and repeat the normal k-means algorithm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74" name="Resim 4" descr=""/>
          <p:cNvPicPr/>
          <p:nvPr/>
        </p:nvPicPr>
        <p:blipFill>
          <a:blip r:embed="rId1"/>
          <a:stretch/>
        </p:blipFill>
        <p:spPr>
          <a:xfrm>
            <a:off x="6856560" y="1520280"/>
            <a:ext cx="5176440" cy="37267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949400" y="5248080"/>
            <a:ext cx="786996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Reduces Iterations!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Doubles the speed of k-means!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++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840" y="194364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Centroids placed into data with a decided amount of batch-growth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Centroid assignment per-sample.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Arrange centroid according to the minimal euclidian median of first sample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than the median distance of the first and second sample…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Mini-batch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cleanup: eliminate genes that are expressed in less than 3 cells </a:t>
            </a: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de-DE" sz="2800" spc="-1" strike="noStrike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PCA (Principal Component Reduction) or t-SNE or UMAP to reduce number of dimension without losing to much information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94520" y="2777040"/>
            <a:ext cx="7629480" cy="21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FF4073-C6CA-484C-9379-8E08F23F3B79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070720" y="5602320"/>
            <a:ext cx="7910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800000" y="1800000"/>
            <a:ext cx="215280" cy="2087280"/>
          </a:xfrm>
          <a:custGeom>
            <a:avLst/>
            <a:gdLst/>
            <a:ah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288000" y="2664000"/>
            <a:ext cx="165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800000" y="3960000"/>
            <a:ext cx="216000" cy="720000"/>
          </a:xfrm>
          <a:custGeom>
            <a:avLst/>
            <a:gdLst/>
            <a:ahLst/>
            <a:rect l="0" t="0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432000" y="4176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monocytes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4960" y="54248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163160" y="176076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F8FDB66-B9B2-4B91-B474-D7FD4FC220BF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LibreOffice/6.0.2.1$Windows_x86 LibreOffice_project/f7f06a8f319e4b62f9bc5095aa112a65d2f3ac89</Application>
  <Words>541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2019-05-14T18:31:17Z</dcterms:modified>
  <cp:revision>58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