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gif" ContentType="image/gif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54676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634320" y="803880"/>
            <a:ext cx="4208040" cy="30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0" lang="de-DE" sz="5400" spc="-1" strike="noStrike">
                <a:solidFill>
                  <a:srgbClr val="ffffff"/>
                </a:solidFill>
                <a:latin typeface="Calibri Light"/>
              </a:rPr>
              <a:t>K-means clustering – Project proposal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39000" y="4013280"/>
            <a:ext cx="4203360" cy="22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Marzia Matejcek, Leonie Gerling, </a:t>
            </a: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Annika Wehrle, Ege Bayraktar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9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" name="Picture 6" descr=""/>
          <p:cNvPicPr/>
          <p:nvPr/>
        </p:nvPicPr>
        <p:blipFill>
          <a:blip r:embed="rId1"/>
          <a:stretch/>
        </p:blipFill>
        <p:spPr>
          <a:xfrm>
            <a:off x="6233400" y="640080"/>
            <a:ext cx="5184000" cy="557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A few questions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Which algorithm for which type/ size of data?</a:t>
            </a:r>
            <a:endParaRPr b="0" lang="de-D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Limits of several algorithms?</a:t>
            </a:r>
            <a:endParaRPr b="0" lang="de-D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What could we predict if the clustered the data?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gene expression of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Peripheral blood mononuclear cells (PBMCs) from a healthy donor</a:t>
            </a:r>
            <a:endParaRPr b="0" lang="de-D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PBMCs = Blood cells with round nucleus, e. g. T-cells, B-cells, Monocytes</a:t>
            </a:r>
            <a:endParaRPr b="0" lang="de-D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2700 cells, 32738 genes (→ dimension reduction, nonlinear)</a:t>
            </a:r>
            <a:endParaRPr b="0" lang="de-DE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Methods: UMI (every RNA is marked individually → relation of molecules is conserved)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3600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Data exploration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86" name="Inhaltsplatzhalter 3" descr=""/>
          <p:cNvPicPr/>
          <p:nvPr/>
        </p:nvPicPr>
        <p:blipFill>
          <a:blip r:embed="rId1"/>
          <a:stretch/>
        </p:blipFill>
        <p:spPr>
          <a:xfrm>
            <a:off x="918000" y="1414440"/>
            <a:ext cx="3381480" cy="468360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5112000" y="1584000"/>
            <a:ext cx="6479640" cy="38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General: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Data = gene expression of </a:t>
            </a:r>
            <a:r>
              <a:rPr b="0" lang="de-DE" sz="1800" spc="-1" strike="noStrike">
                <a:latin typeface="Arial"/>
                <a:ea typeface="Microsoft YaHei"/>
              </a:rPr>
              <a:t>Peripheral blood mononuclear cells (PBMCs) from a healthy donor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  <a:ea typeface="Microsoft YaHei"/>
              </a:rPr>
              <a:t>PBMCs = Blood cells with round nucleus, e. g. T-cells, B-cells, Monocytes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  <a:ea typeface="Microsoft YaHei"/>
              </a:rPr>
              <a:t>2700 cells, 32738 genes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Project plan -&gt; 10 weeks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9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950400" y="3893400"/>
            <a:ext cx="202680" cy="205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82728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76680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7"/>
          <p:cNvSpPr/>
          <p:nvPr/>
        </p:nvSpPr>
        <p:spPr>
          <a:xfrm>
            <a:off x="965880" y="5137920"/>
            <a:ext cx="172080" cy="151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8"/>
          <p:cNvSpPr/>
          <p:nvPr/>
        </p:nvSpPr>
        <p:spPr>
          <a:xfrm>
            <a:off x="575280" y="332460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6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0"/>
          <p:cNvSpPr/>
          <p:nvPr/>
        </p:nvSpPr>
        <p:spPr>
          <a:xfrm>
            <a:off x="2439360" y="3886920"/>
            <a:ext cx="202680" cy="205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231660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2"/>
          <p:cNvSpPr/>
          <p:nvPr/>
        </p:nvSpPr>
        <p:spPr>
          <a:xfrm>
            <a:off x="22561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4"/>
          <p:cNvSpPr/>
          <p:nvPr/>
        </p:nvSpPr>
        <p:spPr>
          <a:xfrm>
            <a:off x="2453400" y="2702160"/>
            <a:ext cx="172080" cy="151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5"/>
          <p:cNvSpPr/>
          <p:nvPr/>
        </p:nvSpPr>
        <p:spPr>
          <a:xfrm>
            <a:off x="2063520" y="427392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03" name="CustomShape 16"/>
          <p:cNvSpPr/>
          <p:nvPr/>
        </p:nvSpPr>
        <p:spPr>
          <a:xfrm>
            <a:off x="84960" y="5424840"/>
            <a:ext cx="1933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1163160" y="1760760"/>
            <a:ext cx="27525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05" name="Folienzoom 8" descr=""/>
          <p:cNvPicPr/>
          <p:nvPr/>
        </p:nvPicPr>
        <p:blipFill>
          <a:blip r:embed="rId1"/>
          <a:stretch/>
        </p:blipFill>
        <p:spPr>
          <a:xfrm>
            <a:off x="1463040" y="-77400"/>
            <a:ext cx="3047400" cy="171396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Table 1"/>
          <p:cNvGraphicFramePr/>
          <p:nvPr/>
        </p:nvGraphicFramePr>
        <p:xfrm>
          <a:off x="1014120" y="837360"/>
          <a:ext cx="9977760" cy="1853640"/>
        </p:xfrm>
        <a:graphic>
          <a:graphicData uri="http://schemas.openxmlformats.org/drawingml/2006/table">
            <a:tbl>
              <a:tblPr/>
              <a:tblGrid>
                <a:gridCol w="1161000"/>
                <a:gridCol w="1523880"/>
                <a:gridCol w="2322000"/>
                <a:gridCol w="1213560"/>
                <a:gridCol w="1324440"/>
                <a:gridCol w="1141560"/>
                <a:gridCol w="1291680"/>
              </a:tblGrid>
              <a:tr h="74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sum of squared distance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         sklearn implementation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Minimum - “ -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T (computation time)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i.e. 10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8" name="CustomShape 2"/>
          <p:cNvSpPr/>
          <p:nvPr/>
        </p:nvSpPr>
        <p:spPr>
          <a:xfrm>
            <a:off x="745200" y="237240"/>
            <a:ext cx="1051488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Tabels for different datasets with various sizes: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Multiple plots for visualization: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e.g. :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09" name="Grafik 37" descr=""/>
          <p:cNvPicPr/>
          <p:nvPr/>
        </p:nvPicPr>
        <p:blipFill>
          <a:blip r:embed="rId1"/>
          <a:srcRect l="0" t="5541" r="0" b="0"/>
          <a:stretch/>
        </p:blipFill>
        <p:spPr>
          <a:xfrm>
            <a:off x="2194200" y="3583080"/>
            <a:ext cx="7338240" cy="323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Project plan -&gt; 10 weeks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1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950400" y="3893400"/>
            <a:ext cx="202680" cy="205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82728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5"/>
          <p:cNvSpPr/>
          <p:nvPr/>
        </p:nvSpPr>
        <p:spPr>
          <a:xfrm>
            <a:off x="76680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7"/>
          <p:cNvSpPr/>
          <p:nvPr/>
        </p:nvSpPr>
        <p:spPr>
          <a:xfrm>
            <a:off x="965880" y="5137920"/>
            <a:ext cx="172080" cy="151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8"/>
          <p:cNvSpPr/>
          <p:nvPr/>
        </p:nvSpPr>
        <p:spPr>
          <a:xfrm>
            <a:off x="575280" y="332460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18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0"/>
          <p:cNvSpPr/>
          <p:nvPr/>
        </p:nvSpPr>
        <p:spPr>
          <a:xfrm>
            <a:off x="2439360" y="3886920"/>
            <a:ext cx="202680" cy="205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1"/>
          <p:cNvSpPr/>
          <p:nvPr/>
        </p:nvSpPr>
        <p:spPr>
          <a:xfrm>
            <a:off x="231660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2"/>
          <p:cNvSpPr/>
          <p:nvPr/>
        </p:nvSpPr>
        <p:spPr>
          <a:xfrm>
            <a:off x="22561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4"/>
          <p:cNvSpPr/>
          <p:nvPr/>
        </p:nvSpPr>
        <p:spPr>
          <a:xfrm>
            <a:off x="2453400" y="2702160"/>
            <a:ext cx="172080" cy="151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5"/>
          <p:cNvSpPr/>
          <p:nvPr/>
        </p:nvSpPr>
        <p:spPr>
          <a:xfrm>
            <a:off x="2063520" y="427392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5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7"/>
          <p:cNvSpPr/>
          <p:nvPr/>
        </p:nvSpPr>
        <p:spPr>
          <a:xfrm>
            <a:off x="3929040" y="3875040"/>
            <a:ext cx="202680" cy="2055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8"/>
          <p:cNvSpPr/>
          <p:nvPr/>
        </p:nvSpPr>
        <p:spPr>
          <a:xfrm>
            <a:off x="3805920" y="374760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9"/>
          <p:cNvSpPr/>
          <p:nvPr/>
        </p:nvSpPr>
        <p:spPr>
          <a:xfrm>
            <a:off x="3745800" y="368676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1"/>
          <p:cNvSpPr/>
          <p:nvPr/>
        </p:nvSpPr>
        <p:spPr>
          <a:xfrm>
            <a:off x="3944520" y="5121000"/>
            <a:ext cx="172080" cy="1519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3"/>
          <p:cNvSpPr/>
          <p:nvPr/>
        </p:nvSpPr>
        <p:spPr>
          <a:xfrm>
            <a:off x="5418720" y="3893400"/>
            <a:ext cx="202680" cy="2055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4"/>
          <p:cNvSpPr/>
          <p:nvPr/>
        </p:nvSpPr>
        <p:spPr>
          <a:xfrm>
            <a:off x="529560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5"/>
          <p:cNvSpPr/>
          <p:nvPr/>
        </p:nvSpPr>
        <p:spPr>
          <a:xfrm>
            <a:off x="52351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7"/>
          <p:cNvSpPr/>
          <p:nvPr/>
        </p:nvSpPr>
        <p:spPr>
          <a:xfrm>
            <a:off x="5437440" y="2716560"/>
            <a:ext cx="172080" cy="1519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9"/>
          <p:cNvSpPr/>
          <p:nvPr/>
        </p:nvSpPr>
        <p:spPr>
          <a:xfrm>
            <a:off x="6907320" y="3893400"/>
            <a:ext cx="202680" cy="2055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0"/>
          <p:cNvSpPr/>
          <p:nvPr/>
        </p:nvSpPr>
        <p:spPr>
          <a:xfrm>
            <a:off x="6784200" y="3764520"/>
            <a:ext cx="449280" cy="45036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1"/>
          <p:cNvSpPr/>
          <p:nvPr/>
        </p:nvSpPr>
        <p:spPr>
          <a:xfrm>
            <a:off x="672408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3"/>
          <p:cNvSpPr/>
          <p:nvPr/>
        </p:nvSpPr>
        <p:spPr>
          <a:xfrm>
            <a:off x="6922800" y="5137920"/>
            <a:ext cx="172080" cy="1519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5"/>
          <p:cNvSpPr/>
          <p:nvPr/>
        </p:nvSpPr>
        <p:spPr>
          <a:xfrm>
            <a:off x="8380440" y="3893400"/>
            <a:ext cx="202680" cy="2055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6"/>
          <p:cNvSpPr/>
          <p:nvPr/>
        </p:nvSpPr>
        <p:spPr>
          <a:xfrm>
            <a:off x="825732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7"/>
          <p:cNvSpPr/>
          <p:nvPr/>
        </p:nvSpPr>
        <p:spPr>
          <a:xfrm>
            <a:off x="819684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9"/>
          <p:cNvSpPr/>
          <p:nvPr/>
        </p:nvSpPr>
        <p:spPr>
          <a:xfrm>
            <a:off x="8396280" y="2702160"/>
            <a:ext cx="172080" cy="1519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40"/>
          <p:cNvSpPr/>
          <p:nvPr/>
        </p:nvSpPr>
        <p:spPr>
          <a:xfrm>
            <a:off x="9927360" y="3893400"/>
            <a:ext cx="202680" cy="205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41"/>
          <p:cNvSpPr/>
          <p:nvPr/>
        </p:nvSpPr>
        <p:spPr>
          <a:xfrm>
            <a:off x="9803880" y="3764520"/>
            <a:ext cx="449280" cy="45036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2"/>
          <p:cNvSpPr/>
          <p:nvPr/>
        </p:nvSpPr>
        <p:spPr>
          <a:xfrm>
            <a:off x="974376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4"/>
          <p:cNvSpPr/>
          <p:nvPr/>
        </p:nvSpPr>
        <p:spPr>
          <a:xfrm>
            <a:off x="9942840" y="5137920"/>
            <a:ext cx="172080" cy="1519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6"/>
          <p:cNvSpPr/>
          <p:nvPr/>
        </p:nvSpPr>
        <p:spPr>
          <a:xfrm>
            <a:off x="11473920" y="3893400"/>
            <a:ext cx="202680" cy="205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7"/>
          <p:cNvSpPr/>
          <p:nvPr/>
        </p:nvSpPr>
        <p:spPr>
          <a:xfrm>
            <a:off x="11350800" y="3764520"/>
            <a:ext cx="449280" cy="45036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8"/>
          <p:cNvSpPr/>
          <p:nvPr/>
        </p:nvSpPr>
        <p:spPr>
          <a:xfrm>
            <a:off x="112903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50"/>
          <p:cNvSpPr/>
          <p:nvPr/>
        </p:nvSpPr>
        <p:spPr>
          <a:xfrm>
            <a:off x="11482920" y="2716560"/>
            <a:ext cx="172080" cy="15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53"/>
          <p:cNvSpPr/>
          <p:nvPr/>
        </p:nvSpPr>
        <p:spPr>
          <a:xfrm>
            <a:off x="3554280" y="329976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a9d18e"/>
                </a:solidFill>
                <a:latin typeface="Calibri"/>
                <a:ea typeface="DejaVu Sans"/>
              </a:rPr>
              <a:t>3.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3" name="CustomShape 54"/>
          <p:cNvSpPr/>
          <p:nvPr/>
        </p:nvSpPr>
        <p:spPr>
          <a:xfrm>
            <a:off x="5046480" y="42818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bf9000"/>
                </a:solidFill>
                <a:latin typeface="Calibri"/>
                <a:ea typeface="DejaVu Sans"/>
              </a:rPr>
              <a:t>4.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4" name="CustomShape 55"/>
          <p:cNvSpPr/>
          <p:nvPr/>
        </p:nvSpPr>
        <p:spPr>
          <a:xfrm>
            <a:off x="8004240" y="42800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385623"/>
                </a:solidFill>
                <a:latin typeface="Calibri"/>
                <a:ea typeface="DejaVu Sans"/>
              </a:rPr>
              <a:t>6.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5" name="CustomShape 56"/>
          <p:cNvSpPr/>
          <p:nvPr/>
        </p:nvSpPr>
        <p:spPr>
          <a:xfrm>
            <a:off x="9561960" y="333288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ffc000"/>
                </a:solidFill>
                <a:latin typeface="Calibri"/>
                <a:ea typeface="DejaVu Sans"/>
              </a:rPr>
              <a:t>7.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6" name="CustomShape 57"/>
          <p:cNvSpPr/>
          <p:nvPr/>
        </p:nvSpPr>
        <p:spPr>
          <a:xfrm>
            <a:off x="6529680" y="33368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7030a0"/>
                </a:solidFill>
                <a:latin typeface="Calibri"/>
                <a:ea typeface="DejaVu Sans"/>
              </a:rPr>
              <a:t>5.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7" name="CustomShape 58"/>
          <p:cNvSpPr/>
          <p:nvPr/>
        </p:nvSpPr>
        <p:spPr>
          <a:xfrm>
            <a:off x="11099160" y="42818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8faadc"/>
                </a:solidFill>
                <a:latin typeface="Calibri"/>
                <a:ea typeface="DejaVu Sans"/>
              </a:rPr>
              <a:t>8.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8" name="CustomShape 59"/>
          <p:cNvSpPr/>
          <p:nvPr/>
        </p:nvSpPr>
        <p:spPr>
          <a:xfrm>
            <a:off x="86040" y="5388120"/>
            <a:ext cx="1933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9" name="CustomShape 60"/>
          <p:cNvSpPr/>
          <p:nvPr/>
        </p:nvSpPr>
        <p:spPr>
          <a:xfrm>
            <a:off x="1156680" y="1645920"/>
            <a:ext cx="27525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0" name="CustomShape 61"/>
          <p:cNvSpPr/>
          <p:nvPr/>
        </p:nvSpPr>
        <p:spPr>
          <a:xfrm>
            <a:off x="2833200" y="5355360"/>
            <a:ext cx="238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a9d18e"/>
                </a:solidFill>
                <a:latin typeface="Calibri"/>
                <a:ea typeface="DejaVu Sans"/>
              </a:rPr>
              <a:t>Mini-batch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1" name="CustomShape 62"/>
          <p:cNvSpPr/>
          <p:nvPr/>
        </p:nvSpPr>
        <p:spPr>
          <a:xfrm>
            <a:off x="4140360" y="2208960"/>
            <a:ext cx="275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bf9000"/>
                </a:solidFill>
                <a:latin typeface="Calibri"/>
                <a:ea typeface="DejaVu Sans"/>
              </a:rPr>
              <a:t>K-means ++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2" name="CustomShape 63"/>
          <p:cNvSpPr/>
          <p:nvPr/>
        </p:nvSpPr>
        <p:spPr>
          <a:xfrm>
            <a:off x="5783040" y="5400000"/>
            <a:ext cx="24505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7030a0"/>
                </a:solidFill>
                <a:latin typeface="Calibri"/>
                <a:ea typeface="DejaVu Sans"/>
              </a:rPr>
              <a:t>Comparison of methods -&gt; some cool plots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3" name="CustomShape 64"/>
          <p:cNvSpPr/>
          <p:nvPr/>
        </p:nvSpPr>
        <p:spPr>
          <a:xfrm>
            <a:off x="7079040" y="1949400"/>
            <a:ext cx="2752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Preprocessing of dataset: PCA..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4" name="CustomShape 65"/>
          <p:cNvSpPr/>
          <p:nvPr/>
        </p:nvSpPr>
        <p:spPr>
          <a:xfrm>
            <a:off x="8719200" y="5405400"/>
            <a:ext cx="2619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cluster the dataset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Comparison of algorithms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5" name="CustomShape 66"/>
          <p:cNvSpPr/>
          <p:nvPr/>
        </p:nvSpPr>
        <p:spPr>
          <a:xfrm>
            <a:off x="9610560" y="1934640"/>
            <a:ext cx="2752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  <a:ea typeface="DejaVu Sans"/>
              </a:rPr>
              <a:t>Answer our questions,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  <a:ea typeface="DejaVu Sans"/>
              </a:rPr>
              <a:t>Visualization of results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500"/>
                            </p:stCondLst>
                            <p:childTnLst>
                              <p:par>
                                <p:cTn id="31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0"/>
                            </p:stCondLst>
                            <p:childTnLst>
                              <p:par>
                                <p:cTn id="349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00"/>
                            </p:stCondLst>
                            <p:childTnLst>
                              <p:par>
                                <p:cTn id="35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2000"/>
                            </p:stCondLst>
                            <p:childTnLst>
                              <p:par>
                                <p:cTn id="36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LibreOffice/6.0.2.1$Windows_x86 LibreOffice_project/f7f06a8f319e4b62f9bc5095aa112a65d2f3ac89</Application>
  <Words>187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2019-05-09T08:36:16Z</dcterms:created>
  <dc:creator>Anni Wehrle</dc:creator>
  <dc:description/>
  <dc:language>de-DE</dc:language>
  <cp:lastModifiedBy/>
  <dcterms:modified xsi:type="dcterms:W3CDTF">2019-05-13T17:04:42Z</dcterms:modified>
  <cp:revision>33</cp:revision>
  <dc:subject/>
  <dc:title>K-means clustering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