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1.xml" ContentType="application/vnd.openxmlformats-officedocument.presentationml.notesSlide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6.png" ContentType="image/png"/>
  <Override PartName="/ppt/media/image1.gif" ContentType="image/gif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054768-11A9-4C4E-933D-19DD4C2F91BD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4126BE-DE73-4646-BDFA-218D85EBC861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s://aws.amazon.com/de/blogs/machine-learning/k-means-clustering-with-amazon-sagemaker/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546696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634320" y="803880"/>
            <a:ext cx="420732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1" lang="de-DE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39000" y="4013280"/>
            <a:ext cx="4202640" cy="22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3280" cy="557748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D6D20C-7949-483A-B475-C1298E2D391A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233400" y="5825880"/>
            <a:ext cx="461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https://aws.amazon.com/de/blogs/machine-learning/k-means-clustering-with-amazon-sagemaker/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745200" y="237240"/>
            <a:ext cx="1051416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11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7520" cy="323316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A22603-9FDA-4A13-91E3-F37B352CBE46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8440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950400" y="3893400"/>
            <a:ext cx="201960" cy="2048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82728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76680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965880" y="5137920"/>
            <a:ext cx="171360" cy="151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575280" y="332460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953735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2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2439360" y="3886920"/>
            <a:ext cx="201960" cy="2048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231660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22561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2453400" y="2702160"/>
            <a:ext cx="171360" cy="15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2063520" y="427392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28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3929040" y="3875040"/>
            <a:ext cx="201960" cy="204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>
            <a:off x="3805920" y="374760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3745800" y="368676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3944520" y="5121000"/>
            <a:ext cx="171360" cy="151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3"/>
          <p:cNvSpPr/>
          <p:nvPr/>
        </p:nvSpPr>
        <p:spPr>
          <a:xfrm>
            <a:off x="5418720" y="3893400"/>
            <a:ext cx="201960" cy="20484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4"/>
          <p:cNvSpPr/>
          <p:nvPr/>
        </p:nvSpPr>
        <p:spPr>
          <a:xfrm>
            <a:off x="529560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52351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7"/>
          <p:cNvSpPr/>
          <p:nvPr/>
        </p:nvSpPr>
        <p:spPr>
          <a:xfrm>
            <a:off x="5437440" y="2716560"/>
            <a:ext cx="171360" cy="15120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9"/>
          <p:cNvSpPr/>
          <p:nvPr/>
        </p:nvSpPr>
        <p:spPr>
          <a:xfrm>
            <a:off x="6907320" y="3893400"/>
            <a:ext cx="201960" cy="20484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0"/>
          <p:cNvSpPr/>
          <p:nvPr/>
        </p:nvSpPr>
        <p:spPr>
          <a:xfrm>
            <a:off x="6784200" y="3764520"/>
            <a:ext cx="448560" cy="44964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1"/>
          <p:cNvSpPr/>
          <p:nvPr/>
        </p:nvSpPr>
        <p:spPr>
          <a:xfrm>
            <a:off x="672408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3"/>
          <p:cNvSpPr/>
          <p:nvPr/>
        </p:nvSpPr>
        <p:spPr>
          <a:xfrm>
            <a:off x="6922800" y="5137920"/>
            <a:ext cx="171360" cy="151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5"/>
          <p:cNvSpPr/>
          <p:nvPr/>
        </p:nvSpPr>
        <p:spPr>
          <a:xfrm>
            <a:off x="8380440" y="3893400"/>
            <a:ext cx="201960" cy="2048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6"/>
          <p:cNvSpPr/>
          <p:nvPr/>
        </p:nvSpPr>
        <p:spPr>
          <a:xfrm>
            <a:off x="825732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7"/>
          <p:cNvSpPr/>
          <p:nvPr/>
        </p:nvSpPr>
        <p:spPr>
          <a:xfrm>
            <a:off x="819684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9"/>
          <p:cNvSpPr/>
          <p:nvPr/>
        </p:nvSpPr>
        <p:spPr>
          <a:xfrm>
            <a:off x="8396280" y="2702160"/>
            <a:ext cx="171360" cy="151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0"/>
          <p:cNvSpPr/>
          <p:nvPr/>
        </p:nvSpPr>
        <p:spPr>
          <a:xfrm>
            <a:off x="9927360" y="3893400"/>
            <a:ext cx="201960" cy="204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1"/>
          <p:cNvSpPr/>
          <p:nvPr/>
        </p:nvSpPr>
        <p:spPr>
          <a:xfrm>
            <a:off x="9803880" y="3764520"/>
            <a:ext cx="448560" cy="44964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2"/>
          <p:cNvSpPr/>
          <p:nvPr/>
        </p:nvSpPr>
        <p:spPr>
          <a:xfrm>
            <a:off x="974376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4"/>
          <p:cNvSpPr/>
          <p:nvPr/>
        </p:nvSpPr>
        <p:spPr>
          <a:xfrm>
            <a:off x="9942840" y="5137920"/>
            <a:ext cx="171360" cy="151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6"/>
          <p:cNvSpPr/>
          <p:nvPr/>
        </p:nvSpPr>
        <p:spPr>
          <a:xfrm>
            <a:off x="11473920" y="3893400"/>
            <a:ext cx="201960" cy="204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7"/>
          <p:cNvSpPr/>
          <p:nvPr/>
        </p:nvSpPr>
        <p:spPr>
          <a:xfrm>
            <a:off x="11350800" y="3764520"/>
            <a:ext cx="448560" cy="44964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8"/>
          <p:cNvSpPr/>
          <p:nvPr/>
        </p:nvSpPr>
        <p:spPr>
          <a:xfrm>
            <a:off x="112903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0"/>
          <p:cNvSpPr/>
          <p:nvPr/>
        </p:nvSpPr>
        <p:spPr>
          <a:xfrm>
            <a:off x="11482920" y="2716560"/>
            <a:ext cx="171360" cy="151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3"/>
          <p:cNvSpPr/>
          <p:nvPr/>
        </p:nvSpPr>
        <p:spPr>
          <a:xfrm>
            <a:off x="3554280" y="329976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92d050"/>
                </a:solidFill>
                <a:latin typeface="Calibri"/>
                <a:ea typeface="DejaVu Sans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6" name="CustomShape 54"/>
          <p:cNvSpPr/>
          <p:nvPr/>
        </p:nvSpPr>
        <p:spPr>
          <a:xfrm>
            <a:off x="5046480" y="42818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7" name="CustomShape 55"/>
          <p:cNvSpPr/>
          <p:nvPr/>
        </p:nvSpPr>
        <p:spPr>
          <a:xfrm>
            <a:off x="8004240" y="42800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e46c0a"/>
                </a:solidFill>
                <a:latin typeface="Calibri"/>
                <a:ea typeface="DejaVu Sans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8" name="CustomShape 56"/>
          <p:cNvSpPr/>
          <p:nvPr/>
        </p:nvSpPr>
        <p:spPr>
          <a:xfrm>
            <a:off x="9561960" y="333288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9" name="CustomShape 57"/>
          <p:cNvSpPr/>
          <p:nvPr/>
        </p:nvSpPr>
        <p:spPr>
          <a:xfrm>
            <a:off x="6529680" y="33368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70" name="CustomShape 58"/>
          <p:cNvSpPr/>
          <p:nvPr/>
        </p:nvSpPr>
        <p:spPr>
          <a:xfrm>
            <a:off x="11099160" y="42818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71" name="CustomShape 59"/>
          <p:cNvSpPr/>
          <p:nvPr/>
        </p:nvSpPr>
        <p:spPr>
          <a:xfrm>
            <a:off x="86040" y="5388120"/>
            <a:ext cx="1932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53735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2" name="CustomShape 60"/>
          <p:cNvSpPr/>
          <p:nvPr/>
        </p:nvSpPr>
        <p:spPr>
          <a:xfrm>
            <a:off x="1156680" y="1645920"/>
            <a:ext cx="2751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3" name="CustomShape 61"/>
          <p:cNvSpPr/>
          <p:nvPr/>
        </p:nvSpPr>
        <p:spPr>
          <a:xfrm>
            <a:off x="2833200" y="5355360"/>
            <a:ext cx="238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2d050"/>
                </a:solidFill>
                <a:latin typeface="Calibri"/>
                <a:ea typeface="DejaVu Sans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4" name="CustomShape 62"/>
          <p:cNvSpPr/>
          <p:nvPr/>
        </p:nvSpPr>
        <p:spPr>
          <a:xfrm>
            <a:off x="4140360" y="2208960"/>
            <a:ext cx="2751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9823a"/>
                </a:solidFill>
                <a:latin typeface="Calibri"/>
                <a:ea typeface="DejaVu Sans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CustomShape 63"/>
          <p:cNvSpPr/>
          <p:nvPr/>
        </p:nvSpPr>
        <p:spPr>
          <a:xfrm>
            <a:off x="5783040" y="5400000"/>
            <a:ext cx="2449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6" name="CustomShape 64"/>
          <p:cNvSpPr/>
          <p:nvPr/>
        </p:nvSpPr>
        <p:spPr>
          <a:xfrm>
            <a:off x="7086600" y="2204640"/>
            <a:ext cx="2751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e46c0a"/>
                </a:solidFill>
                <a:latin typeface="Calibri"/>
                <a:ea typeface="DejaVu Sans"/>
              </a:rPr>
              <a:t>Dataset processing: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7" name="CustomShape 65"/>
          <p:cNvSpPr/>
          <p:nvPr/>
        </p:nvSpPr>
        <p:spPr>
          <a:xfrm>
            <a:off x="8718840" y="5436360"/>
            <a:ext cx="2618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8" name="CustomShape 66"/>
          <p:cNvSpPr/>
          <p:nvPr/>
        </p:nvSpPr>
        <p:spPr>
          <a:xfrm>
            <a:off x="9610560" y="1934640"/>
            <a:ext cx="2751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9" name="CustomShape 67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31F912-8363-49EF-A542-38471A557384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500"/>
                            </p:stCondLst>
                            <p:childTnLst>
                              <p:par>
                                <p:cTn id="3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000"/>
                            </p:stCondLst>
                            <p:childTnLst>
                              <p:par>
                                <p:cTn id="4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8080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50349F1-30CC-42F8-91A9-C8EADDC04E1E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06" dur="indefinite" restart="never" nodeType="tmRoot">
          <p:childTnLst>
            <p:seq>
              <p:cTn id="407" dur="indefinite" nodeType="mainSeq">
                <p:childTnLst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DB4097-56BD-4C6C-8A84-1BC3875BBF01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pic>
        <p:nvPicPr>
          <p:cNvPr id="285" name="Inhaltsplatzhalter 4" descr=""/>
          <p:cNvPicPr/>
          <p:nvPr/>
        </p:nvPicPr>
        <p:blipFill>
          <a:blip r:embed="rId1"/>
          <a:stretch/>
        </p:blipFill>
        <p:spPr>
          <a:xfrm>
            <a:off x="658440" y="2005920"/>
            <a:ext cx="7831080" cy="434988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39160" y="6252120"/>
            <a:ext cx="82677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20" dur="indefinite" restart="never" nodeType="tmRoot">
          <p:childTnLst>
            <p:seq>
              <p:cTn id="4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2743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20048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marker genes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F4593E-FCAD-4A49-8FFC-ADE4DA128761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22" dur="indefinite" restart="never" nodeType="tmRoot">
          <p:childTnLst>
            <p:seq>
              <p:cTn id="423" dur="indefinite" nodeType="mainSeq">
                <p:childTnLst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1845720"/>
            <a:ext cx="253296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K-means</a:t>
            </a:r>
            <a:endParaRPr b="0" lang="de-DE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K-means ++</a:t>
            </a:r>
            <a:endParaRPr b="0" lang="de-DE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Mini-Batch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3857400"/>
            <a:ext cx="12191040" cy="18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Task:</a:t>
            </a:r>
            <a:endParaRPr b="0" lang="de-DE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compare your implementation with the sklearn implementation with respect to quality and speed.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244080"/>
            <a:ext cx="12190680" cy="132300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1825560"/>
            <a:ext cx="81219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plots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number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«k»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placement of centroids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</a:t>
            </a:r>
            <a:r>
              <a:rPr b="1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minimal Euclidian</a:t>
            </a:r>
            <a:r>
              <a:rPr b="0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distance between object and centroid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the object to </a:t>
            </a:r>
            <a:r>
              <a:rPr b="1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the closest centroid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Re-arrangement of the centroids, </a:t>
            </a:r>
            <a:r>
              <a:rPr b="0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minimizing mean distance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to its assigned objects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Until: </a:t>
            </a:r>
            <a:r>
              <a:rPr b="0" lang="de-DE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Convergance!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736120" y="2715120"/>
            <a:ext cx="877320" cy="265284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9662400" y="3105720"/>
            <a:ext cx="2059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Iterations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71" name="Resim 7" descr=""/>
          <p:cNvPicPr/>
          <p:nvPr/>
        </p:nvPicPr>
        <p:blipFill>
          <a:blip r:embed="rId1"/>
          <a:srcRect l="50404" t="28851" r="21453" b="41150"/>
          <a:stretch/>
        </p:blipFill>
        <p:spPr>
          <a:xfrm>
            <a:off x="10130400" y="3768840"/>
            <a:ext cx="1123920" cy="79848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0" y="244080"/>
            <a:ext cx="12190680" cy="132300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8400" y="1737360"/>
            <a:ext cx="6515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Randomly chosen object as centroid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Calculate the Euclidian distance D(x) to every other object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Position the next centroid at the furthermost object 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Define k-centroids and repeat the normal k-means algorithm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74" name="Resim 4" descr=""/>
          <p:cNvPicPr/>
          <p:nvPr/>
        </p:nvPicPr>
        <p:blipFill>
          <a:blip r:embed="rId1"/>
          <a:stretch/>
        </p:blipFill>
        <p:spPr>
          <a:xfrm>
            <a:off x="6856560" y="1520280"/>
            <a:ext cx="5176080" cy="37263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949400" y="5248080"/>
            <a:ext cx="78696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Reduces Iterations!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Doubles the speed of k-means!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244080"/>
            <a:ext cx="12190680" cy="132300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++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840" y="194364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Centroids placed into data with a decided amount of batch-growth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Centroid assignment per-sample.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Arrange centroid according to the minimal euclidian median of first sample</a:t>
            </a:r>
            <a:endParaRPr b="0" lang="de-DE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than the median distance of the first and second sample…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Mini-batch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4200" y="18424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4200" y="18424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cleanup: eliminate genes that are expressed in less than 3 cells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PCA (Principal Component Analysis) or t-SNE or UMAP to reduce number of dimensions without losing to much information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 / reduction of dimension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94520" y="2777040"/>
            <a:ext cx="7629120" cy="21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"/>
          <p:cNvGraphicFramePr/>
          <p:nvPr/>
        </p:nvGraphicFramePr>
        <p:xfrm>
          <a:off x="2140200" y="125568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1C5215-E406-4048-B2B8-C1D20BD8D654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070720" y="5602320"/>
            <a:ext cx="79102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800000" y="1800000"/>
            <a:ext cx="214920" cy="2086920"/>
          </a:xfrm>
          <a:custGeom>
            <a:avLst/>
            <a:gdLst/>
            <a:ah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288000" y="2664000"/>
            <a:ext cx="165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800000" y="3960000"/>
            <a:ext cx="215640" cy="719640"/>
          </a:xfrm>
          <a:custGeom>
            <a:avLst/>
            <a:gdLst/>
            <a:ahLst/>
            <a:rect l="l" t="t" r="r" b="b"/>
            <a:pathLst>
              <a:path w="602" h="2002">
                <a:moveTo>
                  <a:pt x="601" y="0"/>
                </a:moveTo>
                <a:cubicBezTo>
                  <a:pt x="450" y="0"/>
                  <a:pt x="300" y="83"/>
                  <a:pt x="300" y="166"/>
                </a:cubicBezTo>
                <a:lnTo>
                  <a:pt x="300" y="833"/>
                </a:lnTo>
                <a:cubicBezTo>
                  <a:pt x="300" y="917"/>
                  <a:pt x="150" y="1000"/>
                  <a:pt x="0" y="1000"/>
                </a:cubicBezTo>
                <a:cubicBezTo>
                  <a:pt x="150" y="1000"/>
                  <a:pt x="300" y="1083"/>
                  <a:pt x="300" y="1167"/>
                </a:cubicBezTo>
                <a:lnTo>
                  <a:pt x="300" y="1834"/>
                </a:lnTo>
                <a:cubicBezTo>
                  <a:pt x="300" y="1917"/>
                  <a:pt x="450" y="2001"/>
                  <a:pt x="601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"/>
          <p:cNvSpPr/>
          <p:nvPr/>
        </p:nvSpPr>
        <p:spPr>
          <a:xfrm>
            <a:off x="432000" y="4176000"/>
            <a:ext cx="12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monocytes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950400" y="3893400"/>
            <a:ext cx="201960" cy="2048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2728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76680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965880" y="5137920"/>
            <a:ext cx="171360" cy="151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575280" y="332460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9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2439360" y="3886920"/>
            <a:ext cx="201960" cy="2048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231660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2561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2453400" y="2702160"/>
            <a:ext cx="171360" cy="15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2063520" y="427392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84960" y="5424840"/>
            <a:ext cx="1932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163160" y="1760760"/>
            <a:ext cx="2751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9B73881-FC5E-4ED8-9D2F-70CCB3EE3224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Application>LibreOffice/6.0.2.1$Windows_x86 LibreOffice_project/f7f06a8f319e4b62f9bc5095aa112a65d2f3ac89</Application>
  <Words>541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2019-05-14T23:43:06Z</dcterms:modified>
  <cp:revision>60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