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0A51A-19AA-43FC-B82B-22FF155C3556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AA12A00-BE51-4175-A91A-CE9BCCE19B53}" type="pres">
      <dgm:prSet presAssocID="{19C0A51A-19AA-43FC-B82B-22FF155C3556}" presName="cycle" presStyleCnt="0">
        <dgm:presLayoutVars>
          <dgm:dir/>
          <dgm:resizeHandles val="exact"/>
        </dgm:presLayoutVars>
      </dgm:prSet>
      <dgm:spPr/>
    </dgm:pt>
  </dgm:ptLst>
  <dgm:cxnLst>
    <dgm:cxn modelId="{76CDDD1D-3681-4827-B02D-CFE9000148CD}" type="presOf" srcId="{19C0A51A-19AA-43FC-B82B-22FF155C3556}" destId="{7AA12A00-BE51-4175-A91A-CE9BCCE19B53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Folie mittels Klicken verschieben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C1CEF0B-7FF9-4FBF-88B3-E381871C77E3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D92A64-17FF-4DF0-A19A-8D288F1DC924}" type="slidenum">
              <a:rPr lang="de-DE" sz="1200" b="0" strike="noStrike" spc="-1">
                <a:latin typeface="Times New Roman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/blogs/machine-learning/k-means-clustering-with-amazon-sagemaker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546732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634320" y="803880"/>
            <a:ext cx="4207680" cy="30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de-DE" sz="5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K-means clustering – Project proposal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39000" y="4013280"/>
            <a:ext cx="4203000" cy="22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Marzia Matejcek, Leonie Gerling, </a:t>
            </a:r>
            <a:endParaRPr lang="de-DE" sz="18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Annika Wehrle, Ege Bayraktar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61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Picture 6"/>
          <p:cNvPicPr/>
          <p:nvPr/>
        </p:nvPicPr>
        <p:blipFill>
          <a:blip r:embed="rId2"/>
          <a:stretch/>
        </p:blipFill>
        <p:spPr>
          <a:xfrm>
            <a:off x="6233400" y="640080"/>
            <a:ext cx="5183640" cy="5577840"/>
          </a:xfrm>
          <a:prstGeom prst="rect">
            <a:avLst/>
          </a:prstGeom>
          <a:ln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2452CF-10CF-449A-8069-10175964741A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6233400" y="5825880"/>
            <a:ext cx="46108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https://aws.amazon.com/de/blogs/machine-learning/k-means-clustering-with-amazon-sagemaker/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Table 1"/>
          <p:cNvGraphicFramePr/>
          <p:nvPr/>
        </p:nvGraphicFramePr>
        <p:xfrm>
          <a:off x="1014120" y="837360"/>
          <a:ext cx="9977760" cy="1853640"/>
        </p:xfrm>
        <a:graphic>
          <a:graphicData uri="http://schemas.openxmlformats.org/drawingml/2006/table">
            <a:tbl>
              <a:tblPr/>
              <a:tblGrid>
                <a:gridCol w="11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sum of squared distance</a:t>
                      </a:r>
                      <a:endParaRPr lang="de-DE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         sklearn implementation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Minimum - “ -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T (computation time)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i.e. 10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25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0" name="CustomShape 2"/>
          <p:cNvSpPr/>
          <p:nvPr/>
        </p:nvSpPr>
        <p:spPr>
          <a:xfrm>
            <a:off x="745200" y="237240"/>
            <a:ext cx="1051452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Tabels for different datasets with various sizes: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Multiple plots for visualization: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e.g. :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211" name="Grafik 37"/>
          <p:cNvPicPr/>
          <p:nvPr/>
        </p:nvPicPr>
        <p:blipFill>
          <a:blip r:embed="rId2"/>
          <a:srcRect t="5541"/>
          <a:stretch/>
        </p:blipFill>
        <p:spPr>
          <a:xfrm>
            <a:off x="2194200" y="3583080"/>
            <a:ext cx="7337880" cy="323352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1A48B0-C294-4278-8043-016CC161D699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28440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Project schedule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14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"/>
          <p:cNvSpPr/>
          <p:nvPr/>
        </p:nvSpPr>
        <p:spPr>
          <a:xfrm>
            <a:off x="950400" y="3893400"/>
            <a:ext cx="202320" cy="20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4"/>
          <p:cNvSpPr/>
          <p:nvPr/>
        </p:nvSpPr>
        <p:spPr>
          <a:xfrm>
            <a:off x="82728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"/>
          <p:cNvSpPr/>
          <p:nvPr/>
        </p:nvSpPr>
        <p:spPr>
          <a:xfrm>
            <a:off x="76680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7"/>
          <p:cNvSpPr/>
          <p:nvPr/>
        </p:nvSpPr>
        <p:spPr>
          <a:xfrm>
            <a:off x="965880" y="5137920"/>
            <a:ext cx="171720" cy="151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8"/>
          <p:cNvSpPr/>
          <p:nvPr/>
        </p:nvSpPr>
        <p:spPr>
          <a:xfrm>
            <a:off x="575280" y="332460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953735"/>
                </a:solidFill>
                <a:latin typeface="Calibri"/>
                <a:ea typeface="DejaVu Sans"/>
              </a:rPr>
              <a:t>1.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21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0"/>
          <p:cNvSpPr/>
          <p:nvPr/>
        </p:nvSpPr>
        <p:spPr>
          <a:xfrm>
            <a:off x="2439360" y="3886920"/>
            <a:ext cx="202320" cy="205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1"/>
          <p:cNvSpPr/>
          <p:nvPr/>
        </p:nvSpPr>
        <p:spPr>
          <a:xfrm>
            <a:off x="2316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2"/>
          <p:cNvSpPr/>
          <p:nvPr/>
        </p:nvSpPr>
        <p:spPr>
          <a:xfrm>
            <a:off x="2256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4"/>
          <p:cNvSpPr/>
          <p:nvPr/>
        </p:nvSpPr>
        <p:spPr>
          <a:xfrm>
            <a:off x="2453400" y="2702160"/>
            <a:ext cx="171720" cy="151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5"/>
          <p:cNvSpPr/>
          <p:nvPr/>
        </p:nvSpPr>
        <p:spPr>
          <a:xfrm>
            <a:off x="2063520" y="427392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28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7"/>
          <p:cNvSpPr/>
          <p:nvPr/>
        </p:nvSpPr>
        <p:spPr>
          <a:xfrm>
            <a:off x="3929040" y="3875040"/>
            <a:ext cx="202320" cy="205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>
            <a:off x="3805920" y="374760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>
            <a:off x="3745800" y="368676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>
            <a:off x="3944520" y="5121000"/>
            <a:ext cx="171720" cy="1515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3"/>
          <p:cNvSpPr/>
          <p:nvPr/>
        </p:nvSpPr>
        <p:spPr>
          <a:xfrm>
            <a:off x="5418720" y="3893400"/>
            <a:ext cx="202320" cy="20520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4"/>
          <p:cNvSpPr/>
          <p:nvPr/>
        </p:nvSpPr>
        <p:spPr>
          <a:xfrm>
            <a:off x="5295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5"/>
          <p:cNvSpPr/>
          <p:nvPr/>
        </p:nvSpPr>
        <p:spPr>
          <a:xfrm>
            <a:off x="5235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7"/>
          <p:cNvSpPr/>
          <p:nvPr/>
        </p:nvSpPr>
        <p:spPr>
          <a:xfrm>
            <a:off x="5437440" y="2716560"/>
            <a:ext cx="171720" cy="15156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9"/>
          <p:cNvSpPr/>
          <p:nvPr/>
        </p:nvSpPr>
        <p:spPr>
          <a:xfrm>
            <a:off x="6907320" y="3893400"/>
            <a:ext cx="202320" cy="205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0"/>
          <p:cNvSpPr/>
          <p:nvPr/>
        </p:nvSpPr>
        <p:spPr>
          <a:xfrm>
            <a:off x="6784200" y="3764520"/>
            <a:ext cx="448920" cy="45000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1"/>
          <p:cNvSpPr/>
          <p:nvPr/>
        </p:nvSpPr>
        <p:spPr>
          <a:xfrm>
            <a:off x="672408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3"/>
          <p:cNvSpPr/>
          <p:nvPr/>
        </p:nvSpPr>
        <p:spPr>
          <a:xfrm>
            <a:off x="6922800" y="5137920"/>
            <a:ext cx="171720" cy="1515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5"/>
          <p:cNvSpPr/>
          <p:nvPr/>
        </p:nvSpPr>
        <p:spPr>
          <a:xfrm>
            <a:off x="8380440" y="3893400"/>
            <a:ext cx="202320" cy="20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6"/>
          <p:cNvSpPr/>
          <p:nvPr/>
        </p:nvSpPr>
        <p:spPr>
          <a:xfrm>
            <a:off x="825732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7"/>
          <p:cNvSpPr/>
          <p:nvPr/>
        </p:nvSpPr>
        <p:spPr>
          <a:xfrm>
            <a:off x="819684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9"/>
          <p:cNvSpPr/>
          <p:nvPr/>
        </p:nvSpPr>
        <p:spPr>
          <a:xfrm>
            <a:off x="8396280" y="2702160"/>
            <a:ext cx="171720" cy="1515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40"/>
          <p:cNvSpPr/>
          <p:nvPr/>
        </p:nvSpPr>
        <p:spPr>
          <a:xfrm>
            <a:off x="9927360" y="3893400"/>
            <a:ext cx="202320" cy="205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1"/>
          <p:cNvSpPr/>
          <p:nvPr/>
        </p:nvSpPr>
        <p:spPr>
          <a:xfrm>
            <a:off x="9803880" y="3764520"/>
            <a:ext cx="448920" cy="45000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2"/>
          <p:cNvSpPr/>
          <p:nvPr/>
        </p:nvSpPr>
        <p:spPr>
          <a:xfrm>
            <a:off x="974376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4"/>
          <p:cNvSpPr/>
          <p:nvPr/>
        </p:nvSpPr>
        <p:spPr>
          <a:xfrm>
            <a:off x="9942840" y="5137920"/>
            <a:ext cx="171720" cy="151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6"/>
          <p:cNvSpPr/>
          <p:nvPr/>
        </p:nvSpPr>
        <p:spPr>
          <a:xfrm>
            <a:off x="11473920" y="3893400"/>
            <a:ext cx="202320" cy="205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47"/>
          <p:cNvSpPr/>
          <p:nvPr/>
        </p:nvSpPr>
        <p:spPr>
          <a:xfrm>
            <a:off x="11350800" y="3764520"/>
            <a:ext cx="448920" cy="45000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8"/>
          <p:cNvSpPr/>
          <p:nvPr/>
        </p:nvSpPr>
        <p:spPr>
          <a:xfrm>
            <a:off x="112903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50"/>
          <p:cNvSpPr/>
          <p:nvPr/>
        </p:nvSpPr>
        <p:spPr>
          <a:xfrm>
            <a:off x="11482920" y="2716560"/>
            <a:ext cx="171720" cy="151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53"/>
          <p:cNvSpPr/>
          <p:nvPr/>
        </p:nvSpPr>
        <p:spPr>
          <a:xfrm>
            <a:off x="3554280" y="329976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92D050"/>
                </a:solidFill>
                <a:latin typeface="Calibri"/>
                <a:ea typeface="DejaVu Sans"/>
              </a:rPr>
              <a:t>3.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6" name="CustomShape 54"/>
          <p:cNvSpPr/>
          <p:nvPr/>
        </p:nvSpPr>
        <p:spPr>
          <a:xfrm>
            <a:off x="5046480" y="4281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BF9000"/>
                </a:solidFill>
                <a:latin typeface="Calibri"/>
                <a:ea typeface="DejaVu Sans"/>
              </a:rPr>
              <a:t>4.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7" name="CustomShape 55"/>
          <p:cNvSpPr/>
          <p:nvPr/>
        </p:nvSpPr>
        <p:spPr>
          <a:xfrm>
            <a:off x="8004240" y="42800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E46C0A"/>
                </a:solidFill>
                <a:latin typeface="Calibri"/>
                <a:ea typeface="DejaVu Sans"/>
              </a:rPr>
              <a:t>6.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8" name="CustomShape 56"/>
          <p:cNvSpPr/>
          <p:nvPr/>
        </p:nvSpPr>
        <p:spPr>
          <a:xfrm>
            <a:off x="9561960" y="333288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FFC000"/>
                </a:solidFill>
                <a:latin typeface="Calibri"/>
                <a:ea typeface="DejaVu Sans"/>
              </a:rPr>
              <a:t>7.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9" name="CustomShape 57"/>
          <p:cNvSpPr/>
          <p:nvPr/>
        </p:nvSpPr>
        <p:spPr>
          <a:xfrm>
            <a:off x="6529680" y="3336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7030A0"/>
                </a:solidFill>
                <a:latin typeface="Calibri"/>
                <a:ea typeface="DejaVu Sans"/>
              </a:rPr>
              <a:t>5.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70" name="CustomShape 58"/>
          <p:cNvSpPr/>
          <p:nvPr/>
        </p:nvSpPr>
        <p:spPr>
          <a:xfrm>
            <a:off x="11099160" y="4281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8FAADC"/>
                </a:solidFill>
                <a:latin typeface="Calibri"/>
                <a:ea typeface="DejaVu Sans"/>
              </a:rPr>
              <a:t>8.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71" name="CustomShape 59"/>
          <p:cNvSpPr/>
          <p:nvPr/>
        </p:nvSpPr>
        <p:spPr>
          <a:xfrm>
            <a:off x="86040" y="5388120"/>
            <a:ext cx="1932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953735"/>
                </a:solidFill>
                <a:latin typeface="Calibri"/>
                <a:ea typeface="DejaVu Sans"/>
              </a:rPr>
              <a:t>Python, packages, basic knowledge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2" name="CustomShape 60"/>
          <p:cNvSpPr/>
          <p:nvPr/>
        </p:nvSpPr>
        <p:spPr>
          <a:xfrm>
            <a:off x="1156680" y="1645920"/>
            <a:ext cx="27522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3" name="CustomShape 61"/>
          <p:cNvSpPr/>
          <p:nvPr/>
        </p:nvSpPr>
        <p:spPr>
          <a:xfrm>
            <a:off x="2833200" y="5355360"/>
            <a:ext cx="2387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92D050"/>
                </a:solidFill>
                <a:latin typeface="Calibri"/>
                <a:ea typeface="DejaVu Sans"/>
              </a:rPr>
              <a:t>Mini-batch algorithm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4" name="CustomShape 62"/>
          <p:cNvSpPr/>
          <p:nvPr/>
        </p:nvSpPr>
        <p:spPr>
          <a:xfrm>
            <a:off x="4140360" y="2208960"/>
            <a:ext cx="2752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99823A"/>
                </a:solidFill>
                <a:latin typeface="Calibri"/>
                <a:ea typeface="DejaVu Sans"/>
              </a:rPr>
              <a:t>K-means ++ algorithm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5" name="CustomShape 63"/>
          <p:cNvSpPr/>
          <p:nvPr/>
        </p:nvSpPr>
        <p:spPr>
          <a:xfrm>
            <a:off x="5783040" y="5400000"/>
            <a:ext cx="24501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7030A0"/>
                </a:solidFill>
                <a:latin typeface="Calibri"/>
                <a:ea typeface="DejaVu Sans"/>
              </a:rPr>
              <a:t>Comparison of methods -&gt; some cool plots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6" name="CustomShape 64"/>
          <p:cNvSpPr/>
          <p:nvPr/>
        </p:nvSpPr>
        <p:spPr>
          <a:xfrm>
            <a:off x="7086600" y="2204640"/>
            <a:ext cx="2752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E46C0A"/>
                </a:solidFill>
                <a:latin typeface="Calibri"/>
                <a:ea typeface="DejaVu Sans"/>
              </a:rPr>
              <a:t>Dataset processing: PCA..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7" name="CustomShape 65"/>
          <p:cNvSpPr/>
          <p:nvPr/>
        </p:nvSpPr>
        <p:spPr>
          <a:xfrm>
            <a:off x="8718840" y="5436360"/>
            <a:ext cx="26186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  <a:ea typeface="DejaVu Sans"/>
              </a:rPr>
              <a:t>cluster the dataset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  <a:ea typeface="DejaVu Sans"/>
              </a:rPr>
              <a:t>Comparison of algorithms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8" name="CustomShape 66"/>
          <p:cNvSpPr/>
          <p:nvPr/>
        </p:nvSpPr>
        <p:spPr>
          <a:xfrm>
            <a:off x="9610560" y="1934640"/>
            <a:ext cx="2752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  <a:ea typeface="DejaVu Sans"/>
              </a:rPr>
              <a:t>Visualization of results,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  <a:ea typeface="DejaVu Sans"/>
              </a:rPr>
              <a:t>Answer our questions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9" name="CustomShape 6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2E7A8B-A5DC-43F8-A3A2-AFB897849E76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8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5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28080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 few questions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Which algorithm for which type/ size of data?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Limits of several algorithms?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What could we predict if we cluster the data?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B30AEDC-1CEF-45B6-A379-B40C8882F8F1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Goal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3C7A7C9-F455-4397-B006-8A5D162A4F6D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de-DE" sz="1200" b="0" strike="noStrike" spc="-1">
              <a:latin typeface="Arial"/>
            </a:endParaRPr>
          </a:p>
        </p:txBody>
      </p:sp>
      <p:pic>
        <p:nvPicPr>
          <p:cNvPr id="285" name="Inhaltsplatzhalter 4"/>
          <p:cNvPicPr/>
          <p:nvPr/>
        </p:nvPicPr>
        <p:blipFill>
          <a:blip r:embed="rId2"/>
          <a:stretch/>
        </p:blipFill>
        <p:spPr>
          <a:xfrm>
            <a:off x="658440" y="2005920"/>
            <a:ext cx="7831440" cy="435024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839160" y="6252120"/>
            <a:ext cx="8268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2743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Questions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38080" y="200484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we find clusters that show only one type of cell?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lang="de-DE" sz="2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find marker genes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Which genes are expressed the most by which cell type?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How homogenous/heterogenous is the population?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we use the cluster pattern (of other patients) to predict/diagnose diseases?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8C0593-A2D5-4DFC-A0AB-C7D54D8885C2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2"/>
          <p:cNvSpPr/>
          <p:nvPr/>
        </p:nvSpPr>
        <p:spPr>
          <a:xfrm>
            <a:off x="0" y="3857400"/>
            <a:ext cx="12191760" cy="188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rgbClr val="4472C4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tr-T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Clustering </a:t>
            </a:r>
            <a:r>
              <a:rPr lang="tr-TR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Meth</a:t>
            </a:r>
            <a:r>
              <a:rPr lang="tr-TR" sz="4400" spc="-1" dirty="0" err="1">
                <a:solidFill>
                  <a:srgbClr val="FFFFFF"/>
                </a:solidFill>
                <a:latin typeface="Calibri Light"/>
                <a:ea typeface="DejaVu Sans"/>
              </a:rPr>
              <a:t>ods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7" name="Metin Yer Tutucusu 2">
            <a:extLst>
              <a:ext uri="{FF2B5EF4-FFF2-40B4-BE49-F238E27FC236}">
                <a16:creationId xmlns:a16="http://schemas.microsoft.com/office/drawing/2014/main" id="{AA155B17-6E1C-40AD-B625-11A10FC9277E}"/>
              </a:ext>
            </a:extLst>
          </p:cNvPr>
          <p:cNvSpPr txBox="1">
            <a:spLocks/>
          </p:cNvSpPr>
          <p:nvPr/>
        </p:nvSpPr>
        <p:spPr>
          <a:xfrm>
            <a:off x="609480" y="1813525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Accuracy</a:t>
            </a:r>
            <a:endParaRPr lang="tr-TR" dirty="0"/>
          </a:p>
          <a:p>
            <a:r>
              <a:rPr lang="tr-TR" dirty="0" err="1"/>
              <a:t>Speed</a:t>
            </a:r>
            <a:endParaRPr lang="tr-TR" dirty="0"/>
          </a:p>
          <a:p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limitations</a:t>
            </a:r>
            <a:endParaRPr lang="tr-TR" dirty="0"/>
          </a:p>
          <a:p>
            <a:pPr lvl="1"/>
            <a:r>
              <a:rPr lang="tr-TR" dirty="0"/>
              <a:t>CPU</a:t>
            </a:r>
          </a:p>
          <a:p>
            <a:pPr lvl="1"/>
            <a:r>
              <a:rPr lang="tr-TR" dirty="0"/>
              <a:t>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97DC4E-F394-4D20-8A9C-35E1E592C19D}"/>
              </a:ext>
            </a:extLst>
          </p:cNvPr>
          <p:cNvSpPr/>
          <p:nvPr/>
        </p:nvSpPr>
        <p:spPr>
          <a:xfrm>
            <a:off x="5159348" y="3553096"/>
            <a:ext cx="3069772" cy="29391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tr-TR" sz="2800" b="1" dirty="0" err="1"/>
              <a:t>Fast</a:t>
            </a:r>
            <a:r>
              <a:rPr lang="tr-TR" sz="2800" b="1" dirty="0"/>
              <a:t> </a:t>
            </a:r>
            <a:r>
              <a:rPr lang="tr-TR" sz="2800" dirty="0" err="1"/>
              <a:t>clustering</a:t>
            </a:r>
            <a:r>
              <a:rPr lang="tr-TR" sz="2800" dirty="0"/>
              <a:t>, </a:t>
            </a:r>
            <a:r>
              <a:rPr lang="tr-TR" sz="2800" dirty="0" err="1"/>
              <a:t>memory</a:t>
            </a:r>
            <a:r>
              <a:rPr lang="tr-TR" sz="2800" dirty="0"/>
              <a:t> </a:t>
            </a:r>
            <a:r>
              <a:rPr lang="tr-TR" sz="2800" dirty="0" err="1"/>
              <a:t>efficiency</a:t>
            </a:r>
            <a:endParaRPr lang="tr-TR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3085A8-8E6A-427F-9579-B3D409AC2902}"/>
              </a:ext>
            </a:extLst>
          </p:cNvPr>
          <p:cNvSpPr/>
          <p:nvPr/>
        </p:nvSpPr>
        <p:spPr>
          <a:xfrm>
            <a:off x="8512148" y="3553096"/>
            <a:ext cx="3069772" cy="293914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tr-TR" sz="2800" b="1" dirty="0" err="1"/>
              <a:t>Accurate</a:t>
            </a:r>
            <a:r>
              <a:rPr lang="tr-TR" sz="2800" dirty="0"/>
              <a:t> </a:t>
            </a:r>
            <a:r>
              <a:rPr lang="tr-TR" sz="2800" dirty="0" err="1"/>
              <a:t>clustering</a:t>
            </a:r>
            <a:r>
              <a:rPr lang="tr-TR" sz="2800" dirty="0"/>
              <a:t>, </a:t>
            </a:r>
            <a:r>
              <a:rPr lang="tr-TR" sz="2800" dirty="0" err="1"/>
              <a:t>computation</a:t>
            </a:r>
            <a:r>
              <a:rPr lang="tr-TR" sz="2800" dirty="0"/>
              <a:t> </a:t>
            </a:r>
            <a:r>
              <a:rPr lang="tr-TR" sz="2800" dirty="0" err="1"/>
              <a:t>efficiency</a:t>
            </a:r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1825560"/>
            <a:ext cx="812268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 </a:t>
            </a:r>
            <a:r>
              <a:rPr lang="tr-T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tr-TR" sz="2800" b="1" spc="-1" dirty="0">
                <a:solidFill>
                  <a:srgbClr val="000000"/>
                </a:solidFill>
                <a:latin typeface="Arial"/>
                <a:ea typeface="DejaVu Sans"/>
              </a:rPr>
              <a:t>CA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plots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Random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«k»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placement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centroids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Assign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the</a:t>
            </a:r>
            <a:r>
              <a:rPr lang="de-DE" sz="2800" b="1" strike="noStrike" spc="-1" dirty="0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closest</a:t>
            </a:r>
            <a:r>
              <a:rPr lang="de-DE" sz="2800" b="1" strike="noStrike" spc="-1" dirty="0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centroid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Re-arrangement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centroids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minimizing</a:t>
            </a:r>
            <a:r>
              <a:rPr lang="de-DE" sz="2800" b="1" strike="noStrike" spc="-1" dirty="0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mean</a:t>
            </a:r>
            <a:r>
              <a:rPr lang="de-DE" sz="2800" b="1" strike="noStrike" spc="-1" dirty="0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distance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it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assigned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Until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3600" b="0" strike="noStrike" spc="-1" dirty="0" err="1">
                <a:solidFill>
                  <a:srgbClr val="C00000"/>
                </a:solidFill>
                <a:latin typeface="Arial"/>
                <a:ea typeface="DejaVu Sans"/>
              </a:rPr>
              <a:t>Convergance</a:t>
            </a:r>
            <a:r>
              <a:rPr lang="de-DE" sz="3600" b="0" strike="noStrike" spc="-1" dirty="0">
                <a:solidFill>
                  <a:srgbClr val="C00000"/>
                </a:solidFill>
                <a:latin typeface="Arial"/>
                <a:ea typeface="DejaVu Sans"/>
              </a:rPr>
              <a:t>!</a:t>
            </a: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696610" y="3148740"/>
            <a:ext cx="848880" cy="1651500"/>
          </a:xfrm>
          <a:prstGeom prst="rightBrace">
            <a:avLst>
              <a:gd name="adj1" fmla="val 10960"/>
              <a:gd name="adj2" fmla="val 2654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9662400" y="3223285"/>
            <a:ext cx="20602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Iterations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168" name="Resim 7"/>
          <p:cNvPicPr/>
          <p:nvPr/>
        </p:nvPicPr>
        <p:blipFill>
          <a:blip r:embed="rId2"/>
          <a:srcRect l="50394" t="28851" r="21453" b="41150"/>
          <a:stretch/>
        </p:blipFill>
        <p:spPr>
          <a:xfrm>
            <a:off x="10130220" y="4001040"/>
            <a:ext cx="1124640" cy="79920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rgbClr val="4472C4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	k-means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E56BD-603B-4EE4-BBE2-1542C9667C5E}"/>
              </a:ext>
            </a:extLst>
          </p:cNvPr>
          <p:cNvSpPr/>
          <p:nvPr/>
        </p:nvSpPr>
        <p:spPr>
          <a:xfrm>
            <a:off x="10661946" y="244080"/>
            <a:ext cx="1368708" cy="1323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80468" y="1961846"/>
            <a:ext cx="6595097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bject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centroid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Calculate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Euclidian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D(x)</a:t>
            </a:r>
            <a:r>
              <a:rPr lang="de-DE" sz="2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every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other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Possibility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 of a </a:t>
            </a: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second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pPr marL="45756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centroid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defined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</a:p>
          <a:p>
            <a:pPr marL="51471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tr-TR" sz="2800" spc="-1" dirty="0">
                <a:solidFill>
                  <a:srgbClr val="000000"/>
                </a:solidFill>
                <a:latin typeface="Arial"/>
              </a:rPr>
              <a:t>Rest is </a:t>
            </a:r>
            <a:r>
              <a:rPr lang="tr-TR" sz="2800" spc="-1" dirty="0" err="1">
                <a:solidFill>
                  <a:srgbClr val="000000"/>
                </a:solidFill>
                <a:latin typeface="Arial"/>
              </a:rPr>
              <a:t>same</a:t>
            </a:r>
            <a:r>
              <a:rPr lang="tr-TR" sz="2800" spc="-1" dirty="0">
                <a:solidFill>
                  <a:srgbClr val="000000"/>
                </a:solidFill>
                <a:latin typeface="Arial"/>
              </a:rPr>
              <a:t> as k-</a:t>
            </a:r>
            <a:r>
              <a:rPr lang="tr-TR" sz="2800" spc="-1" dirty="0" err="1">
                <a:solidFill>
                  <a:srgbClr val="000000"/>
                </a:solidFill>
                <a:latin typeface="Arial"/>
              </a:rPr>
              <a:t>means</a:t>
            </a:r>
            <a:endParaRPr lang="tr-TR" sz="28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tr-TR" sz="28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tr-TR" sz="28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</a:rPr>
              <a:t>Reduces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</a:rPr>
              <a:t>iterations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</a:rPr>
              <a:t>!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496129" y="2219966"/>
            <a:ext cx="4626977" cy="282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de-DE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Faster</a:t>
            </a:r>
            <a:r>
              <a:rPr lang="tr-T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lang="tr-T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more</a:t>
            </a:r>
            <a:r>
              <a:rPr lang="tr-T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accurate</a:t>
            </a:r>
            <a:r>
              <a:rPr lang="tr-T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than</a:t>
            </a:r>
            <a:r>
              <a:rPr lang="de-DE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</a:t>
            </a:r>
            <a:r>
              <a:rPr lang="tr-TR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de-DE" sz="3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means</a:t>
            </a:r>
            <a:r>
              <a:rPr lang="de-DE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rgbClr val="4472C4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k-</a:t>
            </a:r>
            <a:r>
              <a:rPr lang="de-DE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means</a:t>
            </a:r>
            <a:r>
              <a:rPr lang="de-DE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++</a:t>
            </a:r>
            <a:r>
              <a:rPr lang="tr-T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: How </a:t>
            </a:r>
            <a:r>
              <a:rPr lang="tr-TR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to</a:t>
            </a:r>
            <a:r>
              <a:rPr lang="tr-T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set </a:t>
            </a:r>
            <a:r>
              <a:rPr lang="tr-TR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centroids</a:t>
            </a:r>
            <a:r>
              <a:rPr lang="tr-T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?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E9CFC7-1653-4AAD-9A6B-159AF36BDE93}"/>
              </a:ext>
            </a:extLst>
          </p:cNvPr>
          <p:cNvSpPr/>
          <p:nvPr/>
        </p:nvSpPr>
        <p:spPr>
          <a:xfrm>
            <a:off x="9125264" y="244080"/>
            <a:ext cx="1368708" cy="13237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20D937-AA45-4EE0-AD26-5F67EE314375}"/>
              </a:ext>
            </a:extLst>
          </p:cNvPr>
          <p:cNvSpPr/>
          <p:nvPr/>
        </p:nvSpPr>
        <p:spPr>
          <a:xfrm>
            <a:off x="10660439" y="244080"/>
            <a:ext cx="1368708" cy="1323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sz="28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FC6C014-ADDD-4DBB-80D1-AF5B508DCB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1" t="47795" r="33573" b="46108"/>
          <a:stretch/>
        </p:blipFill>
        <p:spPr>
          <a:xfrm>
            <a:off x="4695872" y="3429000"/>
            <a:ext cx="2357434" cy="100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94691" y="1879960"/>
            <a:ext cx="10972080" cy="523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tr-TR" sz="2800" b="1" strike="noStrike" spc="-1" dirty="0">
                <a:latin typeface="Arial"/>
                <a:ea typeface="DejaVu Sans"/>
              </a:rPr>
              <a:t>Mini-</a:t>
            </a:r>
            <a:r>
              <a:rPr lang="tr-TR" sz="2800" b="1" strike="noStrike" spc="-1" dirty="0" err="1">
                <a:latin typeface="Arial"/>
                <a:ea typeface="DejaVu Sans"/>
              </a:rPr>
              <a:t>Batch</a:t>
            </a:r>
            <a:r>
              <a:rPr lang="tr-TR" sz="2800" b="0" strike="noStrike" spc="-1" dirty="0">
                <a:latin typeface="Arial"/>
                <a:ea typeface="DejaVu Sans"/>
              </a:rPr>
              <a:t>: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Randomly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built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group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samples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original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data</a:t>
            </a:r>
          </a:p>
        </p:txBody>
      </p:sp>
      <p:sp>
        <p:nvSpPr>
          <p:cNvPr id="175" name="CustomShape 2"/>
          <p:cNvSpPr/>
          <p:nvPr/>
        </p:nvSpPr>
        <p:spPr>
          <a:xfrm>
            <a:off x="0" y="248551"/>
            <a:ext cx="12191400" cy="137777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	Mini-batch k-</a:t>
            </a:r>
            <a:r>
              <a:rPr lang="de-DE" sz="44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means</a:t>
            </a:r>
            <a:endParaRPr lang="de-DE" sz="4400" b="0" strike="noStrike" spc="-1" dirty="0">
              <a:latin typeface="Arial"/>
            </a:endParaRP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91C3430F-9535-4779-869B-8D99BDFF00EC}"/>
              </a:ext>
            </a:extLst>
          </p:cNvPr>
          <p:cNvGraphicFramePr/>
          <p:nvPr>
            <p:extLst/>
          </p:nvPr>
        </p:nvGraphicFramePr>
        <p:xfrm>
          <a:off x="9372161" y="156541"/>
          <a:ext cx="2640758" cy="1498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EA69401D-2220-4A6F-AAF5-750979B3AB25}"/>
              </a:ext>
            </a:extLst>
          </p:cNvPr>
          <p:cNvSpPr txBox="1"/>
          <p:nvPr/>
        </p:nvSpPr>
        <p:spPr>
          <a:xfrm>
            <a:off x="4558937" y="53296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110227-81BB-4E97-BA5A-68215DC6BAB2}"/>
              </a:ext>
            </a:extLst>
          </p:cNvPr>
          <p:cNvSpPr/>
          <p:nvPr/>
        </p:nvSpPr>
        <p:spPr>
          <a:xfrm>
            <a:off x="9109036" y="275580"/>
            <a:ext cx="1368708" cy="13237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sz="2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C071BBD-125A-4E3B-A376-1A02A272257B}"/>
              </a:ext>
            </a:extLst>
          </p:cNvPr>
          <p:cNvSpPr txBox="1"/>
          <p:nvPr/>
        </p:nvSpPr>
        <p:spPr>
          <a:xfrm>
            <a:off x="6096000" y="5698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D46C69C-F625-4BB2-85CA-F243BF746DF6}"/>
              </a:ext>
            </a:extLst>
          </p:cNvPr>
          <p:cNvSpPr txBox="1"/>
          <p:nvPr/>
        </p:nvSpPr>
        <p:spPr>
          <a:xfrm>
            <a:off x="3933770" y="5397340"/>
            <a:ext cx="394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>
                <a:solidFill>
                  <a:srgbClr val="FF0000"/>
                </a:solidFill>
              </a:rPr>
              <a:t>Accuracy</a:t>
            </a:r>
            <a:r>
              <a:rPr lang="tr-TR" sz="2800" dirty="0">
                <a:solidFill>
                  <a:srgbClr val="FF0000"/>
                </a:solidFill>
              </a:rPr>
              <a:t> is </a:t>
            </a:r>
            <a:r>
              <a:rPr lang="tr-TR" sz="2800" dirty="0" err="1">
                <a:solidFill>
                  <a:srgbClr val="FF0000"/>
                </a:solidFill>
              </a:rPr>
              <a:t>reduced</a:t>
            </a:r>
            <a:r>
              <a:rPr lang="tr-TR" sz="28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9" name="Alt Başlık 2">
            <a:extLst>
              <a:ext uri="{FF2B5EF4-FFF2-40B4-BE49-F238E27FC236}">
                <a16:creationId xmlns:a16="http://schemas.microsoft.com/office/drawing/2014/main" id="{3428CA69-4EFE-4929-8455-8EC920A447B7}"/>
              </a:ext>
            </a:extLst>
          </p:cNvPr>
          <p:cNvSpPr txBox="1">
            <a:spLocks/>
          </p:cNvSpPr>
          <p:nvPr/>
        </p:nvSpPr>
        <p:spPr>
          <a:xfrm>
            <a:off x="702145" y="2598793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Observing</a:t>
            </a:r>
            <a:r>
              <a:rPr lang="tr-TR" dirty="0"/>
              <a:t> a model of data, </a:t>
            </a:r>
            <a:r>
              <a:rPr lang="tr-TR" dirty="0">
                <a:solidFill>
                  <a:srgbClr val="C00000"/>
                </a:solidFill>
              </a:rPr>
              <a:t>not </a:t>
            </a:r>
            <a:r>
              <a:rPr lang="tr-TR" dirty="0" err="1">
                <a:solidFill>
                  <a:srgbClr val="C00000"/>
                </a:solidFill>
              </a:rPr>
              <a:t>the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whole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data</a:t>
            </a:r>
          </a:p>
          <a:p>
            <a:r>
              <a:rPr lang="tr-TR" dirty="0" err="1"/>
              <a:t>Choose</a:t>
            </a:r>
            <a:r>
              <a:rPr lang="tr-TR" dirty="0"/>
              <a:t> an </a:t>
            </a:r>
            <a:r>
              <a:rPr lang="tr-TR" dirty="0" err="1"/>
              <a:t>initial</a:t>
            </a:r>
            <a:r>
              <a:rPr lang="tr-TR" dirty="0"/>
              <a:t> mini-</a:t>
            </a:r>
            <a:r>
              <a:rPr lang="tr-TR" dirty="0" err="1"/>
              <a:t>batch</a:t>
            </a:r>
            <a:r>
              <a:rPr lang="tr-TR" dirty="0"/>
              <a:t>, </a:t>
            </a:r>
            <a:r>
              <a:rPr lang="tr-TR" dirty="0" err="1"/>
              <a:t>cluster</a:t>
            </a:r>
            <a:r>
              <a:rPr lang="tr-TR" dirty="0"/>
              <a:t> it </a:t>
            </a:r>
            <a:r>
              <a:rPr lang="tr-TR" dirty="0" err="1"/>
              <a:t>with</a:t>
            </a:r>
            <a:r>
              <a:rPr lang="tr-TR" dirty="0"/>
              <a:t> k-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  <a:p>
            <a:r>
              <a:rPr lang="tr-TR" dirty="0" err="1"/>
              <a:t>Add</a:t>
            </a:r>
            <a:r>
              <a:rPr lang="tr-TR" dirty="0"/>
              <a:t> a </a:t>
            </a:r>
            <a:r>
              <a:rPr lang="tr-TR" dirty="0" err="1"/>
              <a:t>second</a:t>
            </a:r>
            <a:r>
              <a:rPr lang="tr-TR" dirty="0"/>
              <a:t> mini-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update</a:t>
            </a:r>
            <a:r>
              <a:rPr lang="tr-TR" dirty="0"/>
              <a:t> </a:t>
            </a:r>
            <a:r>
              <a:rPr lang="tr-TR" dirty="0" err="1"/>
              <a:t>centroids</a:t>
            </a:r>
            <a:endParaRPr lang="tr-TR" dirty="0"/>
          </a:p>
          <a:p>
            <a:r>
              <a:rPr lang="tr-TR" dirty="0" err="1"/>
              <a:t>Convergence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data can be </a:t>
            </a:r>
            <a:r>
              <a:rPr lang="tr-TR" dirty="0" err="1"/>
              <a:t>analyzed</a:t>
            </a:r>
            <a:endParaRPr lang="tr-TR" dirty="0"/>
          </a:p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positions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centroids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data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74200" y="184248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Gene expression of peripheral blood mononuclear cells (PBMCs) from a healthy donor</a:t>
            </a: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PBMCs = peripheral blood cells with a round nucleus e. g. T-cells, B-cells, monocytes</a:t>
            </a: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Method: UMI marked mRNA (unique molecular identifier) → ratio of molecules in cells is preserved</a:t>
            </a: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2700 cells, 32738 genes (→ dimension reduction, nonlinear)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74200" y="184248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Data cleanup: eliminate genes that are expressed in less than 3 cells </a:t>
            </a: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PCA (Principal Component Reduction) or t-SNE or UMAP to reduce number of dimension without losing to much information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 / reduction of dimension</a:t>
            </a:r>
            <a:endParaRPr lang="de-DE" sz="4400" b="0" strike="noStrike" spc="-1">
              <a:latin typeface="Arial"/>
            </a:endParaRPr>
          </a:p>
        </p:txBody>
      </p:sp>
      <p:pic>
        <p:nvPicPr>
          <p:cNvPr id="183" name="Resim 182"/>
          <p:cNvPicPr/>
          <p:nvPr/>
        </p:nvPicPr>
        <p:blipFill>
          <a:blip r:embed="rId2"/>
          <a:stretch/>
        </p:blipFill>
        <p:spPr>
          <a:xfrm>
            <a:off x="794520" y="2777040"/>
            <a:ext cx="7629480" cy="219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Table 1"/>
          <p:cNvGraphicFramePr/>
          <p:nvPr/>
        </p:nvGraphicFramePr>
        <p:xfrm>
          <a:off x="2140200" y="1255680"/>
          <a:ext cx="7911000" cy="4345920"/>
        </p:xfrm>
        <a:graphic>
          <a:graphicData uri="http://schemas.openxmlformats.org/drawingml/2006/table">
            <a:tbl>
              <a:tblPr/>
              <a:tblGrid>
                <a:gridCol w="395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Cell Type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Markers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Naive CD4+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CCR7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Memory – T - cell  CD4+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S100A4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Natural killer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GNLY, NKG7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MS4A1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CD8A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FCGR3A+ monocyte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FCGR3A, MS4A7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CD14+ monocyte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CD14, LYZ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Dendritic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FCER1A, CST3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Platelet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PPBP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5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3FF4073-C6CA-484C-9379-8E08F23F3B79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070720" y="5602320"/>
            <a:ext cx="79106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800000" y="1800000"/>
            <a:ext cx="215280" cy="2087280"/>
          </a:xfrm>
          <a:custGeom>
            <a:avLst/>
            <a:gdLst/>
            <a:ahLst/>
            <a:cxnLst/>
            <a:rect l="l" t="t" r="r" b="b"/>
            <a:pathLst>
              <a:path w="602" h="5802">
                <a:moveTo>
                  <a:pt x="601" y="0"/>
                </a:moveTo>
                <a:cubicBezTo>
                  <a:pt x="450" y="0"/>
                  <a:pt x="300" y="241"/>
                  <a:pt x="300" y="483"/>
                </a:cubicBezTo>
                <a:lnTo>
                  <a:pt x="300" y="2417"/>
                </a:lnTo>
                <a:cubicBezTo>
                  <a:pt x="300" y="2658"/>
                  <a:pt x="150" y="2900"/>
                  <a:pt x="0" y="2900"/>
                </a:cubicBezTo>
                <a:cubicBezTo>
                  <a:pt x="150" y="2900"/>
                  <a:pt x="300" y="3142"/>
                  <a:pt x="300" y="3383"/>
                </a:cubicBezTo>
                <a:lnTo>
                  <a:pt x="300" y="5317"/>
                </a:lnTo>
                <a:cubicBezTo>
                  <a:pt x="300" y="5559"/>
                  <a:pt x="450" y="5801"/>
                  <a:pt x="601" y="5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288000" y="2664000"/>
            <a:ext cx="16552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lymphocytes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800000" y="3960000"/>
            <a:ext cx="216000" cy="720000"/>
          </a:xfrm>
          <a:custGeom>
            <a:avLst/>
            <a:gdLst/>
            <a:ahLst/>
            <a:cxnLst/>
            <a:rect l="0" t="0" r="r" b="b"/>
            <a:pathLst>
              <a:path w="602" h="2002">
                <a:moveTo>
                  <a:pt x="601" y="0"/>
                </a:moveTo>
                <a:cubicBezTo>
                  <a:pt x="450" y="0"/>
                  <a:pt x="300" y="83"/>
                  <a:pt x="300" y="166"/>
                </a:cubicBezTo>
                <a:lnTo>
                  <a:pt x="300" y="833"/>
                </a:lnTo>
                <a:cubicBezTo>
                  <a:pt x="300" y="917"/>
                  <a:pt x="150" y="1000"/>
                  <a:pt x="0" y="1000"/>
                </a:cubicBezTo>
                <a:cubicBezTo>
                  <a:pt x="150" y="1000"/>
                  <a:pt x="300" y="1083"/>
                  <a:pt x="300" y="1167"/>
                </a:cubicBezTo>
                <a:lnTo>
                  <a:pt x="300" y="1834"/>
                </a:lnTo>
                <a:cubicBezTo>
                  <a:pt x="300" y="1917"/>
                  <a:pt x="450" y="2001"/>
                  <a:pt x="601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7"/>
          <p:cNvSpPr txBox="1"/>
          <p:nvPr/>
        </p:nvSpPr>
        <p:spPr>
          <a:xfrm>
            <a:off x="432000" y="4176000"/>
            <a:ext cx="129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latin typeface="Arial"/>
              </a:rPr>
              <a:t>monocytes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ne 1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950400" y="3893400"/>
            <a:ext cx="202320" cy="20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Project</a:t>
            </a: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schedule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82728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5"/>
          <p:cNvSpPr/>
          <p:nvPr/>
        </p:nvSpPr>
        <p:spPr>
          <a:xfrm>
            <a:off x="76680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965880" y="5137920"/>
            <a:ext cx="171720" cy="151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8"/>
          <p:cNvSpPr/>
          <p:nvPr/>
        </p:nvSpPr>
        <p:spPr>
          <a:xfrm>
            <a:off x="575280" y="332460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99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0"/>
          <p:cNvSpPr/>
          <p:nvPr/>
        </p:nvSpPr>
        <p:spPr>
          <a:xfrm>
            <a:off x="2439360" y="3886920"/>
            <a:ext cx="202320" cy="205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2316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2"/>
          <p:cNvSpPr/>
          <p:nvPr/>
        </p:nvSpPr>
        <p:spPr>
          <a:xfrm>
            <a:off x="2256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4"/>
          <p:cNvSpPr/>
          <p:nvPr/>
        </p:nvSpPr>
        <p:spPr>
          <a:xfrm>
            <a:off x="2453400" y="2702160"/>
            <a:ext cx="171720" cy="151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5"/>
          <p:cNvSpPr/>
          <p:nvPr/>
        </p:nvSpPr>
        <p:spPr>
          <a:xfrm>
            <a:off x="2063520" y="427392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06" name="CustomShape 16"/>
          <p:cNvSpPr/>
          <p:nvPr/>
        </p:nvSpPr>
        <p:spPr>
          <a:xfrm>
            <a:off x="84960" y="5424840"/>
            <a:ext cx="1932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07" name="CustomShape 17"/>
          <p:cNvSpPr/>
          <p:nvPr/>
        </p:nvSpPr>
        <p:spPr>
          <a:xfrm>
            <a:off x="1163160" y="1760760"/>
            <a:ext cx="27522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08" name="CustomShape 18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F8FDB66-B9B2-4B91-B474-D7FD4FC220BF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590</Words>
  <Application>Microsoft Office PowerPoint</Application>
  <PresentationFormat>Geniş ekran</PresentationFormat>
  <Paragraphs>138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subject/>
  <dc:creator>Anni Wehrle</dc:creator>
  <dc:description/>
  <cp:lastModifiedBy>Ege Bayraktar</cp:lastModifiedBy>
  <cp:revision>66</cp:revision>
  <dcterms:created xsi:type="dcterms:W3CDTF">2019-05-09T08:36:16Z</dcterms:created>
  <dcterms:modified xsi:type="dcterms:W3CDTF">2019-05-15T01:55:45Z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