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gif" ContentType="image/gif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Asıl başlık stilini düzenlemek için tıklayın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Asıl metin stillerini düzenlemek için tıklayın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İkinci düzey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Üçüncü düzey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Dördüncü düzey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Beşinci düzey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F1F8C532-2BCA-4096-9B2C-0CB09A778195}" type="datetime"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14.05.19</a:t>
            </a:fld>
            <a:endParaRPr b="0" lang="de-DE" sz="18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D5D65351-F4B7-4E96-A0C2-391B0A19D6C5}" type="slidenum"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hyperlink" Target="https://aws.amazon.com/de/blogs/machine-learning/k-means-clustering-with-amazon-sagemaker/" TargetMode="External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0"/>
            <a:ext cx="54676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2"/>
          <p:cNvSpPr/>
          <p:nvPr/>
        </p:nvSpPr>
        <p:spPr>
          <a:xfrm>
            <a:off x="634320" y="803880"/>
            <a:ext cx="4208040" cy="30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1" lang="de-DE" sz="5400" spc="-1" strike="noStrike">
                <a:solidFill>
                  <a:srgbClr val="ffffff"/>
                </a:solidFill>
                <a:latin typeface="Calibri Light"/>
                <a:ea typeface="DejaVu Sans"/>
              </a:rPr>
              <a:t>K-means clustering – Project proposal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639000" y="4013280"/>
            <a:ext cx="4203360" cy="220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Marzia Matejcek, Leonie Gerling, </a:t>
            </a:r>
            <a:endParaRPr b="0" lang="de-DE" sz="18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Annika Wehrle, Ege Bayraktar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58" name="Line 4"/>
          <p:cNvSpPr/>
          <p:nvPr/>
        </p:nvSpPr>
        <p:spPr>
          <a:xfrm>
            <a:off x="786600" y="3928680"/>
            <a:ext cx="3931920" cy="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9" name="Picture 6" descr=""/>
          <p:cNvPicPr/>
          <p:nvPr/>
        </p:nvPicPr>
        <p:blipFill>
          <a:blip r:embed="rId1"/>
          <a:stretch/>
        </p:blipFill>
        <p:spPr>
          <a:xfrm>
            <a:off x="6233400" y="640080"/>
            <a:ext cx="5184000" cy="5578200"/>
          </a:xfrm>
          <a:prstGeom prst="rect">
            <a:avLst/>
          </a:prstGeom>
          <a:ln>
            <a:noFill/>
          </a:ln>
        </p:spPr>
      </p:pic>
      <p:sp>
        <p:nvSpPr>
          <p:cNvPr id="160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DEA51F4-D4B5-489B-A43F-0DD825CB6C5E}" type="slidenum">
              <a:rPr b="0" lang="de-DE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6233400" y="5825880"/>
            <a:ext cx="46112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2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https://aws.amazon.com/de/blogs/machine-learning/k-means-clustering-with-amazon-sagemaker/</a:t>
            </a: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284400"/>
            <a:ext cx="12191400" cy="13248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Project schedule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6" name="Line 2"/>
          <p:cNvSpPr/>
          <p:nvPr/>
        </p:nvSpPr>
        <p:spPr>
          <a:xfrm>
            <a:off x="59400" y="3989880"/>
            <a:ext cx="97200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3"/>
          <p:cNvSpPr/>
          <p:nvPr/>
        </p:nvSpPr>
        <p:spPr>
          <a:xfrm>
            <a:off x="950400" y="3893400"/>
            <a:ext cx="202680" cy="2055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4"/>
          <p:cNvSpPr/>
          <p:nvPr/>
        </p:nvSpPr>
        <p:spPr>
          <a:xfrm>
            <a:off x="827280" y="3764520"/>
            <a:ext cx="449280" cy="45036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5"/>
          <p:cNvSpPr/>
          <p:nvPr/>
        </p:nvSpPr>
        <p:spPr>
          <a:xfrm>
            <a:off x="766800" y="370368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Line 6"/>
          <p:cNvSpPr/>
          <p:nvPr/>
        </p:nvSpPr>
        <p:spPr>
          <a:xfrm flipV="1">
            <a:off x="103140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7"/>
          <p:cNvSpPr/>
          <p:nvPr/>
        </p:nvSpPr>
        <p:spPr>
          <a:xfrm>
            <a:off x="965880" y="5137920"/>
            <a:ext cx="172080" cy="1519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8"/>
          <p:cNvSpPr/>
          <p:nvPr/>
        </p:nvSpPr>
        <p:spPr>
          <a:xfrm>
            <a:off x="575280" y="332460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c55a11"/>
                </a:solidFill>
                <a:latin typeface="Calibri"/>
                <a:ea typeface="DejaVu Sans"/>
              </a:rPr>
              <a:t>1.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13" name="Line 9"/>
          <p:cNvSpPr/>
          <p:nvPr/>
        </p:nvSpPr>
        <p:spPr>
          <a:xfrm>
            <a:off x="13374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10"/>
          <p:cNvSpPr/>
          <p:nvPr/>
        </p:nvSpPr>
        <p:spPr>
          <a:xfrm>
            <a:off x="2439360" y="3886920"/>
            <a:ext cx="202680" cy="2055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11"/>
          <p:cNvSpPr/>
          <p:nvPr/>
        </p:nvSpPr>
        <p:spPr>
          <a:xfrm>
            <a:off x="2316600" y="3764520"/>
            <a:ext cx="449280" cy="45036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12"/>
          <p:cNvSpPr/>
          <p:nvPr/>
        </p:nvSpPr>
        <p:spPr>
          <a:xfrm>
            <a:off x="2256120" y="370368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Line 13"/>
          <p:cNvSpPr/>
          <p:nvPr/>
        </p:nvSpPr>
        <p:spPr>
          <a:xfrm flipV="1">
            <a:off x="254088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14"/>
          <p:cNvSpPr/>
          <p:nvPr/>
        </p:nvSpPr>
        <p:spPr>
          <a:xfrm>
            <a:off x="2453400" y="2702160"/>
            <a:ext cx="172080" cy="1519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15"/>
          <p:cNvSpPr/>
          <p:nvPr/>
        </p:nvSpPr>
        <p:spPr>
          <a:xfrm>
            <a:off x="2063520" y="427392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2f5597"/>
                </a:solidFill>
                <a:latin typeface="Calibri"/>
                <a:ea typeface="DejaVu Sans"/>
              </a:rPr>
              <a:t>2.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20" name="Line 16"/>
          <p:cNvSpPr/>
          <p:nvPr/>
        </p:nvSpPr>
        <p:spPr>
          <a:xfrm>
            <a:off x="2826720" y="397980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7"/>
          <p:cNvSpPr/>
          <p:nvPr/>
        </p:nvSpPr>
        <p:spPr>
          <a:xfrm>
            <a:off x="3929040" y="3875040"/>
            <a:ext cx="202680" cy="2055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8"/>
          <p:cNvSpPr/>
          <p:nvPr/>
        </p:nvSpPr>
        <p:spPr>
          <a:xfrm>
            <a:off x="3805920" y="3747600"/>
            <a:ext cx="449280" cy="450360"/>
          </a:xfrm>
          <a:prstGeom prst="donut">
            <a:avLst>
              <a:gd name="adj" fmla="val 3509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9"/>
          <p:cNvSpPr/>
          <p:nvPr/>
        </p:nvSpPr>
        <p:spPr>
          <a:xfrm>
            <a:off x="3745800" y="368676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Line 20"/>
          <p:cNvSpPr/>
          <p:nvPr/>
        </p:nvSpPr>
        <p:spPr>
          <a:xfrm flipV="1">
            <a:off x="4030200" y="425952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21"/>
          <p:cNvSpPr/>
          <p:nvPr/>
        </p:nvSpPr>
        <p:spPr>
          <a:xfrm>
            <a:off x="3944520" y="5121000"/>
            <a:ext cx="172080" cy="1519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Line 22"/>
          <p:cNvSpPr/>
          <p:nvPr/>
        </p:nvSpPr>
        <p:spPr>
          <a:xfrm>
            <a:off x="4316040" y="3996720"/>
            <a:ext cx="116892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23"/>
          <p:cNvSpPr/>
          <p:nvPr/>
        </p:nvSpPr>
        <p:spPr>
          <a:xfrm>
            <a:off x="5418720" y="3893400"/>
            <a:ext cx="202680" cy="2055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24"/>
          <p:cNvSpPr/>
          <p:nvPr/>
        </p:nvSpPr>
        <p:spPr>
          <a:xfrm>
            <a:off x="5295600" y="3764520"/>
            <a:ext cx="449280" cy="450360"/>
          </a:xfrm>
          <a:prstGeom prst="donut">
            <a:avLst>
              <a:gd name="adj" fmla="val 3509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25"/>
          <p:cNvSpPr/>
          <p:nvPr/>
        </p:nvSpPr>
        <p:spPr>
          <a:xfrm>
            <a:off x="5235120" y="370368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Line 26"/>
          <p:cNvSpPr/>
          <p:nvPr/>
        </p:nvSpPr>
        <p:spPr>
          <a:xfrm flipV="1">
            <a:off x="5520240" y="2862720"/>
            <a:ext cx="360" cy="86004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27"/>
          <p:cNvSpPr/>
          <p:nvPr/>
        </p:nvSpPr>
        <p:spPr>
          <a:xfrm>
            <a:off x="5437440" y="2716560"/>
            <a:ext cx="172080" cy="1519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Line 28"/>
          <p:cNvSpPr/>
          <p:nvPr/>
        </p:nvSpPr>
        <p:spPr>
          <a:xfrm>
            <a:off x="57996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9"/>
          <p:cNvSpPr/>
          <p:nvPr/>
        </p:nvSpPr>
        <p:spPr>
          <a:xfrm>
            <a:off x="6907320" y="3893400"/>
            <a:ext cx="202680" cy="2055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30"/>
          <p:cNvSpPr/>
          <p:nvPr/>
        </p:nvSpPr>
        <p:spPr>
          <a:xfrm>
            <a:off x="6784200" y="3764520"/>
            <a:ext cx="449280" cy="450360"/>
          </a:xfrm>
          <a:prstGeom prst="donut">
            <a:avLst>
              <a:gd name="adj" fmla="val 3509"/>
            </a:avLst>
          </a:prstGeom>
          <a:solidFill>
            <a:srgbClr val="7030a0"/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31"/>
          <p:cNvSpPr/>
          <p:nvPr/>
        </p:nvSpPr>
        <p:spPr>
          <a:xfrm>
            <a:off x="6724080" y="370368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Line 32"/>
          <p:cNvSpPr/>
          <p:nvPr/>
        </p:nvSpPr>
        <p:spPr>
          <a:xfrm flipV="1">
            <a:off x="700848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33"/>
          <p:cNvSpPr/>
          <p:nvPr/>
        </p:nvSpPr>
        <p:spPr>
          <a:xfrm>
            <a:off x="6922800" y="5137920"/>
            <a:ext cx="172080" cy="15192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Line 34"/>
          <p:cNvSpPr/>
          <p:nvPr/>
        </p:nvSpPr>
        <p:spPr>
          <a:xfrm>
            <a:off x="7294320" y="400644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35"/>
          <p:cNvSpPr/>
          <p:nvPr/>
        </p:nvSpPr>
        <p:spPr>
          <a:xfrm>
            <a:off x="8380440" y="3893400"/>
            <a:ext cx="202680" cy="2055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36"/>
          <p:cNvSpPr/>
          <p:nvPr/>
        </p:nvSpPr>
        <p:spPr>
          <a:xfrm>
            <a:off x="8257320" y="3764520"/>
            <a:ext cx="449280" cy="450360"/>
          </a:xfrm>
          <a:prstGeom prst="donut">
            <a:avLst>
              <a:gd name="adj" fmla="val 350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37"/>
          <p:cNvSpPr/>
          <p:nvPr/>
        </p:nvSpPr>
        <p:spPr>
          <a:xfrm>
            <a:off x="8196840" y="370368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Line 38"/>
          <p:cNvSpPr/>
          <p:nvPr/>
        </p:nvSpPr>
        <p:spPr>
          <a:xfrm flipV="1">
            <a:off x="848304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39"/>
          <p:cNvSpPr/>
          <p:nvPr/>
        </p:nvSpPr>
        <p:spPr>
          <a:xfrm>
            <a:off x="8396280" y="2702160"/>
            <a:ext cx="172080" cy="1519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40"/>
          <p:cNvSpPr/>
          <p:nvPr/>
        </p:nvSpPr>
        <p:spPr>
          <a:xfrm>
            <a:off x="9927360" y="3893400"/>
            <a:ext cx="202680" cy="205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41"/>
          <p:cNvSpPr/>
          <p:nvPr/>
        </p:nvSpPr>
        <p:spPr>
          <a:xfrm>
            <a:off x="9803880" y="3764520"/>
            <a:ext cx="449280" cy="450360"/>
          </a:xfrm>
          <a:prstGeom prst="donut">
            <a:avLst>
              <a:gd name="adj" fmla="val 3509"/>
            </a:avLst>
          </a:prstGeom>
          <a:solidFill>
            <a:srgbClr val="ffc000"/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42"/>
          <p:cNvSpPr/>
          <p:nvPr/>
        </p:nvSpPr>
        <p:spPr>
          <a:xfrm>
            <a:off x="9743760" y="370368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Line 43"/>
          <p:cNvSpPr/>
          <p:nvPr/>
        </p:nvSpPr>
        <p:spPr>
          <a:xfrm flipV="1">
            <a:off x="1002816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44"/>
          <p:cNvSpPr/>
          <p:nvPr/>
        </p:nvSpPr>
        <p:spPr>
          <a:xfrm>
            <a:off x="9942840" y="5137920"/>
            <a:ext cx="172080" cy="1519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Line 45"/>
          <p:cNvSpPr/>
          <p:nvPr/>
        </p:nvSpPr>
        <p:spPr>
          <a:xfrm>
            <a:off x="876744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46"/>
          <p:cNvSpPr/>
          <p:nvPr/>
        </p:nvSpPr>
        <p:spPr>
          <a:xfrm>
            <a:off x="11473920" y="3893400"/>
            <a:ext cx="202680" cy="2055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7"/>
          <p:cNvSpPr/>
          <p:nvPr/>
        </p:nvSpPr>
        <p:spPr>
          <a:xfrm>
            <a:off x="11350800" y="3764520"/>
            <a:ext cx="449280" cy="450360"/>
          </a:xfrm>
          <a:prstGeom prst="donut">
            <a:avLst>
              <a:gd name="adj" fmla="val 3509"/>
            </a:avLst>
          </a:prstGeom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48"/>
          <p:cNvSpPr/>
          <p:nvPr/>
        </p:nvSpPr>
        <p:spPr>
          <a:xfrm>
            <a:off x="11290320" y="370368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Line 49"/>
          <p:cNvSpPr/>
          <p:nvPr/>
        </p:nvSpPr>
        <p:spPr>
          <a:xfrm flipV="1">
            <a:off x="11575440" y="2862720"/>
            <a:ext cx="360" cy="86004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50"/>
          <p:cNvSpPr/>
          <p:nvPr/>
        </p:nvSpPr>
        <p:spPr>
          <a:xfrm>
            <a:off x="11482920" y="2716560"/>
            <a:ext cx="172080" cy="15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Line 51"/>
          <p:cNvSpPr/>
          <p:nvPr/>
        </p:nvSpPr>
        <p:spPr>
          <a:xfrm>
            <a:off x="1031436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Line 52"/>
          <p:cNvSpPr/>
          <p:nvPr/>
        </p:nvSpPr>
        <p:spPr>
          <a:xfrm>
            <a:off x="11860920" y="4006440"/>
            <a:ext cx="40824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53"/>
          <p:cNvSpPr/>
          <p:nvPr/>
        </p:nvSpPr>
        <p:spPr>
          <a:xfrm>
            <a:off x="3554280" y="329976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a9d18e"/>
                </a:solidFill>
                <a:latin typeface="Calibri"/>
                <a:ea typeface="DejaVu Sans"/>
              </a:rPr>
              <a:t>3.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58" name="CustomShape 54"/>
          <p:cNvSpPr/>
          <p:nvPr/>
        </p:nvSpPr>
        <p:spPr>
          <a:xfrm>
            <a:off x="5046480" y="428184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bf9000"/>
                </a:solidFill>
                <a:latin typeface="Calibri"/>
                <a:ea typeface="DejaVu Sans"/>
              </a:rPr>
              <a:t>4.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59" name="CustomShape 55"/>
          <p:cNvSpPr/>
          <p:nvPr/>
        </p:nvSpPr>
        <p:spPr>
          <a:xfrm>
            <a:off x="8004240" y="428004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385623"/>
                </a:solidFill>
                <a:latin typeface="Calibri"/>
                <a:ea typeface="DejaVu Sans"/>
              </a:rPr>
              <a:t>6.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60" name="CustomShape 56"/>
          <p:cNvSpPr/>
          <p:nvPr/>
        </p:nvSpPr>
        <p:spPr>
          <a:xfrm>
            <a:off x="9561960" y="333288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ffc000"/>
                </a:solidFill>
                <a:latin typeface="Calibri"/>
                <a:ea typeface="DejaVu Sans"/>
              </a:rPr>
              <a:t>7.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61" name="CustomShape 57"/>
          <p:cNvSpPr/>
          <p:nvPr/>
        </p:nvSpPr>
        <p:spPr>
          <a:xfrm>
            <a:off x="6529680" y="333684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7030a0"/>
                </a:solidFill>
                <a:latin typeface="Calibri"/>
                <a:ea typeface="DejaVu Sans"/>
              </a:rPr>
              <a:t>5.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62" name="CustomShape 58"/>
          <p:cNvSpPr/>
          <p:nvPr/>
        </p:nvSpPr>
        <p:spPr>
          <a:xfrm>
            <a:off x="11099160" y="428184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8faadc"/>
                </a:solidFill>
                <a:latin typeface="Calibri"/>
                <a:ea typeface="DejaVu Sans"/>
              </a:rPr>
              <a:t>8.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63" name="CustomShape 59"/>
          <p:cNvSpPr/>
          <p:nvPr/>
        </p:nvSpPr>
        <p:spPr>
          <a:xfrm>
            <a:off x="86040" y="5388120"/>
            <a:ext cx="19332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c55a11"/>
                </a:solidFill>
                <a:latin typeface="Calibri"/>
                <a:ea typeface="DejaVu Sans"/>
              </a:rPr>
              <a:t>Python, packages, basic knowledge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64" name="CustomShape 60"/>
          <p:cNvSpPr/>
          <p:nvPr/>
        </p:nvSpPr>
        <p:spPr>
          <a:xfrm>
            <a:off x="1156680" y="1645920"/>
            <a:ext cx="27525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  <a:ea typeface="DejaVu Sans"/>
              </a:rPr>
              <a:t>K-means algorithm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  <a:ea typeface="DejaVu Sans"/>
              </a:rPr>
              <a:t>-&gt; comparison with sklearn implementation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65" name="CustomShape 61"/>
          <p:cNvSpPr/>
          <p:nvPr/>
        </p:nvSpPr>
        <p:spPr>
          <a:xfrm>
            <a:off x="2833200" y="5355360"/>
            <a:ext cx="2387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a9d18e"/>
                </a:solidFill>
                <a:latin typeface="Calibri"/>
                <a:ea typeface="DejaVu Sans"/>
              </a:rPr>
              <a:t>Mini-batch algorithm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66" name="CustomShape 62"/>
          <p:cNvSpPr/>
          <p:nvPr/>
        </p:nvSpPr>
        <p:spPr>
          <a:xfrm>
            <a:off x="4140360" y="2208960"/>
            <a:ext cx="2752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bf9000"/>
                </a:solidFill>
                <a:latin typeface="Calibri"/>
                <a:ea typeface="DejaVu Sans"/>
              </a:rPr>
              <a:t>K-means ++ algorithm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67" name="CustomShape 63"/>
          <p:cNvSpPr/>
          <p:nvPr/>
        </p:nvSpPr>
        <p:spPr>
          <a:xfrm>
            <a:off x="5783040" y="5400000"/>
            <a:ext cx="24505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7030a0"/>
                </a:solidFill>
                <a:latin typeface="Calibri"/>
                <a:ea typeface="DejaVu Sans"/>
              </a:rPr>
              <a:t>Comparison of methods -&gt; some cool plots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68" name="CustomShape 64"/>
          <p:cNvSpPr/>
          <p:nvPr/>
        </p:nvSpPr>
        <p:spPr>
          <a:xfrm>
            <a:off x="7079040" y="1949400"/>
            <a:ext cx="2752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548235"/>
                </a:solidFill>
                <a:latin typeface="Calibri"/>
                <a:ea typeface="DejaVu Sans"/>
              </a:rPr>
              <a:t>Dataset processing: PCA..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69" name="CustomShape 65"/>
          <p:cNvSpPr/>
          <p:nvPr/>
        </p:nvSpPr>
        <p:spPr>
          <a:xfrm>
            <a:off x="8719200" y="5405400"/>
            <a:ext cx="26190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c000"/>
                </a:solidFill>
                <a:latin typeface="Calibri"/>
                <a:ea typeface="DejaVu Sans"/>
              </a:rPr>
              <a:t>cluster the dataset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c000"/>
                </a:solidFill>
                <a:latin typeface="Calibri"/>
                <a:ea typeface="DejaVu Sans"/>
              </a:rPr>
              <a:t>Comparison of algorithms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70" name="CustomShape 66"/>
          <p:cNvSpPr/>
          <p:nvPr/>
        </p:nvSpPr>
        <p:spPr>
          <a:xfrm>
            <a:off x="9610560" y="1934640"/>
            <a:ext cx="27525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8faadc"/>
                </a:solidFill>
                <a:latin typeface="Calibri"/>
                <a:ea typeface="DejaVu Sans"/>
              </a:rPr>
              <a:t>Visualization of results,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8faadc"/>
                </a:solidFill>
                <a:latin typeface="Calibri"/>
                <a:ea typeface="DejaVu Sans"/>
              </a:rPr>
              <a:t>Answer our questions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71" name="CustomShape 6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158840E-6B19-47B5-A46C-D8D7FE53F782}" type="slidenum">
              <a:rPr b="0" lang="de-DE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4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0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5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6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6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6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0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6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7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1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0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500"/>
                            </p:stCondLst>
                            <p:childTnLst>
                              <p:par>
                                <p:cTn id="204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6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7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0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1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2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6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7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2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2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8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000"/>
                            </p:stCondLst>
                            <p:childTnLst>
                              <p:par>
                                <p:cTn id="241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4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500"/>
                            </p:stCondLst>
                            <p:childTnLst>
                              <p:par>
                                <p:cTn id="24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4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2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3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54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7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8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5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6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7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3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4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7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8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000"/>
                            </p:stCondLst>
                            <p:childTnLst>
                              <p:par>
                                <p:cTn id="282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8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500"/>
                            </p:stCondLst>
                            <p:childTnLst>
                              <p:par>
                                <p:cTn id="286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8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9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9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9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8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9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0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0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500"/>
                            </p:stCondLst>
                            <p:childTnLst>
                              <p:par>
                                <p:cTn id="30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9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1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4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5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1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9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0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2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4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5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2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1000"/>
                            </p:stCondLst>
                            <p:childTnLst>
                              <p:par>
                                <p:cTn id="328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3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32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5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3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9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0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41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4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5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46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5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500"/>
                            </p:stCondLst>
                            <p:childTnLst>
                              <p:par>
                                <p:cTn id="35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5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6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5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1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6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5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6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6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1000"/>
                            </p:stCondLst>
                            <p:childTnLst>
                              <p:par>
                                <p:cTn id="369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7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1500"/>
                            </p:stCondLst>
                            <p:childTnLst>
                              <p:par>
                                <p:cTn id="37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5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6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7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0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1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8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5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6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8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2000"/>
                            </p:stCondLst>
                            <p:childTnLst>
                              <p:par>
                                <p:cTn id="389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9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0" y="280800"/>
            <a:ext cx="12191400" cy="13248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A few questions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Which algorithm for which type/ size of data?</a:t>
            </a:r>
            <a:endParaRPr b="0" lang="de-DE" sz="28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Limits of several algorithms?</a:t>
            </a:r>
            <a:endParaRPr b="0" lang="de-DE" sz="28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What could we predict if we cluster the data?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F723C37-1A79-4C90-AC79-64CEBE5D3717}" type="slidenum">
              <a:rPr b="0" lang="de-DE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392" dur="indefinite" restart="never" nodeType="tmRoot">
          <p:childTnLst>
            <p:seq>
              <p:cTn id="393" dur="indefinite" nodeType="mainSeq">
                <p:childTnLst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0" y="272520"/>
            <a:ext cx="12191400" cy="1324800"/>
          </a:xfrm>
          <a:prstGeom prst="rect">
            <a:avLst/>
          </a:prstGeom>
          <a:solidFill>
            <a:srgbClr val="4472c4"/>
          </a:solidFill>
          <a:ln w="1260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Goal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AE73305-65E8-4DD4-952E-E49F96F6A26E}" type="slidenum">
              <a:rPr b="0" lang="de-DE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  <p:pic>
        <p:nvPicPr>
          <p:cNvPr id="277" name="Inhaltsplatzhalter 4" descr=""/>
          <p:cNvPicPr/>
          <p:nvPr/>
        </p:nvPicPr>
        <p:blipFill>
          <a:blip r:embed="rId1"/>
          <a:stretch/>
        </p:blipFill>
        <p:spPr>
          <a:xfrm>
            <a:off x="538200" y="2101680"/>
            <a:ext cx="7831800" cy="4350600"/>
          </a:xfrm>
          <a:prstGeom prst="rect">
            <a:avLst/>
          </a:prstGeom>
          <a:ln>
            <a:noFill/>
          </a:ln>
        </p:spPr>
      </p:pic>
      <p:sp>
        <p:nvSpPr>
          <p:cNvPr id="278" name="CustomShape 3"/>
          <p:cNvSpPr/>
          <p:nvPr/>
        </p:nvSpPr>
        <p:spPr>
          <a:xfrm>
            <a:off x="538200" y="6453000"/>
            <a:ext cx="82684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767171"/>
                </a:solidFill>
                <a:latin typeface="Calibri"/>
                <a:ea typeface="DejaVu Sans"/>
              </a:rPr>
              <a:t>https://satijalab.org/seurat/v3.0/pbmc3k_tutorial.html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06" dur="indefinite" restart="never" nodeType="tmRoot">
          <p:childTnLst>
            <p:seq>
              <p:cTn id="40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0" y="274320"/>
            <a:ext cx="12191400" cy="13248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Questions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838080" y="200484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Can we find clusters that show only one type of cell?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de-DE" sz="28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find marker genes</a:t>
            </a:r>
            <a:endParaRPr b="0" lang="de-DE" sz="28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Which genes are expressed the most by which cell type?</a:t>
            </a:r>
            <a:endParaRPr b="0" lang="de-DE" sz="28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How homogenous/heterogenous is the population?</a:t>
            </a:r>
            <a:endParaRPr b="0" lang="de-DE" sz="28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Can we use the cluster pattern (of other patients) to predict/diagnose diseases?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E6C2F81-876E-4101-AB3E-B95F5EFD34A1}" type="slidenum">
              <a:rPr b="0" lang="de-DE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408" dur="indefinite" restart="never" nodeType="tmRoot">
          <p:childTnLst>
            <p:seq>
              <p:cTn id="409" dur="indefinite" nodeType="mainSeq">
                <p:childTnLst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1097280" y="1845720"/>
            <a:ext cx="2533680" cy="402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K-means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K-means ++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Mini-Batch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3857400"/>
            <a:ext cx="12191760" cy="18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Task:</a:t>
            </a:r>
            <a:endParaRPr b="0" lang="de-DE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compare your implementation with the sklearn implementation with respect to quality and speed.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244080"/>
            <a:ext cx="12191400" cy="1323720"/>
          </a:xfrm>
          <a:prstGeom prst="rect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endParaRPr b="0" lang="de-DE" sz="4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38080" y="1825560"/>
            <a:ext cx="8122680" cy="435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On </a:t>
            </a:r>
            <a:r>
              <a:rPr b="1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PCA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 plots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Random number </a:t>
            </a:r>
            <a:r>
              <a:rPr b="1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«k»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 and placement of centroids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Find </a:t>
            </a:r>
            <a:r>
              <a:rPr b="1" lang="de-DE" sz="2800" spc="-1" strike="noStrike">
                <a:solidFill>
                  <a:srgbClr val="c55a11"/>
                </a:solidFill>
                <a:latin typeface="Arial"/>
                <a:ea typeface="DejaVu Sans"/>
              </a:rPr>
              <a:t>minimal Euclidian</a:t>
            </a:r>
            <a:r>
              <a:rPr b="0" lang="de-DE" sz="2800" spc="-1" strike="noStrike">
                <a:solidFill>
                  <a:srgbClr val="c55a11"/>
                </a:solidFill>
                <a:latin typeface="Arial"/>
                <a:ea typeface="DejaVu Sans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distance between object and centroid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Assign the object to </a:t>
            </a:r>
            <a:r>
              <a:rPr b="1" lang="de-DE" sz="2800" spc="-1" strike="noStrike">
                <a:solidFill>
                  <a:srgbClr val="c55a11"/>
                </a:solidFill>
                <a:latin typeface="Arial"/>
                <a:ea typeface="DejaVu Sans"/>
              </a:rPr>
              <a:t>the closest centroid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Re-arrangement of the centroids, </a:t>
            </a:r>
            <a:r>
              <a:rPr b="0" lang="de-DE" sz="2800" spc="-1" strike="noStrike">
                <a:solidFill>
                  <a:srgbClr val="c55a11"/>
                </a:solidFill>
                <a:latin typeface="Arial"/>
                <a:ea typeface="DejaVu Sans"/>
              </a:rPr>
              <a:t>minimizing mean distance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 to its assigned objects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Until: </a:t>
            </a:r>
            <a:r>
              <a:rPr b="0" lang="de-DE" sz="3600" spc="-1" strike="noStrike">
                <a:solidFill>
                  <a:srgbClr val="c00000"/>
                </a:solidFill>
                <a:latin typeface="Arial"/>
                <a:ea typeface="DejaVu Sans"/>
              </a:rPr>
              <a:t>Convergance!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8765280" y="2864880"/>
            <a:ext cx="848880" cy="2503800"/>
          </a:xfrm>
          <a:prstGeom prst="rightBrace">
            <a:avLst>
              <a:gd name="adj1" fmla="val 10960"/>
              <a:gd name="adj2" fmla="val 26540"/>
            </a:avLst>
          </a:prstGeom>
          <a:noFill/>
          <a:ln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3"/>
          <p:cNvSpPr/>
          <p:nvPr/>
        </p:nvSpPr>
        <p:spPr>
          <a:xfrm>
            <a:off x="9662400" y="3105720"/>
            <a:ext cx="2060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DejaVu Sans"/>
              </a:rPr>
              <a:t>Iterations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168" name="Resim 7" descr=""/>
          <p:cNvPicPr/>
          <p:nvPr/>
        </p:nvPicPr>
        <p:blipFill>
          <a:blip r:embed="rId1"/>
          <a:srcRect l="50394" t="28851" r="21453" b="41150"/>
          <a:stretch/>
        </p:blipFill>
        <p:spPr>
          <a:xfrm>
            <a:off x="10130400" y="3768840"/>
            <a:ext cx="1124640" cy="799200"/>
          </a:xfrm>
          <a:prstGeom prst="rect">
            <a:avLst/>
          </a:prstGeom>
          <a:ln>
            <a:noFill/>
          </a:ln>
        </p:spPr>
      </p:pic>
      <p:sp>
        <p:nvSpPr>
          <p:cNvPr id="169" name="CustomShape 4"/>
          <p:cNvSpPr/>
          <p:nvPr/>
        </p:nvSpPr>
        <p:spPr>
          <a:xfrm>
            <a:off x="0" y="244080"/>
            <a:ext cx="12191400" cy="1323720"/>
          </a:xfrm>
          <a:prstGeom prst="rect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k-means</a:t>
            </a:r>
            <a:endParaRPr b="0" lang="de-DE" sz="4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58400" y="1737360"/>
            <a:ext cx="6516000" cy="435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Randomly chosen object as centroid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Calculate the Euclidian distance D(x) to every other object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Position the next centroid at the furthermost object 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Define k-centroids and repeat the normal k-means algorithm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Resim 4" descr=""/>
          <p:cNvPicPr/>
          <p:nvPr/>
        </p:nvPicPr>
        <p:blipFill>
          <a:blip r:embed="rId1"/>
          <a:stretch/>
        </p:blipFill>
        <p:spPr>
          <a:xfrm>
            <a:off x="6856560" y="1520280"/>
            <a:ext cx="5176800" cy="372708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1949400" y="5248080"/>
            <a:ext cx="787032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Arial"/>
                <a:ea typeface="DejaVu Sans"/>
              </a:rPr>
              <a:t>Reduces Iterations!</a:t>
            </a:r>
            <a:endParaRPr b="0" lang="de-DE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Arial"/>
                <a:ea typeface="DejaVu Sans"/>
              </a:rPr>
              <a:t>Doubles the speed of k-means!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0" y="244080"/>
            <a:ext cx="12191400" cy="1323720"/>
          </a:xfrm>
          <a:prstGeom prst="rect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k-means ++</a:t>
            </a:r>
            <a:endParaRPr b="0" lang="de-DE" sz="4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09840" y="194364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Centroids placed into data with a decided amount of batch-growth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Centroid assignment per-sample.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Arrange centroid according to the minimal euclidian median of first sample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than the median distance of the first and second sample… 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0" y="272520"/>
            <a:ext cx="12191400" cy="13248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Mini-batch k-means</a:t>
            </a:r>
            <a:endParaRPr b="0" lang="de-DE" sz="4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74200" y="184248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Gene expression of peripheral blood mononuclear cells (PBMCs) from a healthy donor</a:t>
            </a:r>
            <a:endParaRPr b="0" lang="de-DE" sz="2800" spc="-1" strike="noStrike">
              <a:latin typeface="Arial"/>
            </a:endParaRPr>
          </a:p>
          <a:p>
            <a:pPr marL="228600" indent="-2268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PBMCs = peripheral blood cells with a round nucleus e. g. T-cells, B-cells, monocytes</a:t>
            </a:r>
            <a:endParaRPr b="0" lang="de-DE" sz="2800" spc="-1" strike="noStrike">
              <a:latin typeface="Arial"/>
            </a:endParaRPr>
          </a:p>
          <a:p>
            <a:pPr marL="228600" indent="-2268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Method: UMI marked mRNA (unique molecular identifier) → ratio of molecules in cells is preserved</a:t>
            </a:r>
            <a:endParaRPr b="0" lang="de-DE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2700 cells, 32738 genes (→ dimension reduction, nonlinear)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0" y="272520"/>
            <a:ext cx="12191400" cy="13248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Data</a:t>
            </a:r>
            <a:endParaRPr b="0" lang="de-DE" sz="4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Table 1"/>
          <p:cNvGraphicFramePr/>
          <p:nvPr/>
        </p:nvGraphicFramePr>
        <p:xfrm>
          <a:off x="2140200" y="1255680"/>
          <a:ext cx="7911000" cy="4345920"/>
        </p:xfrm>
        <a:graphic>
          <a:graphicData uri="http://schemas.openxmlformats.org/drawingml/2006/table">
            <a:tbl>
              <a:tblPr/>
              <a:tblGrid>
                <a:gridCol w="3955680"/>
                <a:gridCol w="3955680"/>
              </a:tblGrid>
              <a:tr h="466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203864"/>
                          </a:solidFill>
                          <a:latin typeface="Calibri"/>
                          <a:ea typeface="DejaVu Sans"/>
                        </a:rPr>
                        <a:t>Cell Type</a:t>
                      </a:r>
                      <a:endParaRPr b="0" lang="de-DE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203864"/>
                          </a:solidFill>
                          <a:latin typeface="Calibri"/>
                          <a:ea typeface="DejaVu Sans"/>
                        </a:rPr>
                        <a:t>Markers</a:t>
                      </a:r>
                      <a:endParaRPr b="0" lang="de-DE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Naive CD4+ T – Cell 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IL7R, CCR7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Memory – T - Cell  CD4+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IL7R, S100A4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CD14+ Monocyte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CD14, LYZ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B – Cell 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MS4A1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CD8+ T – Cell 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CD8A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FCGR3A+ Monocyte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FCGR3A, MS4A7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Natural killer cell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GNLY, NKG7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Dendritic cell 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FCER1A, CST3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Platelet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PPBP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sp>
        <p:nvSpPr>
          <p:cNvPr id="179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3C97F7A-1C18-47B5-AB79-20EEE6325F13}" type="slidenum">
              <a:rPr b="0" lang="de-DE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2070720" y="5602320"/>
            <a:ext cx="79110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767171"/>
                </a:solidFill>
                <a:latin typeface="Calibri"/>
                <a:ea typeface="DejaVu Sans"/>
              </a:rPr>
              <a:t>https://satijalab.org/seurat/v3.0/pbmc3k_tutorial.html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1800000" y="1800000"/>
            <a:ext cx="215640" cy="2087640"/>
          </a:xfrm>
          <a:custGeom>
            <a:avLst/>
            <a:gdLst/>
            <a:ahLst/>
            <a:rect l="l" t="t" r="r" b="b"/>
            <a:pathLst>
              <a:path w="602" h="5802">
                <a:moveTo>
                  <a:pt x="601" y="0"/>
                </a:moveTo>
                <a:cubicBezTo>
                  <a:pt x="450" y="0"/>
                  <a:pt x="300" y="241"/>
                  <a:pt x="300" y="483"/>
                </a:cubicBezTo>
                <a:lnTo>
                  <a:pt x="300" y="2417"/>
                </a:lnTo>
                <a:cubicBezTo>
                  <a:pt x="300" y="2658"/>
                  <a:pt x="150" y="2900"/>
                  <a:pt x="0" y="2900"/>
                </a:cubicBezTo>
                <a:cubicBezTo>
                  <a:pt x="150" y="2900"/>
                  <a:pt x="300" y="3142"/>
                  <a:pt x="300" y="3383"/>
                </a:cubicBezTo>
                <a:lnTo>
                  <a:pt x="300" y="5317"/>
                </a:lnTo>
                <a:cubicBezTo>
                  <a:pt x="300" y="5559"/>
                  <a:pt x="450" y="5801"/>
                  <a:pt x="601" y="58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5"/>
          <p:cNvSpPr/>
          <p:nvPr/>
        </p:nvSpPr>
        <p:spPr>
          <a:xfrm>
            <a:off x="288000" y="2664000"/>
            <a:ext cx="1655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lymphocytes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Line 1"/>
          <p:cNvSpPr/>
          <p:nvPr/>
        </p:nvSpPr>
        <p:spPr>
          <a:xfrm>
            <a:off x="59400" y="3989880"/>
            <a:ext cx="97200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"/>
          <p:cNvSpPr/>
          <p:nvPr/>
        </p:nvSpPr>
        <p:spPr>
          <a:xfrm>
            <a:off x="950400" y="3893400"/>
            <a:ext cx="202680" cy="2055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3"/>
          <p:cNvSpPr/>
          <p:nvPr/>
        </p:nvSpPr>
        <p:spPr>
          <a:xfrm>
            <a:off x="0" y="272520"/>
            <a:ext cx="12191400" cy="13248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Project</a:t>
            </a: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schedule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827280" y="3764520"/>
            <a:ext cx="449280" cy="45036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5"/>
          <p:cNvSpPr/>
          <p:nvPr/>
        </p:nvSpPr>
        <p:spPr>
          <a:xfrm>
            <a:off x="766800" y="370368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Line 6"/>
          <p:cNvSpPr/>
          <p:nvPr/>
        </p:nvSpPr>
        <p:spPr>
          <a:xfrm flipV="1">
            <a:off x="104760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7"/>
          <p:cNvSpPr/>
          <p:nvPr/>
        </p:nvSpPr>
        <p:spPr>
          <a:xfrm>
            <a:off x="965880" y="5137920"/>
            <a:ext cx="172080" cy="1519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8"/>
          <p:cNvSpPr/>
          <p:nvPr/>
        </p:nvSpPr>
        <p:spPr>
          <a:xfrm>
            <a:off x="575280" y="332460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c55a11"/>
                </a:solidFill>
                <a:latin typeface="Calibri"/>
                <a:ea typeface="DejaVu Sans"/>
              </a:rPr>
              <a:t>1.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91" name="Line 9"/>
          <p:cNvSpPr/>
          <p:nvPr/>
        </p:nvSpPr>
        <p:spPr>
          <a:xfrm>
            <a:off x="13374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10"/>
          <p:cNvSpPr/>
          <p:nvPr/>
        </p:nvSpPr>
        <p:spPr>
          <a:xfrm>
            <a:off x="2439360" y="3886920"/>
            <a:ext cx="202680" cy="2055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11"/>
          <p:cNvSpPr/>
          <p:nvPr/>
        </p:nvSpPr>
        <p:spPr>
          <a:xfrm>
            <a:off x="2316600" y="3764520"/>
            <a:ext cx="449280" cy="45036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12"/>
          <p:cNvSpPr/>
          <p:nvPr/>
        </p:nvSpPr>
        <p:spPr>
          <a:xfrm>
            <a:off x="2256120" y="370368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Line 13"/>
          <p:cNvSpPr/>
          <p:nvPr/>
        </p:nvSpPr>
        <p:spPr>
          <a:xfrm flipV="1">
            <a:off x="254088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4"/>
          <p:cNvSpPr/>
          <p:nvPr/>
        </p:nvSpPr>
        <p:spPr>
          <a:xfrm>
            <a:off x="2453400" y="2702160"/>
            <a:ext cx="172080" cy="1519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15"/>
          <p:cNvSpPr/>
          <p:nvPr/>
        </p:nvSpPr>
        <p:spPr>
          <a:xfrm>
            <a:off x="2063520" y="427392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2f5597"/>
                </a:solidFill>
                <a:latin typeface="Calibri"/>
                <a:ea typeface="DejaVu Sans"/>
              </a:rPr>
              <a:t>2.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98" name="CustomShape 16"/>
          <p:cNvSpPr/>
          <p:nvPr/>
        </p:nvSpPr>
        <p:spPr>
          <a:xfrm>
            <a:off x="84960" y="5424840"/>
            <a:ext cx="19332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c55a11"/>
                </a:solidFill>
                <a:latin typeface="Calibri"/>
                <a:ea typeface="DejaVu Sans"/>
              </a:rPr>
              <a:t>Python, packages, basic knowledge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99" name="CustomShape 17"/>
          <p:cNvSpPr/>
          <p:nvPr/>
        </p:nvSpPr>
        <p:spPr>
          <a:xfrm>
            <a:off x="1163160" y="1760760"/>
            <a:ext cx="27525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  <a:ea typeface="DejaVu Sans"/>
              </a:rPr>
              <a:t>K-means algorithm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  <a:ea typeface="DejaVu Sans"/>
              </a:rPr>
              <a:t>-&gt; comparison with sklearn implementation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00" name="CustomShape 18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3837279-3404-4409-9E6F-484A2FEFCB54}" type="slidenum">
              <a:rPr b="0" lang="de-DE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5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Table 1"/>
          <p:cNvGraphicFramePr/>
          <p:nvPr/>
        </p:nvGraphicFramePr>
        <p:xfrm>
          <a:off x="1014120" y="837360"/>
          <a:ext cx="9977760" cy="1853640"/>
        </p:xfrm>
        <a:graphic>
          <a:graphicData uri="http://schemas.openxmlformats.org/drawingml/2006/table">
            <a:tbl>
              <a:tblPr/>
              <a:tblGrid>
                <a:gridCol w="1161000"/>
                <a:gridCol w="1523880"/>
                <a:gridCol w="2322000"/>
                <a:gridCol w="1213560"/>
                <a:gridCol w="1324440"/>
                <a:gridCol w="1141560"/>
                <a:gridCol w="1291680"/>
              </a:tblGrid>
              <a:tr h="74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k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Average sum of squared distance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Algorithm          sklearn implementation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Minimum - “ -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Average T (computation time)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i.e. 10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25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2" name="CustomShape 2"/>
          <p:cNvSpPr/>
          <p:nvPr/>
        </p:nvSpPr>
        <p:spPr>
          <a:xfrm>
            <a:off x="745200" y="237240"/>
            <a:ext cx="1051488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Tabels for different datasets with various sizes: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Multiple plots for visualization: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e.g. :</a:t>
            </a:r>
            <a:endParaRPr b="0" lang="de-DE" sz="2400" spc="-1" strike="noStrike">
              <a:latin typeface="Arial"/>
            </a:endParaRPr>
          </a:p>
        </p:txBody>
      </p:sp>
      <p:pic>
        <p:nvPicPr>
          <p:cNvPr id="203" name="Grafik 37" descr=""/>
          <p:cNvPicPr/>
          <p:nvPr/>
        </p:nvPicPr>
        <p:blipFill>
          <a:blip r:embed="rId1"/>
          <a:srcRect l="0" t="5541" r="0" b="0"/>
          <a:stretch/>
        </p:blipFill>
        <p:spPr>
          <a:xfrm>
            <a:off x="2194200" y="3583080"/>
            <a:ext cx="7338240" cy="3233880"/>
          </a:xfrm>
          <a:prstGeom prst="rect">
            <a:avLst/>
          </a:prstGeom>
          <a:ln>
            <a:noFill/>
          </a:ln>
        </p:spPr>
      </p:pic>
      <p:sp>
        <p:nvSpPr>
          <p:cNvPr id="20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EB0AB91-A2C4-47BF-9753-2D4A01F36071}" type="slidenum">
              <a:rPr b="0" lang="de-DE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LibreOffice/6.0.2.1$Windows_x86 LibreOffice_project/f7f06a8f319e4b62f9bc5095aa112a65d2f3ac89</Application>
  <Words>541</Words>
  <Paragraphs>122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2019-05-09T08:36:16Z</dcterms:created>
  <dc:creator>Anni Wehrle</dc:creator>
  <dc:description/>
  <dc:language>de-DE</dc:language>
  <cp:lastModifiedBy/>
  <dcterms:modified xsi:type="dcterms:W3CDTF">2019-05-14T14:37:15Z</dcterms:modified>
  <cp:revision>55</cp:revision>
  <dc:subject/>
  <dc:title>K-means clustering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