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gif" ContentType="image/gif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B21035C-5E7F-4FE2-8149-FC1198867965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13.05.19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0F8AC4-748F-42E4-A68A-B1D8BF080AC6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C8CFD3D-B5E1-4EA8-A173-CBCA5D2778B5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13.05.19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E2E7E39-01B5-450D-85EC-9DCA73AD55D4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D94D253-71D2-45B2-8F9A-1EED1748521D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13.05.19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E002DF5-892A-4C71-AE23-38DD20333AA5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54680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TextShape 2"/>
          <p:cNvSpPr txBox="1"/>
          <p:nvPr/>
        </p:nvSpPr>
        <p:spPr>
          <a:xfrm>
            <a:off x="634320" y="803880"/>
            <a:ext cx="4208400" cy="3034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de-DE" sz="5400" spc="-1" strike="noStrike">
                <a:solidFill>
                  <a:srgbClr val="ffffff"/>
                </a:solidFill>
                <a:latin typeface="Calibri Light"/>
              </a:rPr>
              <a:t>K-means clustering – Project proposal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639000" y="4013280"/>
            <a:ext cx="4203720" cy="2205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de-DE" sz="32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Marzia Matejcek, Leonie Gerling, </a:t>
            </a:r>
            <a:endParaRPr b="0" lang="de-DE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Annika Wehrle, Ege Bayraktar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6" name="Line 4"/>
          <p:cNvSpPr/>
          <p:nvPr/>
        </p:nvSpPr>
        <p:spPr>
          <a:xfrm>
            <a:off x="786600" y="3928680"/>
            <a:ext cx="3931920" cy="360"/>
          </a:xfrm>
          <a:prstGeom prst="line">
            <a:avLst/>
          </a:prstGeom>
          <a:ln w="1908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Picture 6" descr=""/>
          <p:cNvPicPr/>
          <p:nvPr/>
        </p:nvPicPr>
        <p:blipFill>
          <a:blip r:embed="rId1"/>
          <a:stretch/>
        </p:blipFill>
        <p:spPr>
          <a:xfrm>
            <a:off x="6233400" y="640080"/>
            <a:ext cx="5184360" cy="557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Questions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Can we find clusters that show only one type of cell?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de-DE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find marker genes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Which genes are expressed the most by which cell type?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How homogenous/heterogenous is the population?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Can we use the cluster pattern (of other patients) to predict/diagnose diseases?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02" dur="indefinite" restart="never" nodeType="tmRoot">
          <p:childTnLst>
            <p:seq>
              <p:cTn id="403" dur="indefinite" nodeType="mainSeq">
                <p:childTnLst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Data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Peripheral blood mononuclear cells (PBMCs) from a healthy donor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PBMCs = peripheral blood cells with a round nucleus e. g. T-cells, B-cells, moncytes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Method: UMI marked mRNA (unique molecular identifier) → ratio in cells of molecules is preserved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2700 cells, 32738 genes (→ dimension reduction, nonlinear)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Table 1"/>
          <p:cNvGraphicFramePr/>
          <p:nvPr/>
        </p:nvGraphicFramePr>
        <p:xfrm>
          <a:off x="1855440" y="1206000"/>
          <a:ext cx="7911360" cy="4346280"/>
        </p:xfrm>
        <a:graphic>
          <a:graphicData uri="http://schemas.openxmlformats.org/drawingml/2006/table">
            <a:tbl>
              <a:tblPr/>
              <a:tblGrid>
                <a:gridCol w="3955680"/>
                <a:gridCol w="3955680"/>
              </a:tblGrid>
              <a:tr h="466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203864"/>
                          </a:solidFill>
                          <a:latin typeface="Calibri"/>
                        </a:rPr>
                        <a:t>Cell Type</a:t>
                      </a:r>
                      <a:endParaRPr b="0" lang="de-DE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203864"/>
                          </a:solidFill>
                          <a:latin typeface="Calibri"/>
                        </a:rPr>
                        <a:t>Markers</a:t>
                      </a:r>
                      <a:endParaRPr b="0" lang="de-DE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Naive CD4+ T – cells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IL7R, CCR7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Memory – T – cells   CD4+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IL7R, S100A4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CD14+ Monocytes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CD14, LYZ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 – cells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MS4A1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CD8+ T – cells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CD8A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FCGR3A+ Monocytes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FCGR3A, MS4A7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Killers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GNLY, NKG7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Dendritic Cells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FCER1A, CST3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20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Platelet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PPBP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Project plan -&gt; 10 weeks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950400" y="3893400"/>
            <a:ext cx="203040" cy="205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82728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5"/>
          <p:cNvSpPr/>
          <p:nvPr/>
        </p:nvSpPr>
        <p:spPr>
          <a:xfrm>
            <a:off x="76680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6"/>
          <p:cNvSpPr/>
          <p:nvPr/>
        </p:nvSpPr>
        <p:spPr>
          <a:xfrm flipV="1">
            <a:off x="10476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965880" y="5137920"/>
            <a:ext cx="172440" cy="1522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8"/>
          <p:cNvSpPr/>
          <p:nvPr/>
        </p:nvSpPr>
        <p:spPr>
          <a:xfrm>
            <a:off x="575280" y="332460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c55a11"/>
                </a:solidFill>
                <a:latin typeface="Calibri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39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0"/>
          <p:cNvSpPr/>
          <p:nvPr/>
        </p:nvSpPr>
        <p:spPr>
          <a:xfrm>
            <a:off x="2439360" y="3886920"/>
            <a:ext cx="203040" cy="205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1"/>
          <p:cNvSpPr/>
          <p:nvPr/>
        </p:nvSpPr>
        <p:spPr>
          <a:xfrm>
            <a:off x="231660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2"/>
          <p:cNvSpPr/>
          <p:nvPr/>
        </p:nvSpPr>
        <p:spPr>
          <a:xfrm>
            <a:off x="22561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4"/>
          <p:cNvSpPr/>
          <p:nvPr/>
        </p:nvSpPr>
        <p:spPr>
          <a:xfrm>
            <a:off x="2453400" y="2702160"/>
            <a:ext cx="172440" cy="1522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5"/>
          <p:cNvSpPr/>
          <p:nvPr/>
        </p:nvSpPr>
        <p:spPr>
          <a:xfrm>
            <a:off x="2063520" y="427392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46" name="CustomShape 16"/>
          <p:cNvSpPr/>
          <p:nvPr/>
        </p:nvSpPr>
        <p:spPr>
          <a:xfrm>
            <a:off x="84960" y="5424840"/>
            <a:ext cx="1933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c55a11"/>
                </a:solidFill>
                <a:latin typeface="Calibri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7" name="CustomShape 17"/>
          <p:cNvSpPr/>
          <p:nvPr/>
        </p:nvSpPr>
        <p:spPr>
          <a:xfrm>
            <a:off x="1163160" y="1760760"/>
            <a:ext cx="2752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48" name="Folienzoom 8" descr=""/>
          <p:cNvPicPr/>
          <p:nvPr/>
        </p:nvPicPr>
        <p:blipFill>
          <a:blip r:embed="rId1"/>
          <a:stretch/>
        </p:blipFill>
        <p:spPr>
          <a:xfrm>
            <a:off x="1463040" y="-7740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Table 1"/>
          <p:cNvGraphicFramePr/>
          <p:nvPr/>
        </p:nvGraphicFramePr>
        <p:xfrm>
          <a:off x="1014120" y="837360"/>
          <a:ext cx="9978120" cy="1854000"/>
        </p:xfrm>
        <a:graphic>
          <a:graphicData uri="http://schemas.openxmlformats.org/drawingml/2006/table">
            <a:tbl>
              <a:tblPr/>
              <a:tblGrid>
                <a:gridCol w="1161000"/>
                <a:gridCol w="1523880"/>
                <a:gridCol w="2322000"/>
                <a:gridCol w="1213560"/>
                <a:gridCol w="1324440"/>
                <a:gridCol w="1141560"/>
                <a:gridCol w="1291680"/>
              </a:tblGrid>
              <a:tr h="74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 sum of squared distance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Algorithm          sklearn implementation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Minimum - “ -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 T (computation time)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i.e. 10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0" name="TextShape 2"/>
          <p:cNvSpPr txBox="1"/>
          <p:nvPr/>
        </p:nvSpPr>
        <p:spPr>
          <a:xfrm>
            <a:off x="745200" y="237240"/>
            <a:ext cx="10515240" cy="4525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Tabels for different datasets with various sizes: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Multiple plots for visualization: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e.g. 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Grafik 37" descr=""/>
          <p:cNvPicPr/>
          <p:nvPr/>
        </p:nvPicPr>
        <p:blipFill>
          <a:blip r:embed="rId1"/>
          <a:srcRect l="0" t="5541" r="0" b="0"/>
          <a:stretch/>
        </p:blipFill>
        <p:spPr>
          <a:xfrm>
            <a:off x="2194200" y="3583080"/>
            <a:ext cx="7338600" cy="323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Project plan -&gt; 10 weeks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950400" y="3893400"/>
            <a:ext cx="203040" cy="205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82728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5"/>
          <p:cNvSpPr/>
          <p:nvPr/>
        </p:nvSpPr>
        <p:spPr>
          <a:xfrm>
            <a:off x="76680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6"/>
          <p:cNvSpPr/>
          <p:nvPr/>
        </p:nvSpPr>
        <p:spPr>
          <a:xfrm flipV="1">
            <a:off x="10314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7"/>
          <p:cNvSpPr/>
          <p:nvPr/>
        </p:nvSpPr>
        <p:spPr>
          <a:xfrm>
            <a:off x="965880" y="5137920"/>
            <a:ext cx="172440" cy="1522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8"/>
          <p:cNvSpPr/>
          <p:nvPr/>
        </p:nvSpPr>
        <p:spPr>
          <a:xfrm>
            <a:off x="575280" y="332460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c55a11"/>
                </a:solidFill>
                <a:latin typeface="Calibri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0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0"/>
          <p:cNvSpPr/>
          <p:nvPr/>
        </p:nvSpPr>
        <p:spPr>
          <a:xfrm>
            <a:off x="2439360" y="3886920"/>
            <a:ext cx="203040" cy="205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1"/>
          <p:cNvSpPr/>
          <p:nvPr/>
        </p:nvSpPr>
        <p:spPr>
          <a:xfrm>
            <a:off x="231660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2"/>
          <p:cNvSpPr/>
          <p:nvPr/>
        </p:nvSpPr>
        <p:spPr>
          <a:xfrm>
            <a:off x="22561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4"/>
          <p:cNvSpPr/>
          <p:nvPr/>
        </p:nvSpPr>
        <p:spPr>
          <a:xfrm>
            <a:off x="2453400" y="2702160"/>
            <a:ext cx="172440" cy="1522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5"/>
          <p:cNvSpPr/>
          <p:nvPr/>
        </p:nvSpPr>
        <p:spPr>
          <a:xfrm>
            <a:off x="2063520" y="427392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7" name="Line 16"/>
          <p:cNvSpPr/>
          <p:nvPr/>
        </p:nvSpPr>
        <p:spPr>
          <a:xfrm>
            <a:off x="2826720" y="397980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7"/>
          <p:cNvSpPr/>
          <p:nvPr/>
        </p:nvSpPr>
        <p:spPr>
          <a:xfrm>
            <a:off x="3929040" y="3875040"/>
            <a:ext cx="203040" cy="2059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8"/>
          <p:cNvSpPr/>
          <p:nvPr/>
        </p:nvSpPr>
        <p:spPr>
          <a:xfrm>
            <a:off x="3805920" y="374760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9"/>
          <p:cNvSpPr/>
          <p:nvPr/>
        </p:nvSpPr>
        <p:spPr>
          <a:xfrm>
            <a:off x="3745800" y="368676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20"/>
          <p:cNvSpPr/>
          <p:nvPr/>
        </p:nvSpPr>
        <p:spPr>
          <a:xfrm flipV="1">
            <a:off x="4030200" y="425952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1"/>
          <p:cNvSpPr/>
          <p:nvPr/>
        </p:nvSpPr>
        <p:spPr>
          <a:xfrm>
            <a:off x="3944520" y="5121000"/>
            <a:ext cx="172440" cy="1522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22"/>
          <p:cNvSpPr/>
          <p:nvPr/>
        </p:nvSpPr>
        <p:spPr>
          <a:xfrm>
            <a:off x="4316040" y="3996720"/>
            <a:ext cx="11689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3"/>
          <p:cNvSpPr/>
          <p:nvPr/>
        </p:nvSpPr>
        <p:spPr>
          <a:xfrm>
            <a:off x="5418720" y="3893400"/>
            <a:ext cx="203040" cy="2059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4"/>
          <p:cNvSpPr/>
          <p:nvPr/>
        </p:nvSpPr>
        <p:spPr>
          <a:xfrm>
            <a:off x="529560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5"/>
          <p:cNvSpPr/>
          <p:nvPr/>
        </p:nvSpPr>
        <p:spPr>
          <a:xfrm>
            <a:off x="52351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Line 26"/>
          <p:cNvSpPr/>
          <p:nvPr/>
        </p:nvSpPr>
        <p:spPr>
          <a:xfrm flipV="1">
            <a:off x="55202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7"/>
          <p:cNvSpPr/>
          <p:nvPr/>
        </p:nvSpPr>
        <p:spPr>
          <a:xfrm>
            <a:off x="5437440" y="2716560"/>
            <a:ext cx="172440" cy="1522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Line 28"/>
          <p:cNvSpPr/>
          <p:nvPr/>
        </p:nvSpPr>
        <p:spPr>
          <a:xfrm>
            <a:off x="57996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9"/>
          <p:cNvSpPr/>
          <p:nvPr/>
        </p:nvSpPr>
        <p:spPr>
          <a:xfrm>
            <a:off x="6907320" y="3893400"/>
            <a:ext cx="203040" cy="2059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0"/>
          <p:cNvSpPr/>
          <p:nvPr/>
        </p:nvSpPr>
        <p:spPr>
          <a:xfrm>
            <a:off x="6784200" y="3764520"/>
            <a:ext cx="449640" cy="45072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1"/>
          <p:cNvSpPr/>
          <p:nvPr/>
        </p:nvSpPr>
        <p:spPr>
          <a:xfrm>
            <a:off x="672408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32"/>
          <p:cNvSpPr/>
          <p:nvPr/>
        </p:nvSpPr>
        <p:spPr>
          <a:xfrm flipV="1">
            <a:off x="700848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33"/>
          <p:cNvSpPr/>
          <p:nvPr/>
        </p:nvSpPr>
        <p:spPr>
          <a:xfrm>
            <a:off x="6922800" y="5137920"/>
            <a:ext cx="172440" cy="1522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34"/>
          <p:cNvSpPr/>
          <p:nvPr/>
        </p:nvSpPr>
        <p:spPr>
          <a:xfrm>
            <a:off x="7294320" y="400644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5"/>
          <p:cNvSpPr/>
          <p:nvPr/>
        </p:nvSpPr>
        <p:spPr>
          <a:xfrm>
            <a:off x="8380440" y="3893400"/>
            <a:ext cx="203040" cy="2059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36"/>
          <p:cNvSpPr/>
          <p:nvPr/>
        </p:nvSpPr>
        <p:spPr>
          <a:xfrm>
            <a:off x="825732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7"/>
          <p:cNvSpPr/>
          <p:nvPr/>
        </p:nvSpPr>
        <p:spPr>
          <a:xfrm>
            <a:off x="819684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Line 38"/>
          <p:cNvSpPr/>
          <p:nvPr/>
        </p:nvSpPr>
        <p:spPr>
          <a:xfrm flipV="1">
            <a:off x="848304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9"/>
          <p:cNvSpPr/>
          <p:nvPr/>
        </p:nvSpPr>
        <p:spPr>
          <a:xfrm>
            <a:off x="8396280" y="2702160"/>
            <a:ext cx="172440" cy="1522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40"/>
          <p:cNvSpPr/>
          <p:nvPr/>
        </p:nvSpPr>
        <p:spPr>
          <a:xfrm>
            <a:off x="9927360" y="3893400"/>
            <a:ext cx="203040" cy="2059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1"/>
          <p:cNvSpPr/>
          <p:nvPr/>
        </p:nvSpPr>
        <p:spPr>
          <a:xfrm>
            <a:off x="9803880" y="3764520"/>
            <a:ext cx="449640" cy="45072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42"/>
          <p:cNvSpPr/>
          <p:nvPr/>
        </p:nvSpPr>
        <p:spPr>
          <a:xfrm>
            <a:off x="974376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43"/>
          <p:cNvSpPr/>
          <p:nvPr/>
        </p:nvSpPr>
        <p:spPr>
          <a:xfrm flipV="1">
            <a:off x="1002816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44"/>
          <p:cNvSpPr/>
          <p:nvPr/>
        </p:nvSpPr>
        <p:spPr>
          <a:xfrm>
            <a:off x="9942840" y="5137920"/>
            <a:ext cx="172440" cy="152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45"/>
          <p:cNvSpPr/>
          <p:nvPr/>
        </p:nvSpPr>
        <p:spPr>
          <a:xfrm>
            <a:off x="876744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46"/>
          <p:cNvSpPr/>
          <p:nvPr/>
        </p:nvSpPr>
        <p:spPr>
          <a:xfrm>
            <a:off x="11473920" y="3893400"/>
            <a:ext cx="203040" cy="20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47"/>
          <p:cNvSpPr/>
          <p:nvPr/>
        </p:nvSpPr>
        <p:spPr>
          <a:xfrm>
            <a:off x="11350800" y="3764520"/>
            <a:ext cx="449640" cy="450720"/>
          </a:xfrm>
          <a:prstGeom prst="donut">
            <a:avLst>
              <a:gd name="adj" fmla="val 3509"/>
            </a:avLst>
          </a:prstGeom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8"/>
          <p:cNvSpPr/>
          <p:nvPr/>
        </p:nvSpPr>
        <p:spPr>
          <a:xfrm>
            <a:off x="112903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Line 49"/>
          <p:cNvSpPr/>
          <p:nvPr/>
        </p:nvSpPr>
        <p:spPr>
          <a:xfrm flipV="1">
            <a:off x="115754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50"/>
          <p:cNvSpPr/>
          <p:nvPr/>
        </p:nvSpPr>
        <p:spPr>
          <a:xfrm>
            <a:off x="11482920" y="2716560"/>
            <a:ext cx="172440" cy="1522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51"/>
          <p:cNvSpPr/>
          <p:nvPr/>
        </p:nvSpPr>
        <p:spPr>
          <a:xfrm>
            <a:off x="1031436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52"/>
          <p:cNvSpPr/>
          <p:nvPr/>
        </p:nvSpPr>
        <p:spPr>
          <a:xfrm>
            <a:off x="11860920" y="4006440"/>
            <a:ext cx="40824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53"/>
          <p:cNvSpPr/>
          <p:nvPr/>
        </p:nvSpPr>
        <p:spPr>
          <a:xfrm>
            <a:off x="3554280" y="329976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a9d18e"/>
                </a:solidFill>
                <a:latin typeface="Calibri"/>
              </a:rPr>
              <a:t>3.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05" name="CustomShape 54"/>
          <p:cNvSpPr/>
          <p:nvPr/>
        </p:nvSpPr>
        <p:spPr>
          <a:xfrm>
            <a:off x="5046480" y="42818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bf9000"/>
                </a:solidFill>
                <a:latin typeface="Calibri"/>
              </a:rPr>
              <a:t>4.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06" name="CustomShape 55"/>
          <p:cNvSpPr/>
          <p:nvPr/>
        </p:nvSpPr>
        <p:spPr>
          <a:xfrm>
            <a:off x="8004240" y="42800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385623"/>
                </a:solidFill>
                <a:latin typeface="Calibri"/>
              </a:rPr>
              <a:t>6.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07" name="CustomShape 56"/>
          <p:cNvSpPr/>
          <p:nvPr/>
        </p:nvSpPr>
        <p:spPr>
          <a:xfrm>
            <a:off x="9561960" y="333288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ffc000"/>
                </a:solidFill>
                <a:latin typeface="Calibri"/>
              </a:rPr>
              <a:t>7.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08" name="CustomShape 57"/>
          <p:cNvSpPr/>
          <p:nvPr/>
        </p:nvSpPr>
        <p:spPr>
          <a:xfrm>
            <a:off x="6529680" y="33368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7030a0"/>
                </a:solidFill>
                <a:latin typeface="Calibri"/>
              </a:rPr>
              <a:t>5.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09" name="CustomShape 58"/>
          <p:cNvSpPr/>
          <p:nvPr/>
        </p:nvSpPr>
        <p:spPr>
          <a:xfrm>
            <a:off x="11099160" y="42818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8faadc"/>
                </a:solidFill>
                <a:latin typeface="Calibri"/>
              </a:rPr>
              <a:t>8.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10" name="CustomShape 59"/>
          <p:cNvSpPr/>
          <p:nvPr/>
        </p:nvSpPr>
        <p:spPr>
          <a:xfrm>
            <a:off x="86040" y="5388120"/>
            <a:ext cx="1933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c55a11"/>
                </a:solidFill>
                <a:latin typeface="Calibri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1" name="CustomShape 60"/>
          <p:cNvSpPr/>
          <p:nvPr/>
        </p:nvSpPr>
        <p:spPr>
          <a:xfrm>
            <a:off x="1156680" y="1645920"/>
            <a:ext cx="2752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2" name="CustomShape 61"/>
          <p:cNvSpPr/>
          <p:nvPr/>
        </p:nvSpPr>
        <p:spPr>
          <a:xfrm>
            <a:off x="2833200" y="5355360"/>
            <a:ext cx="238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a9d18e"/>
                </a:solidFill>
                <a:latin typeface="Calibri"/>
              </a:rPr>
              <a:t>Mini-batch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3" name="CustomShape 62"/>
          <p:cNvSpPr/>
          <p:nvPr/>
        </p:nvSpPr>
        <p:spPr>
          <a:xfrm>
            <a:off x="4140360" y="2208960"/>
            <a:ext cx="275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bf9000"/>
                </a:solidFill>
                <a:latin typeface="Calibri"/>
              </a:rPr>
              <a:t>K-means ++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4" name="CustomShape 63"/>
          <p:cNvSpPr/>
          <p:nvPr/>
        </p:nvSpPr>
        <p:spPr>
          <a:xfrm>
            <a:off x="5783040" y="5400000"/>
            <a:ext cx="2450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7030a0"/>
                </a:solidFill>
                <a:latin typeface="Calibri"/>
              </a:rPr>
              <a:t>Comparison of methods -&gt; some cool plots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5" name="CustomShape 64"/>
          <p:cNvSpPr/>
          <p:nvPr/>
        </p:nvSpPr>
        <p:spPr>
          <a:xfrm>
            <a:off x="7079040" y="1949400"/>
            <a:ext cx="2752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548235"/>
                </a:solidFill>
                <a:latin typeface="Calibri"/>
              </a:rPr>
              <a:t>Preprocessing of dataset: PCA..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6" name="CustomShape 65"/>
          <p:cNvSpPr/>
          <p:nvPr/>
        </p:nvSpPr>
        <p:spPr>
          <a:xfrm>
            <a:off x="8719200" y="5405400"/>
            <a:ext cx="2619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</a:rPr>
              <a:t>cluster the dataset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</a:rPr>
              <a:t>Comparison of algorithms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7" name="CustomShape 66"/>
          <p:cNvSpPr/>
          <p:nvPr/>
        </p:nvSpPr>
        <p:spPr>
          <a:xfrm>
            <a:off x="9610560" y="1934640"/>
            <a:ext cx="2752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</a:rPr>
              <a:t>Answer our questions,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</a:rPr>
              <a:t>Visualization of results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4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2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2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"/>
                            </p:stCondLst>
                            <p:childTnLst>
                              <p:par>
                                <p:cTn id="308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500"/>
                            </p:stCondLst>
                            <p:childTnLst>
                              <p:par>
                                <p:cTn id="31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000"/>
                            </p:stCondLst>
                            <p:childTnLst>
                              <p:par>
                                <p:cTn id="349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500"/>
                            </p:stCondLst>
                            <p:childTnLst>
                              <p:par>
                                <p:cTn id="35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2000"/>
                            </p:stCondLst>
                            <p:childTnLst>
                              <p:par>
                                <p:cTn id="36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A few questions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Which algorithm for which type/ size of data?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Limits of several algorithms?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What could we predict if we clustered the data?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72" dur="indefinite" restart="never" nodeType="tmRoot">
          <p:childTnLst>
            <p:seq>
              <p:cTn id="373" dur="indefinite" nodeType="mainSeq">
                <p:childTnLst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A few questions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Which algorithm for which type/ size of data?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Limits of several algorithms?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What could we predict if we clustered the data?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86" dur="indefinite" restart="never" nodeType="tmRoot">
          <p:childTnLst>
            <p:seq>
              <p:cTn id="387" dur="indefinite" nodeType="mainSeq">
                <p:childTnLst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rafik 1" descr=""/>
          <p:cNvPicPr/>
          <p:nvPr/>
        </p:nvPicPr>
        <p:blipFill>
          <a:blip r:embed="rId1"/>
          <a:stretch/>
        </p:blipFill>
        <p:spPr>
          <a:xfrm>
            <a:off x="198720" y="981000"/>
            <a:ext cx="10387440" cy="5770800"/>
          </a:xfrm>
          <a:prstGeom prst="rect">
            <a:avLst/>
          </a:prstGeom>
          <a:ln>
            <a:noFill/>
          </a:ln>
        </p:spPr>
      </p:pic>
      <p:sp>
        <p:nvSpPr>
          <p:cNvPr id="223" name="CustomShape 1"/>
          <p:cNvSpPr/>
          <p:nvPr/>
        </p:nvSpPr>
        <p:spPr>
          <a:xfrm>
            <a:off x="847080" y="273240"/>
            <a:ext cx="454500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Goal…</a:t>
            </a:r>
            <a:endParaRPr b="0" lang="de-DE" sz="4400" spc="-1" strike="noStrike">
              <a:latin typeface="Arial"/>
            </a:endParaRPr>
          </a:p>
        </p:txBody>
      </p:sp>
    </p:spTree>
  </p:cSld>
  <p:timing>
    <p:tnLst>
      <p:par>
        <p:cTn id="400" dur="indefinite" restart="never" nodeType="tmRoot">
          <p:childTnLst>
            <p:seq>
              <p:cTn id="40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LibreOffice/6.0.2.1$Windows_x86 LibreOffice_project/f7f06a8f319e4b62f9bc5095aa112a65d2f3ac89</Application>
  <Words>287</Words>
  <Paragraphs>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2019-05-09T08:36:16Z</dcterms:created>
  <dc:creator>Anni Wehrle</dc:creator>
  <dc:description/>
  <dc:language>de-DE</dc:language>
  <cp:lastModifiedBy/>
  <dcterms:modified xsi:type="dcterms:W3CDTF">2019-05-13T17:41:29Z</dcterms:modified>
  <cp:revision>39</cp:revision>
  <dc:subject/>
  <dc:title>K-means clustering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