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79" r:id="rId2"/>
    <p:sldId id="257" r:id="rId3"/>
    <p:sldId id="278" r:id="rId4"/>
    <p:sldId id="277" r:id="rId5"/>
    <p:sldId id="276" r:id="rId6"/>
    <p:sldId id="272" r:id="rId7"/>
    <p:sldId id="280" r:id="rId8"/>
    <p:sldId id="282" r:id="rId9"/>
    <p:sldId id="261" r:id="rId10"/>
    <p:sldId id="273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03A75-5243-43B5-AC42-AB5996B39CD3}">
  <a:tblStyle styleId="{99203A75-5243-43B5-AC42-AB5996B39C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10EA4D-B5BE-4B64-985E-66B8F327CAA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3519" autoAdjust="0"/>
  </p:normalViewPr>
  <p:slideViewPr>
    <p:cSldViewPr snapToGrid="0" snapToObjects="1">
      <p:cViewPr varScale="1">
        <p:scale>
          <a:sx n="102" d="100"/>
          <a:sy n="102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9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55aafa8e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755aafa8e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12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6a770d2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6a770d2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8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24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93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59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6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´verschiedene Gene auf x Achse, deren verschiedenen </a:t>
            </a:r>
            <a:r>
              <a:rPr lang="de-DE" dirty="0" err="1"/>
              <a:t>Expressionnen</a:t>
            </a:r>
            <a:r>
              <a:rPr lang="de-DE" dirty="0"/>
              <a:t> als Farbe und in den Reihen die Medikamente</a:t>
            </a: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RGES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potency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reverse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inhibition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positive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RGES and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RGES?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RGES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efficacy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(müssen wir da noch andere Daten nehmen oder können wir das mit unseren machen??)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perform a multiple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possible </a:t>
            </a:r>
            <a:r>
              <a:rPr lang="de-DE" dirty="0" err="1"/>
              <a:t>added</a:t>
            </a:r>
            <a:r>
              <a:rPr lang="de-DE" dirty="0"/>
              <a:t> variable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biomarkers</a:t>
            </a:r>
            <a:r>
              <a:rPr lang="de-DE" dirty="0"/>
              <a:t> (</a:t>
            </a:r>
            <a:r>
              <a:rPr lang="de-DE" dirty="0" err="1"/>
              <a:t>these</a:t>
            </a:r>
            <a:r>
              <a:rPr lang="de-DE" dirty="0"/>
              <a:t> genes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and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variables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83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7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1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8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1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://bioinfo.ipmb.uni-heidelberg.de/crg/datascience3fs/practicals/5_Regress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3A883B-2281-7E46-BD06-B3F2D1DF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1770" t="4300" r="5505" b="8063"/>
          <a:stretch/>
        </p:blipFill>
        <p:spPr>
          <a:xfrm>
            <a:off x="5879938" y="0"/>
            <a:ext cx="6312061" cy="6858000"/>
          </a:xfrm>
          <a:prstGeom prst="rect">
            <a:avLst/>
          </a:prstGeom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64196" y="2534854"/>
            <a:ext cx="8101467" cy="1455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pple Symbols" panose="02000000000000000000" pitchFamily="2" charset="-79"/>
              </a:rPr>
              <a:t>Project 2: Cellular response to drug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pple Symbols" panose="02000000000000000000" pitchFamily="2" charset="-79"/>
              </a:rPr>
              <a:t>pertubations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Apple Symbols" panose="02000000000000000000" pitchFamily="2" charset="-79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64196" y="4108233"/>
            <a:ext cx="4415742" cy="1316137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GB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Group 2: Amelie Vogt, Johanna Bauer, Teresa von Linde, </a:t>
            </a:r>
            <a:r>
              <a:rPr lang="en-GB" sz="1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Dorothee</a:t>
            </a:r>
            <a:r>
              <a:rPr lang="en-GB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GB" sz="1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Mersch</a:t>
            </a:r>
            <a:endParaRPr lang="en-GB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62B7216-43C9-AD44-A843-14EEB3876EDC}"/>
              </a:ext>
            </a:extLst>
          </p:cNvPr>
          <p:cNvSpPr/>
          <p:nvPr/>
        </p:nvSpPr>
        <p:spPr>
          <a:xfrm>
            <a:off x="1495425" y="2534854"/>
            <a:ext cx="8070238" cy="145588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3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41434" y="223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Connection to drug sensitivity?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EB58B3-0906-4645-95BB-B0744EDE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1" y="2497206"/>
            <a:ext cx="5693700" cy="4292477"/>
          </a:xfrm>
          <a:prstGeom prst="rect">
            <a:avLst/>
          </a:prstGeom>
        </p:spPr>
      </p:pic>
      <p:pic>
        <p:nvPicPr>
          <p:cNvPr id="6" name="Grafik 5" descr="Fragezeichen">
            <a:extLst>
              <a:ext uri="{FF2B5EF4-FFF2-40B4-BE49-F238E27FC236}">
                <a16:creationId xmlns:a16="http://schemas.microsoft.com/office/drawing/2014/main" id="{BF556CD7-0672-45D8-A514-3E811680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6171" y="3825038"/>
            <a:ext cx="1382485" cy="13824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8459BD8-E48E-4F9C-92F2-F8F3B1AAE747}"/>
              </a:ext>
            </a:extLst>
          </p:cNvPr>
          <p:cNvSpPr/>
          <p:nvPr/>
        </p:nvSpPr>
        <p:spPr>
          <a:xfrm>
            <a:off x="838200" y="5887716"/>
            <a:ext cx="4498428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E9925E-4FE4-4513-8EDA-78338131C188}"/>
              </a:ext>
            </a:extLst>
          </p:cNvPr>
          <p:cNvSpPr/>
          <p:nvPr/>
        </p:nvSpPr>
        <p:spPr>
          <a:xfrm>
            <a:off x="441434" y="3303375"/>
            <a:ext cx="260833" cy="268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BFEB17-9E5A-49DF-84D5-A9565F131745}"/>
              </a:ext>
            </a:extLst>
          </p:cNvPr>
          <p:cNvSpPr txBox="1"/>
          <p:nvPr/>
        </p:nvSpPr>
        <p:spPr>
          <a:xfrm>
            <a:off x="1084229" y="1763587"/>
            <a:ext cx="400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Does our RGES correlate with drug sensitivity?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C3486-08F9-43DC-BD3C-577C51520ECF}"/>
              </a:ext>
            </a:extLst>
          </p:cNvPr>
          <p:cNvSpPr txBox="1"/>
          <p:nvPr/>
        </p:nvSpPr>
        <p:spPr>
          <a:xfrm>
            <a:off x="7101406" y="1766148"/>
            <a:ext cx="486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Can we predict the drug sensitivity with RGES?</a:t>
            </a:r>
          </a:p>
        </p:txBody>
      </p:sp>
      <p:sp>
        <p:nvSpPr>
          <p:cNvPr id="13" name="Gestreifter Pfeil nach rechts 49">
            <a:extLst>
              <a:ext uri="{FF2B5EF4-FFF2-40B4-BE49-F238E27FC236}">
                <a16:creationId xmlns:a16="http://schemas.microsoft.com/office/drawing/2014/main" id="{DAA71231-7094-470F-B316-05C0D57159C5}"/>
              </a:ext>
            </a:extLst>
          </p:cNvPr>
          <p:cNvSpPr/>
          <p:nvPr/>
        </p:nvSpPr>
        <p:spPr>
          <a:xfrm>
            <a:off x="5193905" y="1716423"/>
            <a:ext cx="1804190" cy="558845"/>
          </a:xfrm>
          <a:prstGeom prst="stripedRightArrow">
            <a:avLst>
              <a:gd name="adj1" fmla="val 46238"/>
              <a:gd name="adj2" fmla="val 782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595CF9A-49D1-49C5-A8F4-CE5A26131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806" y="3056869"/>
            <a:ext cx="6105355" cy="341108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D3A007C-7616-471C-9E7C-210CE4BAD9FC}"/>
              </a:ext>
            </a:extLst>
          </p:cNvPr>
          <p:cNvSpPr/>
          <p:nvPr/>
        </p:nvSpPr>
        <p:spPr>
          <a:xfrm>
            <a:off x="6094074" y="3098423"/>
            <a:ext cx="260833" cy="288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53439A-EC3F-44E3-AC44-B0C78FE17086}"/>
              </a:ext>
            </a:extLst>
          </p:cNvPr>
          <p:cNvSpPr/>
          <p:nvPr/>
        </p:nvSpPr>
        <p:spPr>
          <a:xfrm>
            <a:off x="6531900" y="5882461"/>
            <a:ext cx="4913866" cy="2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 descr="Fragezeichen">
            <a:extLst>
              <a:ext uri="{FF2B5EF4-FFF2-40B4-BE49-F238E27FC236}">
                <a16:creationId xmlns:a16="http://schemas.microsoft.com/office/drawing/2014/main" id="{3EFD185B-0B93-436D-9DCF-2B6916A3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4784" y="3821870"/>
            <a:ext cx="1382485" cy="13824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8698350-50F0-4019-9AC0-8995965BD4A8}"/>
              </a:ext>
            </a:extLst>
          </p:cNvPr>
          <p:cNvSpPr txBox="1"/>
          <p:nvPr/>
        </p:nvSpPr>
        <p:spPr>
          <a:xfrm>
            <a:off x="7101406" y="2529305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Put more variables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biomarkers?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Additionszeichen 17">
            <a:extLst>
              <a:ext uri="{FF2B5EF4-FFF2-40B4-BE49-F238E27FC236}">
                <a16:creationId xmlns:a16="http://schemas.microsoft.com/office/drawing/2014/main" id="{ED0AFBBA-2ADB-4A5B-806F-6AA82A87A943}"/>
              </a:ext>
            </a:extLst>
          </p:cNvPr>
          <p:cNvSpPr/>
          <p:nvPr/>
        </p:nvSpPr>
        <p:spPr>
          <a:xfrm>
            <a:off x="6531900" y="2389559"/>
            <a:ext cx="587886" cy="564350"/>
          </a:xfrm>
          <a:prstGeom prst="mathPlus">
            <a:avLst>
              <a:gd name="adj1" fmla="val 1994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73D5873E-F874-4A05-970D-153307B5EA7D}"/>
              </a:ext>
            </a:extLst>
          </p:cNvPr>
          <p:cNvSpPr/>
          <p:nvPr/>
        </p:nvSpPr>
        <p:spPr>
          <a:xfrm>
            <a:off x="9354207" y="3656282"/>
            <a:ext cx="2473272" cy="193476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Diagonaler Streifen 22">
            <a:extLst>
              <a:ext uri="{FF2B5EF4-FFF2-40B4-BE49-F238E27FC236}">
                <a16:creationId xmlns:a16="http://schemas.microsoft.com/office/drawing/2014/main" id="{28BE5305-9B4C-478E-A45A-FE4925D9834A}"/>
              </a:ext>
            </a:extLst>
          </p:cNvPr>
          <p:cNvSpPr/>
          <p:nvPr/>
        </p:nvSpPr>
        <p:spPr>
          <a:xfrm>
            <a:off x="6998094" y="3303376"/>
            <a:ext cx="2356111" cy="2420853"/>
          </a:xfrm>
          <a:prstGeom prst="diagStripe">
            <a:avLst>
              <a:gd name="adj" fmla="val 66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405D2AE-EB1A-4538-B1F7-1A533BD70309}"/>
              </a:ext>
            </a:extLst>
          </p:cNvPr>
          <p:cNvSpPr/>
          <p:nvPr/>
        </p:nvSpPr>
        <p:spPr>
          <a:xfrm>
            <a:off x="6592175" y="5475890"/>
            <a:ext cx="260833" cy="24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485A-848A-4A16-9733-DEE5D71E4628}"/>
              </a:ext>
            </a:extLst>
          </p:cNvPr>
          <p:cNvSpPr txBox="1"/>
          <p:nvPr/>
        </p:nvSpPr>
        <p:spPr>
          <a:xfrm>
            <a:off x="6531900" y="6528073"/>
            <a:ext cx="566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http://bioinfo.ipmb.uni-heidelberg.de/crg/datascience3fs/practicals/5_Regression.html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D84FB86-6BF5-164D-AA90-520D5A3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2" grpId="0"/>
      <p:bldP spid="18" grpId="0" animBg="1"/>
      <p:bldP spid="21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Timeline</a:t>
            </a:r>
            <a:endParaRPr dirty="0"/>
          </a:p>
        </p:txBody>
      </p:sp>
      <p:sp>
        <p:nvSpPr>
          <p:cNvPr id="269" name="Google Shape;269;p36"/>
          <p:cNvSpPr txBox="1"/>
          <p:nvPr/>
        </p:nvSpPr>
        <p:spPr>
          <a:xfrm>
            <a:off x="5080" y="4312531"/>
            <a:ext cx="166624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Exploring Data</a:t>
            </a:r>
            <a:endParaRPr dirty="0"/>
          </a:p>
        </p:txBody>
      </p:sp>
      <p:sp>
        <p:nvSpPr>
          <p:cNvPr id="270" name="Google Shape;270;p36"/>
          <p:cNvSpPr txBox="1"/>
          <p:nvPr/>
        </p:nvSpPr>
        <p:spPr>
          <a:xfrm>
            <a:off x="1295400" y="1731057"/>
            <a:ext cx="163576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Log2 FC</a:t>
            </a:r>
            <a:endParaRPr dirty="0"/>
          </a:p>
        </p:txBody>
      </p:sp>
      <p:sp>
        <p:nvSpPr>
          <p:cNvPr id="271" name="Google Shape;271;p36"/>
          <p:cNvSpPr txBox="1"/>
          <p:nvPr/>
        </p:nvSpPr>
        <p:spPr>
          <a:xfrm>
            <a:off x="2592705" y="4318220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 Biomarkers</a:t>
            </a:r>
            <a:endParaRPr dirty="0"/>
          </a:p>
        </p:txBody>
      </p:sp>
      <p:sp>
        <p:nvSpPr>
          <p:cNvPr id="272" name="Google Shape;272;p36"/>
          <p:cNvSpPr txBox="1"/>
          <p:nvPr/>
        </p:nvSpPr>
        <p:spPr>
          <a:xfrm>
            <a:off x="3855720" y="1731057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Biomarker</a:t>
            </a:r>
            <a:r>
              <a:rPr lang="en-GB" dirty="0">
                <a:ea typeface="Calibri"/>
              </a:rPr>
              <a:t> </a:t>
            </a:r>
            <a:r>
              <a:rPr lang="en-GB" sz="2800" dirty="0">
                <a:solidFill>
                  <a:schemeClr val="accent2"/>
                </a:solidFill>
                <a:latin typeface="+mn-lt"/>
                <a:ea typeface="Calibri"/>
              </a:rPr>
              <a:t>Analysis</a:t>
            </a:r>
            <a:endParaRPr lang="en-GB" sz="2800" b="0" i="0" u="none" strike="noStrike" cap="none" dirty="0">
              <a:solidFill>
                <a:schemeClr val="accent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7056122" y="4360127"/>
            <a:ext cx="15341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RGES</a:t>
            </a:r>
            <a:endParaRPr dirty="0"/>
          </a:p>
        </p:txBody>
      </p:sp>
      <p:sp>
        <p:nvSpPr>
          <p:cNvPr id="274" name="Google Shape;274;p36"/>
          <p:cNvSpPr txBox="1"/>
          <p:nvPr/>
        </p:nvSpPr>
        <p:spPr>
          <a:xfrm>
            <a:off x="9446260" y="1731057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dirty="0"/>
          </a:p>
        </p:txBody>
      </p:sp>
      <p:cxnSp>
        <p:nvCxnSpPr>
          <p:cNvPr id="275" name="Google Shape;275;p36"/>
          <p:cNvCxnSpPr/>
          <p:nvPr/>
        </p:nvCxnSpPr>
        <p:spPr>
          <a:xfrm rot="10800000">
            <a:off x="211328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6"/>
          <p:cNvCxnSpPr/>
          <p:nvPr/>
        </p:nvCxnSpPr>
        <p:spPr>
          <a:xfrm rot="10800000">
            <a:off x="479552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36"/>
          <p:cNvCxnSpPr/>
          <p:nvPr/>
        </p:nvCxnSpPr>
        <p:spPr>
          <a:xfrm rot="10800000">
            <a:off x="838200" y="3904390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6"/>
          <p:cNvCxnSpPr/>
          <p:nvPr/>
        </p:nvCxnSpPr>
        <p:spPr>
          <a:xfrm rot="10800000">
            <a:off x="3542665" y="3904390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6"/>
          <p:cNvCxnSpPr/>
          <p:nvPr/>
        </p:nvCxnSpPr>
        <p:spPr>
          <a:xfrm rot="10800000">
            <a:off x="7545069" y="389442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36"/>
          <p:cNvCxnSpPr/>
          <p:nvPr/>
        </p:nvCxnSpPr>
        <p:spPr>
          <a:xfrm rot="10800000">
            <a:off x="1045972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F1408BF-D0E6-43FD-8393-8D1766D8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" y="3254427"/>
            <a:ext cx="2800347" cy="6108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F0E050-1DD1-41B3-972E-BF8DA6B0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2" y="3248568"/>
            <a:ext cx="2838449" cy="6055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D767DB-2AC8-4B1D-9BDB-414E48277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1" y="3242916"/>
            <a:ext cx="3857625" cy="609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729E5F1-82D7-4571-8DC8-3818AD1A30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89" b="-624"/>
          <a:stretch/>
        </p:blipFill>
        <p:spPr>
          <a:xfrm>
            <a:off x="9553576" y="3254426"/>
            <a:ext cx="2601470" cy="59808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4BB96A8-2EE3-D346-B79A-4E9F7F5CF0F7}"/>
              </a:ext>
            </a:extLst>
          </p:cNvPr>
          <p:cNvSpPr txBox="1"/>
          <p:nvPr/>
        </p:nvSpPr>
        <p:spPr>
          <a:xfrm>
            <a:off x="471490" y="33729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6th May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055E5E-53F8-754B-92BE-AA42AC582ED7}"/>
              </a:ext>
            </a:extLst>
          </p:cNvPr>
          <p:cNvSpPr txBox="1"/>
          <p:nvPr/>
        </p:nvSpPr>
        <p:spPr>
          <a:xfrm>
            <a:off x="1664496" y="3382059"/>
            <a:ext cx="104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15th May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687124-4BBC-224F-80ED-6673BD5D5E1C}"/>
              </a:ext>
            </a:extLst>
          </p:cNvPr>
          <p:cNvSpPr txBox="1"/>
          <p:nvPr/>
        </p:nvSpPr>
        <p:spPr>
          <a:xfrm>
            <a:off x="3181895" y="3368152"/>
            <a:ext cx="117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22nd May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34F142-6134-8E48-A5A5-7169B8FB5B40}"/>
              </a:ext>
            </a:extLst>
          </p:cNvPr>
          <p:cNvSpPr txBox="1"/>
          <p:nvPr/>
        </p:nvSpPr>
        <p:spPr>
          <a:xfrm>
            <a:off x="309293" y="5956137"/>
            <a:ext cx="271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n-lt"/>
              </a:rPr>
              <a:t>General </a:t>
            </a:r>
            <a:r>
              <a:rPr lang="de-DE" sz="2800" b="1" dirty="0" err="1">
                <a:solidFill>
                  <a:schemeClr val="accent1"/>
                </a:solidFill>
                <a:latin typeface="+mn-lt"/>
              </a:rPr>
              <a:t>analysis</a:t>
            </a:r>
            <a:endParaRPr lang="de-DE" sz="28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A7643E-3637-0F4D-85E2-803611E012CE}"/>
              </a:ext>
            </a:extLst>
          </p:cNvPr>
          <p:cNvSpPr txBox="1"/>
          <p:nvPr/>
        </p:nvSpPr>
        <p:spPr>
          <a:xfrm>
            <a:off x="4525463" y="3382059"/>
            <a:ext cx="117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27th May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15381F-195E-5E44-8DD9-09A113F3FA23}"/>
              </a:ext>
            </a:extLst>
          </p:cNvPr>
          <p:cNvSpPr txBox="1"/>
          <p:nvPr/>
        </p:nvSpPr>
        <p:spPr>
          <a:xfrm>
            <a:off x="8386271" y="3368152"/>
            <a:ext cx="168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19th June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028DF4-E349-9C4E-AB91-2A62CE4E822C}"/>
              </a:ext>
            </a:extLst>
          </p:cNvPr>
          <p:cNvSpPr txBox="1"/>
          <p:nvPr/>
        </p:nvSpPr>
        <p:spPr>
          <a:xfrm>
            <a:off x="11240646" y="336807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3rd </a:t>
            </a:r>
            <a:r>
              <a:rPr lang="de-DE" sz="1600" b="1" dirty="0" err="1">
                <a:solidFill>
                  <a:schemeClr val="bg1"/>
                </a:solidFill>
                <a:latin typeface="+mn-lt"/>
              </a:rPr>
              <a:t>July</a:t>
            </a:r>
            <a:endParaRPr lang="de-DE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5A16AB-2FBA-D24A-955A-791F02EE634F}"/>
              </a:ext>
            </a:extLst>
          </p:cNvPr>
          <p:cNvSpPr txBox="1"/>
          <p:nvPr/>
        </p:nvSpPr>
        <p:spPr>
          <a:xfrm>
            <a:off x="3261607" y="5956137"/>
            <a:ext cx="266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accent2"/>
                </a:solidFill>
                <a:latin typeface="+mn-lt"/>
              </a:rPr>
              <a:t>Specific</a:t>
            </a:r>
            <a:r>
              <a:rPr lang="de-DE" sz="28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DE" sz="2800" b="1" dirty="0" err="1">
                <a:solidFill>
                  <a:schemeClr val="accent2"/>
                </a:solidFill>
                <a:latin typeface="+mn-lt"/>
              </a:rPr>
              <a:t>analysis</a:t>
            </a:r>
            <a:endParaRPr lang="de-DE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F0263A-B24E-2443-98EC-2177A9C1F6D1}"/>
              </a:ext>
            </a:extLst>
          </p:cNvPr>
          <p:cNvSpPr txBox="1"/>
          <p:nvPr/>
        </p:nvSpPr>
        <p:spPr>
          <a:xfrm>
            <a:off x="7736497" y="5956137"/>
            <a:ext cx="298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FFC000"/>
                </a:solidFill>
                <a:latin typeface="+mn-lt"/>
              </a:rPr>
              <a:t>Advanced</a:t>
            </a:r>
            <a:r>
              <a:rPr lang="de-DE" sz="2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de-DE" sz="2800" b="1" dirty="0" err="1">
                <a:solidFill>
                  <a:srgbClr val="FFC000"/>
                </a:solidFill>
                <a:latin typeface="+mn-lt"/>
              </a:rPr>
              <a:t>analysis</a:t>
            </a:r>
            <a:endParaRPr lang="de-DE" sz="2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92BC7F7-B772-5C4B-ACDB-37A3BCE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0" grpId="0"/>
      <p:bldP spid="271" grpId="0"/>
      <p:bldP spid="272" grpId="0"/>
      <p:bldP spid="273" grpId="0"/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estreifter Pfeil nach rechts 49">
            <a:extLst>
              <a:ext uri="{FF2B5EF4-FFF2-40B4-BE49-F238E27FC236}">
                <a16:creationId xmlns:a16="http://schemas.microsoft.com/office/drawing/2014/main" id="{20453D44-504D-9C44-BA5B-5EF01EBCED49}"/>
              </a:ext>
            </a:extLst>
          </p:cNvPr>
          <p:cNvSpPr/>
          <p:nvPr/>
        </p:nvSpPr>
        <p:spPr>
          <a:xfrm>
            <a:off x="7065041" y="3623583"/>
            <a:ext cx="1847426" cy="55884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B9E3FF-7D1C-A348-A18D-43E3FF60CBEC}"/>
              </a:ext>
            </a:extLst>
          </p:cNvPr>
          <p:cNvGrpSpPr/>
          <p:nvPr/>
        </p:nvGrpSpPr>
        <p:grpSpPr>
          <a:xfrm>
            <a:off x="4729541" y="342655"/>
            <a:ext cx="2890192" cy="1136713"/>
            <a:chOff x="543502" y="3953699"/>
            <a:chExt cx="2295490" cy="1361691"/>
          </a:xfrm>
          <a:noFill/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40883D8-A38B-8841-A649-141DF6916F2B}"/>
                </a:ext>
              </a:extLst>
            </p:cNvPr>
            <p:cNvGrpSpPr/>
            <p:nvPr/>
          </p:nvGrpSpPr>
          <p:grpSpPr>
            <a:xfrm>
              <a:off x="543502" y="3953699"/>
              <a:ext cx="2295490" cy="1070682"/>
              <a:chOff x="660286" y="4071308"/>
              <a:chExt cx="2135563" cy="816191"/>
            </a:xfrm>
            <a:grpFill/>
          </p:grpSpPr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76A72CD3-E192-9446-BBCD-28E4A09965EF}"/>
                  </a:ext>
                </a:extLst>
              </p:cNvPr>
              <p:cNvSpPr/>
              <p:nvPr/>
            </p:nvSpPr>
            <p:spPr>
              <a:xfrm>
                <a:off x="660286" y="4071308"/>
                <a:ext cx="2130690" cy="816191"/>
              </a:xfrm>
              <a:prstGeom prst="roundRect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 dirty="0"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C618623-65B7-1A48-8D43-C5747A6FB0A2}"/>
                  </a:ext>
                </a:extLst>
              </p:cNvPr>
              <p:cNvSpPr txBox="1"/>
              <p:nvPr/>
            </p:nvSpPr>
            <p:spPr>
              <a:xfrm>
                <a:off x="715911" y="4109641"/>
                <a:ext cx="2079938" cy="2988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rPr>
                  <a:t>Mutation cell lines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FA64C76-FEA8-8F44-9E0A-A782647F3382}"/>
                </a:ext>
              </a:extLst>
            </p:cNvPr>
            <p:cNvSpPr txBox="1"/>
            <p:nvPr/>
          </p:nvSpPr>
          <p:spPr>
            <a:xfrm>
              <a:off x="603292" y="4319923"/>
              <a:ext cx="2213208" cy="9954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 - information about mutation</a:t>
              </a:r>
            </a:p>
            <a:p>
              <a:pPr algn="ctr"/>
              <a:endParaRPr lang="de-DE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2E06BF9-EAF6-FE40-9EA6-76D0F5728715}"/>
              </a:ext>
            </a:extLst>
          </p:cNvPr>
          <p:cNvGrpSpPr/>
          <p:nvPr/>
        </p:nvGrpSpPr>
        <p:grpSpPr>
          <a:xfrm>
            <a:off x="8593037" y="1578032"/>
            <a:ext cx="2343151" cy="1227927"/>
            <a:chOff x="433268" y="3714822"/>
            <a:chExt cx="2638035" cy="1227927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53D7EEE-93B3-9E4F-9D94-9267DB917ED2}"/>
                </a:ext>
              </a:extLst>
            </p:cNvPr>
            <p:cNvGrpSpPr/>
            <p:nvPr/>
          </p:nvGrpSpPr>
          <p:grpSpPr>
            <a:xfrm>
              <a:off x="433268" y="3714822"/>
              <a:ext cx="2638035" cy="1076325"/>
              <a:chOff x="666750" y="5117510"/>
              <a:chExt cx="2343150" cy="107632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2C86415-82AB-2348-ABFD-0D9A21DF7A02}"/>
                  </a:ext>
                </a:extLst>
              </p:cNvPr>
              <p:cNvSpPr txBox="1"/>
              <p:nvPr/>
            </p:nvSpPr>
            <p:spPr>
              <a:xfrm>
                <a:off x="729699" y="5169962"/>
                <a:ext cx="2240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rPr>
                  <a:t>Gene copy number alterations</a:t>
                </a:r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1F5BA9B7-CB1B-284C-876F-65F04F01CB08}"/>
                  </a:ext>
                </a:extLst>
              </p:cNvPr>
              <p:cNvSpPr/>
              <p:nvPr/>
            </p:nvSpPr>
            <p:spPr>
              <a:xfrm>
                <a:off x="666750" y="5117510"/>
                <a:ext cx="2343150" cy="1076325"/>
              </a:xfrm>
              <a:prstGeom prst="roundRect">
                <a:avLst/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C991A9B-B58F-3D46-8B7D-847AAAD54D91}"/>
                </a:ext>
              </a:extLst>
            </p:cNvPr>
            <p:cNvSpPr txBox="1"/>
            <p:nvPr/>
          </p:nvSpPr>
          <p:spPr>
            <a:xfrm>
              <a:off x="741518" y="4357974"/>
              <a:ext cx="2000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 - cell lines</a:t>
              </a:r>
            </a:p>
            <a:p>
              <a:pPr algn="ctr"/>
              <a:endParaRPr lang="de-DE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6156B30-6E78-F140-82D8-AEC9ECC6690A}"/>
              </a:ext>
            </a:extLst>
          </p:cNvPr>
          <p:cNvGrpSpPr/>
          <p:nvPr/>
        </p:nvGrpSpPr>
        <p:grpSpPr>
          <a:xfrm>
            <a:off x="398836" y="3523645"/>
            <a:ext cx="2637696" cy="592047"/>
            <a:chOff x="663925" y="1803542"/>
            <a:chExt cx="2343150" cy="667140"/>
          </a:xfrm>
        </p:grpSpPr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C66B0B38-42D6-D345-AA8E-3B0670B2FF07}"/>
                </a:ext>
              </a:extLst>
            </p:cNvPr>
            <p:cNvSpPr/>
            <p:nvPr/>
          </p:nvSpPr>
          <p:spPr>
            <a:xfrm>
              <a:off x="663925" y="1803542"/>
              <a:ext cx="2343150" cy="6671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>
                <a:solidFill>
                  <a:schemeClr val="accent1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D66B5F2-6C8C-874D-804E-9995166B0E87}"/>
                </a:ext>
              </a:extLst>
            </p:cNvPr>
            <p:cNvSpPr txBox="1"/>
            <p:nvPr/>
          </p:nvSpPr>
          <p:spPr>
            <a:xfrm>
              <a:off x="745568" y="1951261"/>
              <a:ext cx="2202800" cy="41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Initial cell line metadata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BE20C9C-77E3-B046-A101-7C6D4371347F}"/>
              </a:ext>
            </a:extLst>
          </p:cNvPr>
          <p:cNvGrpSpPr/>
          <p:nvPr/>
        </p:nvGrpSpPr>
        <p:grpSpPr>
          <a:xfrm>
            <a:off x="411746" y="1938034"/>
            <a:ext cx="3074680" cy="1672820"/>
            <a:chOff x="398836" y="1668126"/>
            <a:chExt cx="3074680" cy="167282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6E824E2-742A-464A-B847-30342FECB22F}"/>
                </a:ext>
              </a:extLst>
            </p:cNvPr>
            <p:cNvGrpSpPr/>
            <p:nvPr/>
          </p:nvGrpSpPr>
          <p:grpSpPr>
            <a:xfrm>
              <a:off x="398836" y="1668126"/>
              <a:ext cx="3074680" cy="1672820"/>
              <a:chOff x="535470" y="1296276"/>
              <a:chExt cx="2731337" cy="1298940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AD9F4A85-9381-E148-BAA7-A8E1B5B50C4C}"/>
                  </a:ext>
                </a:extLst>
              </p:cNvPr>
              <p:cNvGrpSpPr/>
              <p:nvPr/>
            </p:nvGrpSpPr>
            <p:grpSpPr>
              <a:xfrm>
                <a:off x="535470" y="1296276"/>
                <a:ext cx="2343150" cy="1162216"/>
                <a:chOff x="666750" y="466115"/>
                <a:chExt cx="2343150" cy="1162216"/>
              </a:xfrm>
            </p:grpSpPr>
            <p:sp>
              <p:nvSpPr>
                <p:cNvPr id="2" name="Abgerundetes Rechteck 1">
                  <a:extLst>
                    <a:ext uri="{FF2B5EF4-FFF2-40B4-BE49-F238E27FC236}">
                      <a16:creationId xmlns:a16="http://schemas.microsoft.com/office/drawing/2014/main" id="{3DD6BBDD-FCB4-F041-8C49-044EA3ADCEE5}"/>
                    </a:ext>
                  </a:extLst>
                </p:cNvPr>
                <p:cNvSpPr/>
                <p:nvPr/>
              </p:nvSpPr>
              <p:spPr>
                <a:xfrm>
                  <a:off x="666750" y="466115"/>
                  <a:ext cx="2343150" cy="1162216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DB69C8B8-5175-CF4A-9FE0-F0213B11DBA1}"/>
                    </a:ext>
                  </a:extLst>
                </p:cNvPr>
                <p:cNvSpPr txBox="1"/>
                <p:nvPr/>
              </p:nvSpPr>
              <p:spPr>
                <a:xfrm>
                  <a:off x="999781" y="617914"/>
                  <a:ext cx="1802637" cy="64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Basal </a:t>
                  </a:r>
                  <a:r>
                    <a:rPr lang="en-US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expression</a:t>
                  </a:r>
                </a:p>
              </p:txBody>
            </p:sp>
          </p:grp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070CB5F-C9DE-4D4F-88BE-AF62607FC50D}"/>
                  </a:ext>
                </a:extLst>
              </p:cNvPr>
              <p:cNvSpPr txBox="1"/>
              <p:nvPr/>
            </p:nvSpPr>
            <p:spPr>
              <a:xfrm>
                <a:off x="799616" y="2093342"/>
                <a:ext cx="2467191" cy="50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cell lines</a:t>
                </a:r>
              </a:p>
              <a:p>
                <a:endParaRPr lang="de-DE" sz="1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6" name="Grafik 55" descr="DNA">
              <a:extLst>
                <a:ext uri="{FF2B5EF4-FFF2-40B4-BE49-F238E27FC236}">
                  <a16:creationId xmlns:a16="http://schemas.microsoft.com/office/drawing/2014/main" id="{BFA0FD44-4E0E-994E-825A-710DD5DC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4327" y="1888087"/>
              <a:ext cx="560630" cy="560630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ED5D7F2-8E82-4D4E-9412-C2AB8C7AC57F}"/>
              </a:ext>
            </a:extLst>
          </p:cNvPr>
          <p:cNvGrpSpPr/>
          <p:nvPr/>
        </p:nvGrpSpPr>
        <p:grpSpPr>
          <a:xfrm>
            <a:off x="9143091" y="4598533"/>
            <a:ext cx="2606662" cy="584329"/>
            <a:chOff x="7736256" y="5424253"/>
            <a:chExt cx="2482008" cy="584329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6C6E4A71-854C-FA46-9F42-F72B6D071B81}"/>
                </a:ext>
              </a:extLst>
            </p:cNvPr>
            <p:cNvSpPr/>
            <p:nvPr/>
          </p:nvSpPr>
          <p:spPr>
            <a:xfrm>
              <a:off x="7736256" y="5424253"/>
              <a:ext cx="2482008" cy="584329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07808E7-6D12-2342-80F6-7FBB115DDAEB}"/>
                </a:ext>
              </a:extLst>
            </p:cNvPr>
            <p:cNvSpPr txBox="1"/>
            <p:nvPr/>
          </p:nvSpPr>
          <p:spPr>
            <a:xfrm>
              <a:off x="8073978" y="5543856"/>
              <a:ext cx="1870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Drug </a:t>
              </a:r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annotation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612C975-DDCD-9F48-A311-4CDE7C9E0F6E}"/>
              </a:ext>
            </a:extLst>
          </p:cNvPr>
          <p:cNvGrpSpPr/>
          <p:nvPr/>
        </p:nvGrpSpPr>
        <p:grpSpPr>
          <a:xfrm>
            <a:off x="9125139" y="3213558"/>
            <a:ext cx="2971985" cy="1498998"/>
            <a:chOff x="9125139" y="3213558"/>
            <a:chExt cx="2971985" cy="1498998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D0EEC9B-49C7-6741-996A-BBEBF3AE4565}"/>
                </a:ext>
              </a:extLst>
            </p:cNvPr>
            <p:cNvGrpSpPr/>
            <p:nvPr/>
          </p:nvGrpSpPr>
          <p:grpSpPr>
            <a:xfrm>
              <a:off x="9125139" y="3213558"/>
              <a:ext cx="2971985" cy="1498998"/>
              <a:chOff x="9163049" y="2969315"/>
              <a:chExt cx="2635243" cy="1256051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0125623D-D4C1-C44E-8A01-D63FA9E4379B}"/>
                  </a:ext>
                </a:extLst>
              </p:cNvPr>
              <p:cNvGrpSpPr/>
              <p:nvPr/>
            </p:nvGrpSpPr>
            <p:grpSpPr>
              <a:xfrm>
                <a:off x="9163049" y="2969315"/>
                <a:ext cx="2343150" cy="1076325"/>
                <a:chOff x="7753350" y="3998713"/>
                <a:chExt cx="2343150" cy="1076325"/>
              </a:xfrm>
            </p:grpSpPr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B2CE10B-45B9-A741-9278-E9E70515570C}"/>
                    </a:ext>
                  </a:extLst>
                </p:cNvPr>
                <p:cNvSpPr txBox="1"/>
                <p:nvPr/>
              </p:nvSpPr>
              <p:spPr>
                <a:xfrm>
                  <a:off x="8083765" y="4091433"/>
                  <a:ext cx="1682319" cy="696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Drug </a:t>
                  </a:r>
                  <a:r>
                    <a:rPr lang="en-US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sensitivity</a:t>
                  </a:r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19" name="Abgerundetes Rechteck 18">
                  <a:extLst>
                    <a:ext uri="{FF2B5EF4-FFF2-40B4-BE49-F238E27FC236}">
                      <a16:creationId xmlns:a16="http://schemas.microsoft.com/office/drawing/2014/main" id="{20904BE9-F220-8B42-B162-C73427FECE16}"/>
                    </a:ext>
                  </a:extLst>
                </p:cNvPr>
                <p:cNvSpPr/>
                <p:nvPr/>
              </p:nvSpPr>
              <p:spPr>
                <a:xfrm>
                  <a:off x="7753350" y="3998713"/>
                  <a:ext cx="2343150" cy="107632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55218DB-4FCA-CD4D-8DCF-3B0FADB2DED1}"/>
                  </a:ext>
                </a:extLst>
              </p:cNvPr>
              <p:cNvSpPr txBox="1"/>
              <p:nvPr/>
            </p:nvSpPr>
            <p:spPr>
              <a:xfrm>
                <a:off x="9476222" y="3683788"/>
                <a:ext cx="2322070" cy="541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Drugs - cell lines</a:t>
                </a:r>
              </a:p>
              <a:p>
                <a:endParaRPr lang="de-DE" sz="1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8" name="Grafik 57" descr="Medizin">
              <a:extLst>
                <a:ext uri="{FF2B5EF4-FFF2-40B4-BE49-F238E27FC236}">
                  <a16:creationId xmlns:a16="http://schemas.microsoft.com/office/drawing/2014/main" id="{9030A74F-9DCF-4148-9D85-A34669AF7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1900" y="3356971"/>
              <a:ext cx="603655" cy="603655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B64B354-6A62-2247-BC88-961998D31ACE}"/>
              </a:ext>
            </a:extLst>
          </p:cNvPr>
          <p:cNvGrpSpPr/>
          <p:nvPr/>
        </p:nvGrpSpPr>
        <p:grpSpPr>
          <a:xfrm>
            <a:off x="4752824" y="1869796"/>
            <a:ext cx="2889076" cy="1496741"/>
            <a:chOff x="4724062" y="1668124"/>
            <a:chExt cx="2889076" cy="149674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BC28F4D-368F-3F43-BDA0-9ED32DA7FDEA}"/>
                </a:ext>
              </a:extLst>
            </p:cNvPr>
            <p:cNvGrpSpPr/>
            <p:nvPr/>
          </p:nvGrpSpPr>
          <p:grpSpPr>
            <a:xfrm>
              <a:off x="4724062" y="1668124"/>
              <a:ext cx="2889076" cy="1496741"/>
              <a:chOff x="5389037" y="1387592"/>
              <a:chExt cx="2343150" cy="107632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120352FE-7043-C143-8CC5-2F6602DE183F}"/>
                  </a:ext>
                </a:extLst>
              </p:cNvPr>
              <p:cNvGrpSpPr/>
              <p:nvPr/>
            </p:nvGrpSpPr>
            <p:grpSpPr>
              <a:xfrm>
                <a:off x="5389037" y="1387592"/>
                <a:ext cx="2343150" cy="1076325"/>
                <a:chOff x="4619625" y="505744"/>
                <a:chExt cx="2343150" cy="1076325"/>
              </a:xfrm>
            </p:grpSpPr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826F3683-D279-6C4C-B915-6B88E86C2953}"/>
                    </a:ext>
                  </a:extLst>
                </p:cNvPr>
                <p:cNvSpPr txBox="1"/>
                <p:nvPr/>
              </p:nvSpPr>
              <p:spPr>
                <a:xfrm>
                  <a:off x="5173858" y="677373"/>
                  <a:ext cx="1515241" cy="376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Untreated</a:t>
                  </a:r>
                  <a:endParaRPr lang="en-US" sz="1800" b="1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Abgerundetes Rechteck 15">
                  <a:extLst>
                    <a:ext uri="{FF2B5EF4-FFF2-40B4-BE49-F238E27FC236}">
                      <a16:creationId xmlns:a16="http://schemas.microsoft.com/office/drawing/2014/main" id="{8CC38FD5-7B2B-504B-8341-C33B8396A15D}"/>
                    </a:ext>
                  </a:extLst>
                </p:cNvPr>
                <p:cNvSpPr/>
                <p:nvPr/>
              </p:nvSpPr>
              <p:spPr>
                <a:xfrm>
                  <a:off x="4619625" y="505744"/>
                  <a:ext cx="2343150" cy="107632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E770A68-9A9E-AD47-98FC-FC76BDFC7424}"/>
                  </a:ext>
                </a:extLst>
              </p:cNvPr>
              <p:cNvSpPr/>
              <p:nvPr/>
            </p:nvSpPr>
            <p:spPr>
              <a:xfrm>
                <a:off x="5774954" y="1974309"/>
                <a:ext cx="1390063" cy="265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samples</a:t>
                </a:r>
              </a:p>
            </p:txBody>
          </p:sp>
        </p:grpSp>
        <p:pic>
          <p:nvPicPr>
            <p:cNvPr id="60" name="Grafik 59" descr="Gehirn im Kopf">
              <a:extLst>
                <a:ext uri="{FF2B5EF4-FFF2-40B4-BE49-F238E27FC236}">
                  <a16:creationId xmlns:a16="http://schemas.microsoft.com/office/drawing/2014/main" id="{EB93CF25-3F24-384C-AE90-BBE2302B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74369" y="1896402"/>
              <a:ext cx="489778" cy="489778"/>
            </a:xfrm>
            <a:prstGeom prst="rect">
              <a:avLst/>
            </a:prstGeom>
          </p:spPr>
        </p:pic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A3C3FAED-4945-1440-A778-690066615FF9}"/>
              </a:ext>
            </a:extLst>
          </p:cNvPr>
          <p:cNvSpPr txBox="1"/>
          <p:nvPr/>
        </p:nvSpPr>
        <p:spPr>
          <a:xfrm>
            <a:off x="398836" y="426121"/>
            <a:ext cx="387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  <a:cs typeface="Calibri" panose="020F0502020204030204" pitchFamily="34" charset="0"/>
              </a:rPr>
              <a:t>Data Overview</a:t>
            </a:r>
          </a:p>
        </p:txBody>
      </p:sp>
      <p:sp>
        <p:nvSpPr>
          <p:cNvPr id="66" name="Pfeil nach links und rechts 65">
            <a:extLst>
              <a:ext uri="{FF2B5EF4-FFF2-40B4-BE49-F238E27FC236}">
                <a16:creationId xmlns:a16="http://schemas.microsoft.com/office/drawing/2014/main" id="{1CF33DEF-05DC-3F4B-941B-B6A4F6004E39}"/>
              </a:ext>
            </a:extLst>
          </p:cNvPr>
          <p:cNvSpPr/>
          <p:nvPr/>
        </p:nvSpPr>
        <p:spPr>
          <a:xfrm>
            <a:off x="3172880" y="2455054"/>
            <a:ext cx="1371264" cy="461266"/>
          </a:xfrm>
          <a:prstGeom prst="leftRightArrow">
            <a:avLst>
              <a:gd name="adj1" fmla="val 50000"/>
              <a:gd name="adj2" fmla="val 61706"/>
            </a:avLst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feil nach links und rechts 66">
            <a:extLst>
              <a:ext uri="{FF2B5EF4-FFF2-40B4-BE49-F238E27FC236}">
                <a16:creationId xmlns:a16="http://schemas.microsoft.com/office/drawing/2014/main" id="{42E7C978-2432-2B4F-8FF7-E88027BEE4A9}"/>
              </a:ext>
            </a:extLst>
          </p:cNvPr>
          <p:cNvSpPr/>
          <p:nvPr/>
        </p:nvSpPr>
        <p:spPr>
          <a:xfrm rot="16200000">
            <a:off x="5699463" y="3738924"/>
            <a:ext cx="938274" cy="448657"/>
          </a:xfrm>
          <a:prstGeom prst="leftRightArrow">
            <a:avLst>
              <a:gd name="adj1" fmla="val 53912"/>
              <a:gd name="adj2" fmla="val 38235"/>
            </a:avLst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1504794-7D54-D04F-854D-ECE2A3E18851}"/>
              </a:ext>
            </a:extLst>
          </p:cNvPr>
          <p:cNvGrpSpPr/>
          <p:nvPr/>
        </p:nvGrpSpPr>
        <p:grpSpPr>
          <a:xfrm>
            <a:off x="4811419" y="6015263"/>
            <a:ext cx="2861797" cy="518887"/>
            <a:chOff x="6519863" y="1977709"/>
            <a:chExt cx="3191193" cy="591242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1209771-D5DE-3A40-BFA7-959DCEDD43AC}"/>
                </a:ext>
              </a:extLst>
            </p:cNvPr>
            <p:cNvSpPr/>
            <p:nvPr/>
          </p:nvSpPr>
          <p:spPr>
            <a:xfrm>
              <a:off x="6519863" y="1977709"/>
              <a:ext cx="3124200" cy="59124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>
                <a:solidFill>
                  <a:schemeClr val="accent1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63AAB5-9A58-4C4F-938A-DE4C9273F06A}"/>
                </a:ext>
              </a:extLst>
            </p:cNvPr>
            <p:cNvSpPr txBox="1"/>
            <p:nvPr/>
          </p:nvSpPr>
          <p:spPr>
            <a:xfrm>
              <a:off x="7072632" y="2056245"/>
              <a:ext cx="2638424" cy="45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Metadata drugs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078931C-F9FE-824D-854B-AA4669060478}"/>
              </a:ext>
            </a:extLst>
          </p:cNvPr>
          <p:cNvGrpSpPr/>
          <p:nvPr/>
        </p:nvGrpSpPr>
        <p:grpSpPr>
          <a:xfrm>
            <a:off x="4811421" y="4664790"/>
            <a:ext cx="2801718" cy="1411351"/>
            <a:chOff x="4811421" y="4664790"/>
            <a:chExt cx="2801718" cy="141135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D360762-850F-0243-A2D8-42C350FF00D2}"/>
                </a:ext>
              </a:extLst>
            </p:cNvPr>
            <p:cNvGrpSpPr/>
            <p:nvPr/>
          </p:nvGrpSpPr>
          <p:grpSpPr>
            <a:xfrm>
              <a:off x="4811421" y="4664790"/>
              <a:ext cx="2801718" cy="1411351"/>
              <a:chOff x="5405542" y="5045173"/>
              <a:chExt cx="2343150" cy="1092877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E74A261E-AE97-5041-9FB5-F0C3CA51CB03}"/>
                  </a:ext>
                </a:extLst>
              </p:cNvPr>
              <p:cNvGrpSpPr/>
              <p:nvPr/>
            </p:nvGrpSpPr>
            <p:grpSpPr>
              <a:xfrm>
                <a:off x="5405542" y="5045173"/>
                <a:ext cx="2343150" cy="989921"/>
                <a:chOff x="8801100" y="643837"/>
                <a:chExt cx="2343150" cy="989921"/>
              </a:xfrm>
            </p:grpSpPr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5ACAB959-7316-6640-898A-CED1DAAEC4C6}"/>
                    </a:ext>
                  </a:extLst>
                </p:cNvPr>
                <p:cNvSpPr txBox="1"/>
                <p:nvPr/>
              </p:nvSpPr>
              <p:spPr>
                <a:xfrm>
                  <a:off x="9522110" y="725113"/>
                  <a:ext cx="1276350" cy="3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Treated</a:t>
                  </a:r>
                </a:p>
              </p:txBody>
            </p:sp>
            <p:sp>
              <p:nvSpPr>
                <p:cNvPr id="17" name="Abgerundetes Rechteck 16">
                  <a:extLst>
                    <a:ext uri="{FF2B5EF4-FFF2-40B4-BE49-F238E27FC236}">
                      <a16:creationId xmlns:a16="http://schemas.microsoft.com/office/drawing/2014/main" id="{536AB3CE-5679-094A-9833-612B05E3E3DF}"/>
                    </a:ext>
                  </a:extLst>
                </p:cNvPr>
                <p:cNvSpPr/>
                <p:nvPr/>
              </p:nvSpPr>
              <p:spPr>
                <a:xfrm>
                  <a:off x="8801100" y="643837"/>
                  <a:ext cx="2343150" cy="989921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0EE478A-DF25-6447-9EE9-4AC0BF1D46F4}"/>
                  </a:ext>
                </a:extLst>
              </p:cNvPr>
              <p:cNvSpPr txBox="1"/>
              <p:nvPr/>
            </p:nvSpPr>
            <p:spPr>
              <a:xfrm>
                <a:off x="5715740" y="5589900"/>
                <a:ext cx="1860723" cy="54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samples</a:t>
                </a:r>
              </a:p>
              <a:p>
                <a:endParaRPr lang="de-DE" sz="20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fik 43" descr="Nadel">
              <a:extLst>
                <a:ext uri="{FF2B5EF4-FFF2-40B4-BE49-F238E27FC236}">
                  <a16:creationId xmlns:a16="http://schemas.microsoft.com/office/drawing/2014/main" id="{10617310-359C-4543-A9E7-DA3F785B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57768" y="4884551"/>
              <a:ext cx="582922" cy="582922"/>
            </a:xfrm>
            <a:prstGeom prst="rect">
              <a:avLst/>
            </a:prstGeom>
          </p:spPr>
        </p:pic>
      </p:grpSp>
      <p:sp>
        <p:nvSpPr>
          <p:cNvPr id="46" name="Eingebuchteter Richtungspfeil 45">
            <a:extLst>
              <a:ext uri="{FF2B5EF4-FFF2-40B4-BE49-F238E27FC236}">
                <a16:creationId xmlns:a16="http://schemas.microsoft.com/office/drawing/2014/main" id="{A1150134-22E3-FD4D-ACDE-739A3A8A9801}"/>
              </a:ext>
            </a:extLst>
          </p:cNvPr>
          <p:cNvSpPr/>
          <p:nvPr/>
        </p:nvSpPr>
        <p:spPr>
          <a:xfrm rot="10800000">
            <a:off x="7989940" y="1869796"/>
            <a:ext cx="358128" cy="522562"/>
          </a:xfrm>
          <a:prstGeom prst="chevron">
            <a:avLst>
              <a:gd name="adj" fmla="val 5797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Eingebuchteter Richtungspfeil 54">
            <a:extLst>
              <a:ext uri="{FF2B5EF4-FFF2-40B4-BE49-F238E27FC236}">
                <a16:creationId xmlns:a16="http://schemas.microsoft.com/office/drawing/2014/main" id="{0950510C-890E-8148-8494-628E751DD2CC}"/>
              </a:ext>
            </a:extLst>
          </p:cNvPr>
          <p:cNvSpPr/>
          <p:nvPr/>
        </p:nvSpPr>
        <p:spPr>
          <a:xfrm rot="5400000">
            <a:off x="6025665" y="1320115"/>
            <a:ext cx="343393" cy="522562"/>
          </a:xfrm>
          <a:prstGeom prst="chevron">
            <a:avLst>
              <a:gd name="adj" fmla="val 5832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8F7BE501-BDEB-0649-9ED7-001136BF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7" grpId="0" animBg="1"/>
      <p:bldP spid="46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8F025A-3922-3046-BE91-B62BAAF98153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B85B6728-23EE-4979-8ADC-E5A4884F84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3" t="19321" r="1842" b="22197"/>
          <a:stretch/>
        </p:blipFill>
        <p:spPr>
          <a:xfrm>
            <a:off x="6096000" y="1320686"/>
            <a:ext cx="6076971" cy="18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5325 -0.4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205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8F025A-3922-3046-BE91-B62BAAF98153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451CA59-2D39-894E-BEBD-604DD9A223F6}"/>
              </a:ext>
            </a:extLst>
          </p:cNvPr>
          <p:cNvSpPr txBox="1"/>
          <p:nvPr/>
        </p:nvSpPr>
        <p:spPr>
          <a:xfrm>
            <a:off x="584240" y="212173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Which genes change their expression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profiles the most? 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7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27279 -0.435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217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374AFD5D-C2EB-4A0C-96A7-440A87E55CE4}"/>
              </a:ext>
            </a:extLst>
          </p:cNvPr>
          <p:cNvSpPr txBox="1"/>
          <p:nvPr/>
        </p:nvSpPr>
        <p:spPr>
          <a:xfrm>
            <a:off x="584240" y="2987803"/>
            <a:ext cx="530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Is there a general difference between chemotherapy agents and targeted drugs?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351A6F-31C0-4714-A14B-E49DA9BDB601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CD15F4-F82D-4194-B336-F28019951C35}"/>
              </a:ext>
            </a:extLst>
          </p:cNvPr>
          <p:cNvSpPr txBox="1"/>
          <p:nvPr/>
        </p:nvSpPr>
        <p:spPr>
          <a:xfrm>
            <a:off x="584240" y="212173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Which genes change their expression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profiles the most?  </a:t>
            </a:r>
          </a:p>
        </p:txBody>
      </p:sp>
    </p:spTree>
    <p:extLst>
      <p:ext uri="{BB962C8B-B14F-4D97-AF65-F5344CB8AC3E}">
        <p14:creationId xmlns:p14="http://schemas.microsoft.com/office/powerpoint/2010/main" val="7946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55052 -0.42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26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670D31-00FA-8A4D-9802-8B13EFE795E6}"/>
              </a:ext>
            </a:extLst>
          </p:cNvPr>
          <p:cNvSpPr/>
          <p:nvPr/>
        </p:nvSpPr>
        <p:spPr>
          <a:xfrm>
            <a:off x="-1" y="4286251"/>
            <a:ext cx="12392025" cy="2571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B13D09-7277-4243-9158-50295B17E35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48075" y="5297886"/>
            <a:ext cx="4824410" cy="763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Cisplatin, a chemotherapy agent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6FDBE7-B702-9541-A3C0-20598DE7982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05062" y="3667125"/>
            <a:ext cx="7381874" cy="1148359"/>
          </a:xfr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Specific analysis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F2EC0E-1188-034D-999A-629602EDF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2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6939" b="13252"/>
          <a:stretch/>
        </p:blipFill>
        <p:spPr>
          <a:xfrm>
            <a:off x="3442143" y="485173"/>
            <a:ext cx="5030342" cy="294075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B9F56-73D7-9240-A0FA-1B69524A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DAFD3C5-D72D-6E40-8740-75F92CA5FADC}"/>
              </a:ext>
            </a:extLst>
          </p:cNvPr>
          <p:cNvSpPr/>
          <p:nvPr/>
        </p:nvSpPr>
        <p:spPr>
          <a:xfrm>
            <a:off x="2405061" y="3600450"/>
            <a:ext cx="7381875" cy="1215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9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8EE6F93-CD60-D14D-A8E7-75007B7C6814}"/>
              </a:ext>
            </a:extLst>
          </p:cNvPr>
          <p:cNvSpPr txBox="1"/>
          <p:nvPr/>
        </p:nvSpPr>
        <p:spPr>
          <a:xfrm>
            <a:off x="515269" y="345431"/>
            <a:ext cx="29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Can we identify genes as significant biomarkers?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71EB2E-3E70-AF4F-B142-69A7C769E1D2}"/>
              </a:ext>
            </a:extLst>
          </p:cNvPr>
          <p:cNvSpPr txBox="1"/>
          <p:nvPr/>
        </p:nvSpPr>
        <p:spPr>
          <a:xfrm>
            <a:off x="4088030" y="345431"/>
            <a:ext cx="3343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Influence of cisplatin on the biomarkers gene expression in different cell lines?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F6DFD7-0141-7D45-974A-A8D6307720BB}"/>
              </a:ext>
            </a:extLst>
          </p:cNvPr>
          <p:cNvSpPr txBox="1"/>
          <p:nvPr/>
        </p:nvSpPr>
        <p:spPr>
          <a:xfrm>
            <a:off x="7968948" y="345430"/>
            <a:ext cx="3662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Is there a connection between biomarkers and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gene alterations</a:t>
            </a:r>
            <a:r>
              <a:rPr lang="en-US" sz="2000" b="1" dirty="0">
                <a:latin typeface="+mn-lt"/>
              </a:rPr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71D457-5F74-4445-A98D-6BDF5587EEEC}"/>
              </a:ext>
            </a:extLst>
          </p:cNvPr>
          <p:cNvSpPr txBox="1"/>
          <p:nvPr/>
        </p:nvSpPr>
        <p:spPr>
          <a:xfrm>
            <a:off x="36224" y="6568011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CE00C0-6F17-BC4B-8518-BBCBF6E7A4D9}"/>
              </a:ext>
            </a:extLst>
          </p:cNvPr>
          <p:cNvGrpSpPr/>
          <p:nvPr/>
        </p:nvGrpSpPr>
        <p:grpSpPr>
          <a:xfrm>
            <a:off x="7569056" y="1915772"/>
            <a:ext cx="4020328" cy="4047207"/>
            <a:chOff x="7569056" y="1915772"/>
            <a:chExt cx="4020328" cy="404720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C95C4D7-0B43-CE40-90B9-77A406B5C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93"/>
            <a:stretch/>
          </p:blipFill>
          <p:spPr>
            <a:xfrm>
              <a:off x="8010540" y="1915772"/>
              <a:ext cx="3578844" cy="3739596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A8C36B-4D25-1543-8761-9C3ED83963CC}"/>
                </a:ext>
              </a:extLst>
            </p:cNvPr>
            <p:cNvSpPr txBox="1"/>
            <p:nvPr/>
          </p:nvSpPr>
          <p:spPr>
            <a:xfrm rot="16200000">
              <a:off x="7296522" y="355542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725422C-9A33-424C-85B0-4EDA45EB33BB}"/>
                </a:ext>
              </a:extLst>
            </p:cNvPr>
            <p:cNvSpPr txBox="1"/>
            <p:nvPr/>
          </p:nvSpPr>
          <p:spPr>
            <a:xfrm>
              <a:off x="9029543" y="5593647"/>
              <a:ext cx="246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patient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samples</a:t>
              </a:r>
              <a:endParaRPr lang="de-DE" sz="1800" dirty="0">
                <a:latin typeface="+mn-lt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776B3DE-5F8F-234E-952A-E5908CD508DF}"/>
              </a:ext>
            </a:extLst>
          </p:cNvPr>
          <p:cNvGrpSpPr/>
          <p:nvPr/>
        </p:nvGrpSpPr>
        <p:grpSpPr>
          <a:xfrm>
            <a:off x="723487" y="1597341"/>
            <a:ext cx="2563970" cy="4561017"/>
            <a:chOff x="696245" y="1514835"/>
            <a:chExt cx="2563970" cy="456101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9E55551-2747-4C49-9393-33F89201C602}"/>
                </a:ext>
              </a:extLst>
            </p:cNvPr>
            <p:cNvGrpSpPr/>
            <p:nvPr/>
          </p:nvGrpSpPr>
          <p:grpSpPr>
            <a:xfrm>
              <a:off x="696245" y="1514835"/>
              <a:ext cx="2563970" cy="4561017"/>
              <a:chOff x="714672" y="1619211"/>
              <a:chExt cx="2563970" cy="4561017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A662DDB4-A4D0-B748-AAF3-A2986EB879E8}"/>
                  </a:ext>
                </a:extLst>
              </p:cNvPr>
              <p:cNvGrpSpPr/>
              <p:nvPr/>
            </p:nvGrpSpPr>
            <p:grpSpPr>
              <a:xfrm>
                <a:off x="932480" y="2359927"/>
                <a:ext cx="2156527" cy="3820301"/>
                <a:chOff x="1913239" y="2370663"/>
                <a:chExt cx="1953911" cy="3479471"/>
              </a:xfrm>
            </p:grpSpPr>
            <p:pic>
              <p:nvPicPr>
                <p:cNvPr id="4" name="Grafik 3">
                  <a:extLst>
                    <a:ext uri="{FF2B5EF4-FFF2-40B4-BE49-F238E27FC236}">
                      <a16:creationId xmlns:a16="http://schemas.microsoft.com/office/drawing/2014/main" id="{2D49A34D-28E7-DD49-A1EA-58D3A7107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670" t="14052" r="1391"/>
                <a:stretch/>
              </p:blipFill>
              <p:spPr>
                <a:xfrm>
                  <a:off x="1913239" y="2370663"/>
                  <a:ext cx="1928385" cy="3479471"/>
                </a:xfrm>
                <a:prstGeom prst="rect">
                  <a:avLst/>
                </a:prstGeom>
              </p:spPr>
            </p:pic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CC332B9-5158-6C4A-8224-07AB08AF99E7}"/>
                    </a:ext>
                  </a:extLst>
                </p:cNvPr>
                <p:cNvSpPr/>
                <p:nvPr/>
              </p:nvSpPr>
              <p:spPr>
                <a:xfrm>
                  <a:off x="3533775" y="2505075"/>
                  <a:ext cx="333375" cy="2867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A0C1C4F-466E-BF42-9A8D-D570B86AD485}"/>
                  </a:ext>
                </a:extLst>
              </p:cNvPr>
              <p:cNvSpPr txBox="1"/>
              <p:nvPr/>
            </p:nvSpPr>
            <p:spPr>
              <a:xfrm>
                <a:off x="714672" y="1619211"/>
                <a:ext cx="256397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>
                    <a:latin typeface="+mn-lt"/>
                  </a:rPr>
                  <a:t>Log2 </a:t>
                </a:r>
                <a:r>
                  <a:rPr lang="de-DE" sz="1800" dirty="0" err="1">
                    <a:latin typeface="+mn-lt"/>
                  </a:rPr>
                  <a:t>fold</a:t>
                </a:r>
                <a:r>
                  <a:rPr lang="de-DE" sz="1800" dirty="0">
                    <a:latin typeface="+mn-lt"/>
                  </a:rPr>
                  <a:t> </a:t>
                </a:r>
                <a:r>
                  <a:rPr lang="de-DE" sz="1800" dirty="0" err="1">
                    <a:latin typeface="+mn-lt"/>
                  </a:rPr>
                  <a:t>change</a:t>
                </a:r>
                <a:r>
                  <a:rPr lang="de-DE" sz="1800" dirty="0">
                    <a:latin typeface="+mn-lt"/>
                  </a:rPr>
                  <a:t> </a:t>
                </a:r>
              </a:p>
              <a:p>
                <a:pPr algn="ctr"/>
                <a:r>
                  <a:rPr lang="de-DE" dirty="0" err="1">
                    <a:latin typeface="+mn-lt"/>
                  </a:rPr>
                  <a:t>untreated</a:t>
                </a:r>
                <a:r>
                  <a:rPr lang="de-DE" dirty="0">
                    <a:latin typeface="+mn-lt"/>
                  </a:rPr>
                  <a:t> vs. </a:t>
                </a:r>
                <a:r>
                  <a:rPr lang="de-DE" dirty="0" err="1">
                    <a:latin typeface="+mn-lt"/>
                  </a:rPr>
                  <a:t>treated</a:t>
                </a:r>
                <a:endParaRPr lang="de-DE" dirty="0">
                  <a:latin typeface="+mn-lt"/>
                </a:endParaRPr>
              </a:p>
              <a:p>
                <a:pPr algn="ctr"/>
                <a:endParaRPr lang="de-DE" dirty="0">
                  <a:latin typeface="+mn-lt"/>
                </a:endParaRPr>
              </a:p>
            </p:txBody>
          </p:sp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0931279-F0B9-1C48-9CB0-FDAC89B76137}"/>
                </a:ext>
              </a:extLst>
            </p:cNvPr>
            <p:cNvSpPr txBox="1"/>
            <p:nvPr/>
          </p:nvSpPr>
          <p:spPr>
            <a:xfrm rot="16200000">
              <a:off x="558335" y="347291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</p:grpSp>
      <p:sp>
        <p:nvSpPr>
          <p:cNvPr id="34" name="Foliennummernplatzhalter 33">
            <a:extLst>
              <a:ext uri="{FF2B5EF4-FFF2-40B4-BE49-F238E27FC236}">
                <a16:creationId xmlns:a16="http://schemas.microsoft.com/office/drawing/2014/main" id="{8627CBAB-2510-E145-B7C5-89A24E0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DA7614-B15D-7440-819E-D200396412F5}"/>
              </a:ext>
            </a:extLst>
          </p:cNvPr>
          <p:cNvSpPr txBox="1"/>
          <p:nvPr/>
        </p:nvSpPr>
        <p:spPr>
          <a:xfrm>
            <a:off x="4698427" y="1809358"/>
            <a:ext cx="2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+mn-lt"/>
              </a:rPr>
              <a:t>Drugs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D609E85-D2D3-0A4D-90AC-102BC1C0D750}"/>
              </a:ext>
            </a:extLst>
          </p:cNvPr>
          <p:cNvGrpSpPr/>
          <p:nvPr/>
        </p:nvGrpSpPr>
        <p:grpSpPr>
          <a:xfrm>
            <a:off x="4069811" y="2151792"/>
            <a:ext cx="2990366" cy="4006566"/>
            <a:chOff x="4073695" y="2163465"/>
            <a:chExt cx="2926104" cy="3819524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4C92DE3-F326-764D-82EB-1E43FBDC5719}"/>
                </a:ext>
              </a:extLst>
            </p:cNvPr>
            <p:cNvGrpSpPr/>
            <p:nvPr/>
          </p:nvGrpSpPr>
          <p:grpSpPr>
            <a:xfrm>
              <a:off x="4475675" y="2163465"/>
              <a:ext cx="2524124" cy="3819524"/>
              <a:chOff x="4495800" y="1825625"/>
              <a:chExt cx="2831718" cy="4184649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8A4B0232-0749-854F-AB3E-80E95AFB19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622" t="12664" r="4571"/>
              <a:stretch/>
            </p:blipFill>
            <p:spPr>
              <a:xfrm>
                <a:off x="4495800" y="1825625"/>
                <a:ext cx="2831718" cy="4184649"/>
              </a:xfrm>
              <a:prstGeom prst="rect">
                <a:avLst/>
              </a:prstGeom>
            </p:spPr>
          </p:pic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37FD694-14E2-2145-9A2C-AC66D1604B93}"/>
                  </a:ext>
                </a:extLst>
              </p:cNvPr>
              <p:cNvSpPr/>
              <p:nvPr/>
            </p:nvSpPr>
            <p:spPr>
              <a:xfrm>
                <a:off x="4495800" y="5219700"/>
                <a:ext cx="190500" cy="4953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A7D7A70-A230-0346-A3FB-DEE9E85833D5}"/>
                </a:ext>
              </a:extLst>
            </p:cNvPr>
            <p:cNvSpPr txBox="1"/>
            <p:nvPr/>
          </p:nvSpPr>
          <p:spPr>
            <a:xfrm rot="16200000">
              <a:off x="3801161" y="347160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A3115EF-1EFB-5440-804F-E4D17603F9DB}"/>
              </a:ext>
            </a:extLst>
          </p:cNvPr>
          <p:cNvSpPr txBox="1"/>
          <p:nvPr/>
        </p:nvSpPr>
        <p:spPr>
          <a:xfrm>
            <a:off x="4654155" y="1809358"/>
            <a:ext cx="26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latin typeface="+mn-lt"/>
              </a:rPr>
              <a:t>Cell</a:t>
            </a:r>
            <a:r>
              <a:rPr lang="de-DE" sz="1800" dirty="0">
                <a:latin typeface="+mn-lt"/>
              </a:rPr>
              <a:t> </a:t>
            </a:r>
            <a:r>
              <a:rPr lang="de-DE" sz="1800" dirty="0" err="1">
                <a:latin typeface="+mn-lt"/>
              </a:rPr>
              <a:t>lines</a:t>
            </a:r>
            <a:r>
              <a:rPr lang="de-DE" sz="1800" dirty="0">
                <a:latin typeface="+mn-lt"/>
              </a:rPr>
              <a:t>    Biomarker</a:t>
            </a:r>
          </a:p>
        </p:txBody>
      </p:sp>
    </p:spTree>
    <p:extLst>
      <p:ext uri="{BB962C8B-B14F-4D97-AF65-F5344CB8AC3E}">
        <p14:creationId xmlns:p14="http://schemas.microsoft.com/office/powerpoint/2010/main" val="2767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3" grpId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250067" y="5653935"/>
            <a:ext cx="184785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dirty="0">
                <a:latin typeface="+mn-lt"/>
              </a:rPr>
              <a:t>RGES </a:t>
            </a:r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=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6766855-8AA9-8047-8D31-95F22AE68D81}"/>
              </a:ext>
            </a:extLst>
          </p:cNvPr>
          <p:cNvSpPr/>
          <p:nvPr/>
        </p:nvSpPr>
        <p:spPr>
          <a:xfrm>
            <a:off x="4102461" y="2175928"/>
            <a:ext cx="2097923" cy="496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9CD968-F0AF-7647-90DE-411967C15BFB}"/>
              </a:ext>
            </a:extLst>
          </p:cNvPr>
          <p:cNvSpPr/>
          <p:nvPr/>
        </p:nvSpPr>
        <p:spPr>
          <a:xfrm>
            <a:off x="4534423" y="1253021"/>
            <a:ext cx="1774938" cy="496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23258F-CAA0-FE44-9FB7-63775F78F0B8}"/>
              </a:ext>
            </a:extLst>
          </p:cNvPr>
          <p:cNvSpPr/>
          <p:nvPr/>
        </p:nvSpPr>
        <p:spPr>
          <a:xfrm>
            <a:off x="7304090" y="1277762"/>
            <a:ext cx="2029217" cy="43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997FDD-186D-44E9-8006-51D84B7A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67" y="779764"/>
            <a:ext cx="3171825" cy="30861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A955DF-E2B7-4B40-AEAE-94A592E8D268}"/>
              </a:ext>
            </a:extLst>
          </p:cNvPr>
          <p:cNvSpPr txBox="1"/>
          <p:nvPr/>
        </p:nvSpPr>
        <p:spPr>
          <a:xfrm>
            <a:off x="36224" y="6568011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3AA0A7-04C8-6D46-BE33-778DB5C7C594}"/>
              </a:ext>
            </a:extLst>
          </p:cNvPr>
          <p:cNvGrpSpPr/>
          <p:nvPr/>
        </p:nvGrpSpPr>
        <p:grpSpPr>
          <a:xfrm>
            <a:off x="5371987" y="809878"/>
            <a:ext cx="5759070" cy="4657725"/>
            <a:chOff x="5371987" y="809878"/>
            <a:chExt cx="5759070" cy="465772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6AFFA56-FB93-443D-A192-9B53FE82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1987" y="809878"/>
              <a:ext cx="4324350" cy="4657725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2EF3CAF-238D-9448-A57A-4FE83DB173B9}"/>
                </a:ext>
              </a:extLst>
            </p:cNvPr>
            <p:cNvSpPr txBox="1"/>
            <p:nvPr/>
          </p:nvSpPr>
          <p:spPr>
            <a:xfrm>
              <a:off x="9333307" y="2805320"/>
              <a:ext cx="1797750" cy="4616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2"/>
                  </a:solidFill>
                  <a:latin typeface="+mn-lt"/>
                </a:rPr>
                <a:t>Cisplatin</a:t>
              </a:r>
              <a:endParaRPr lang="de-DE" sz="24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CE0108-15B5-9946-8075-8F23666C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30887D-B597-A342-A369-DAFA00718454}"/>
              </a:ext>
            </a:extLst>
          </p:cNvPr>
          <p:cNvSpPr txBox="1"/>
          <p:nvPr/>
        </p:nvSpPr>
        <p:spPr>
          <a:xfrm>
            <a:off x="647212" y="204610"/>
            <a:ext cx="113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 panose="020F0502020204030204" pitchFamily="34" charset="0"/>
              </a:rPr>
              <a:t>Can cisplatin reverse the cancer induced gene expression?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807C4E-4E7C-4965-8FD3-4EF9879D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205" y="3964712"/>
            <a:ext cx="5038512" cy="16949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68EE781-E9F2-1041-A08A-8CAD95F18B1D}"/>
              </a:ext>
            </a:extLst>
          </p:cNvPr>
          <p:cNvSpPr txBox="1"/>
          <p:nvPr/>
        </p:nvSpPr>
        <p:spPr>
          <a:xfrm>
            <a:off x="4102461" y="5769684"/>
            <a:ext cx="712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reverse gene expression score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F9F49D-C9E9-48B6-9D91-AD31097F9578}"/>
              </a:ext>
            </a:extLst>
          </p:cNvPr>
          <p:cNvSpPr/>
          <p:nvPr/>
        </p:nvSpPr>
        <p:spPr>
          <a:xfrm flipV="1">
            <a:off x="5168355" y="5078256"/>
            <a:ext cx="76200" cy="11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AE4A8DD-D2BF-4E1C-92AB-C4189899A114}"/>
              </a:ext>
            </a:extLst>
          </p:cNvPr>
          <p:cNvSpPr/>
          <p:nvPr/>
        </p:nvSpPr>
        <p:spPr>
          <a:xfrm>
            <a:off x="5778982" y="5063851"/>
            <a:ext cx="133109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9" grpId="0"/>
    </p:bldLst>
  </p:timing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18D5524B-8F0F-BE4F-BFD3-FC4A86F9B486}" vid="{D54189DD-F5B8-294A-9759-5906BC47E67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{2A97D0AB-F176-154F-B52C-A93CA2FD3E38}tf10001124</Template>
  <TotalTime>0</TotalTime>
  <Words>937</Words>
  <Application>Microsoft Macintosh PowerPoint</Application>
  <PresentationFormat>Breitbild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Batang</vt:lpstr>
      <vt:lpstr>Yu Gothic</vt:lpstr>
      <vt:lpstr>Apple Symbols</vt:lpstr>
      <vt:lpstr>Arial</vt:lpstr>
      <vt:lpstr>Calibri</vt:lpstr>
      <vt:lpstr>Calibri Light</vt:lpstr>
      <vt:lpstr>Wingdings</vt:lpstr>
      <vt:lpstr>Design1</vt:lpstr>
      <vt:lpstr>Project 2: Cellular response to drug pertubations</vt:lpstr>
      <vt:lpstr>PowerPoint-Präsentation</vt:lpstr>
      <vt:lpstr>General analysis</vt:lpstr>
      <vt:lpstr>General analysis</vt:lpstr>
      <vt:lpstr>General analysis</vt:lpstr>
      <vt:lpstr>General analysis</vt:lpstr>
      <vt:lpstr>Specific analysis </vt:lpstr>
      <vt:lpstr>PowerPoint-Präsentation</vt:lpstr>
      <vt:lpstr>RGES = </vt:lpstr>
      <vt:lpstr>Connection to drug sensitivity?</vt:lpstr>
      <vt:lpstr>Timeline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Cellular response to drug pertubations</dc:title>
  <dc:creator>Johanna Bauer</dc:creator>
  <cp:lastModifiedBy>Teresa vonLinde</cp:lastModifiedBy>
  <cp:revision>78</cp:revision>
  <dcterms:modified xsi:type="dcterms:W3CDTF">2019-05-15T06:57:22Z</dcterms:modified>
</cp:coreProperties>
</file>