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7" r:id="rId2"/>
    <p:sldId id="284" r:id="rId3"/>
    <p:sldId id="285" r:id="rId4"/>
    <p:sldId id="286" r:id="rId5"/>
    <p:sldId id="299" r:id="rId6"/>
    <p:sldId id="303" r:id="rId7"/>
    <p:sldId id="281" r:id="rId8"/>
    <p:sldId id="282" r:id="rId9"/>
    <p:sldId id="278" r:id="rId10"/>
    <p:sldId id="270" r:id="rId11"/>
    <p:sldId id="283" r:id="rId12"/>
    <p:sldId id="274" r:id="rId13"/>
    <p:sldId id="275" r:id="rId14"/>
    <p:sldId id="276" r:id="rId15"/>
    <p:sldId id="263" r:id="rId16"/>
    <p:sldId id="297" r:id="rId17"/>
    <p:sldId id="293" r:id="rId18"/>
    <p:sldId id="292" r:id="rId19"/>
    <p:sldId id="291" r:id="rId20"/>
    <p:sldId id="290" r:id="rId21"/>
    <p:sldId id="305" r:id="rId22"/>
    <p:sldId id="306" r:id="rId23"/>
    <p:sldId id="307" r:id="rId24"/>
    <p:sldId id="289" r:id="rId25"/>
    <p:sldId id="295" r:id="rId26"/>
    <p:sldId id="287" r:id="rId27"/>
    <p:sldId id="265" r:id="rId28"/>
    <p:sldId id="273" r:id="rId29"/>
    <p:sldId id="259" r:id="rId30"/>
    <p:sldId id="266" r:id="rId31"/>
    <p:sldId id="271" r:id="rId32"/>
    <p:sldId id="268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BE00"/>
    <a:srgbClr val="1C819E"/>
    <a:srgbClr val="F2F2F2"/>
    <a:srgbClr val="FF7C80"/>
    <a:srgbClr val="797979"/>
    <a:srgbClr val="BFBFBF"/>
    <a:srgbClr val="FFC9CA"/>
    <a:srgbClr val="A6A6A6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>
        <p:scale>
          <a:sx n="80" d="100"/>
          <a:sy n="80" d="100"/>
        </p:scale>
        <p:origin x="110" y="-96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2" y="2046023"/>
            <a:ext cx="8278762" cy="2555642"/>
            <a:chOff x="577762" y="1872430"/>
            <a:chExt cx="8278762" cy="25556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195059"/>
              <a:ext cx="5751256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165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mutImpact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matrix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filter matrix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</a:t>
            </a:r>
            <a:r>
              <a:rPr lang="en-US" sz="14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mutImpact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matrix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: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filter matrix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52255"/>
              </p:ext>
            </p:extLst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93657"/>
              </p:ext>
            </p:extLst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57899"/>
              </p:ext>
            </p:extLst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de-DE" dirty="0">
              <a:solidFill>
                <a:srgbClr val="40404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97979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797979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mutImpact</a:t>
            </a:r>
            <a:r>
              <a:rPr lang="en-US" sz="1400" dirty="0">
                <a:solidFill>
                  <a:srgbClr val="797979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75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1"/>
      <p:bldP spid="12" grpId="2"/>
      <p:bldP spid="91" grpId="1"/>
      <p:bldP spid="91" grpId="2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56316"/>
              </p:ext>
            </p:extLst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797979"/>
                  </a:solidFill>
                  <a:latin typeface="Segoe Print" panose="02000600000000000000" pitchFamily="2" charset="0"/>
                  <a:cs typeface="MV Boli" panose="02000500030200090000" pitchFamily="2" charset="0"/>
                </a:rPr>
                <a:t>mutImpact</a:t>
              </a:r>
              <a:r>
                <a:rPr lang="en-US" sz="1400" dirty="0">
                  <a:solidFill>
                    <a:srgbClr val="797979"/>
                  </a:solidFill>
                  <a:latin typeface="Segoe Print" panose="02000600000000000000" pitchFamily="2" charset="0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lvl="1" indent="-285750">
                  <a:buFont typeface="Symbol" panose="05050102010706020507" pitchFamily="18" charset="2"/>
                  <a:buChar char="-"/>
                  <a:defRPr/>
                </a:pP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lvl="1" indent="-285750">
                  <a:buFont typeface="Symbol" panose="05050102010706020507" pitchFamily="18" charset="2"/>
                  <a:buChar char="-"/>
                  <a:defRPr/>
                </a:pP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</a:t>
                </a:r>
                <a:r>
                  <a:rPr kumimoji="0" lang="en-US" sz="1400" i="0" u="none" strike="noStrike" kern="1200" cap="none" spc="0" normalizeH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 chosen driver mutation</a:t>
                </a:r>
              </a:p>
              <a:p>
                <a:pPr marL="742950" lvl="1" indent="-285750">
                  <a:buFont typeface="Symbol" panose="05050102010706020507" pitchFamily="18" charset="2"/>
                  <a:buChar char="-"/>
                  <a:defRPr/>
                </a:pP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rgbClr val="FF7C80"/>
                  </a:solidFill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BE00"/>
                  </a:solidFill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mutImpact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matrix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filter matrix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</a:t>
            </a:r>
            <a:r>
              <a:rPr lang="en-US" sz="14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mutImpact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matrix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: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filter matrix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15956"/>
              </p:ext>
            </p:extLst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797979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mutImpact</a:t>
            </a:r>
            <a:r>
              <a:rPr lang="en-US" sz="1400" dirty="0">
                <a:solidFill>
                  <a:srgbClr val="797979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chosen driver mutation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rgbClr val="FF7C80"/>
                  </a:solidFill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BE00"/>
                  </a:solidFill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Paired Wilcoxon signed rank test:</a:t>
              </a:r>
              <a:endPara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endParaRPr>
            </a:p>
            <a:p>
              <a:pPr marL="742950" lvl="1" indent="-285750">
                <a:buFont typeface="Symbol" panose="05050102010706020507" pitchFamily="18" charset="2"/>
                <a:buChar char="-"/>
                <a:defRPr/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calculate t-value of </a:t>
              </a:r>
              <a:r>
                <a:rPr lang="en-US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ceres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lvl="1" indent="-285750">
                <a:buFont typeface="Symbol" panose="05050102010706020507" pitchFamily="18" charset="2"/>
                <a:buChar char="-"/>
                <a:defRPr/>
              </a:pPr>
              <a:r>
                <a:rPr kumimoji="0" lang="en-US" sz="1400" i="0" u="none" strike="noStrike" kern="1200" cap="none" spc="0" normalizeH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i="0" u="none" strike="noStrike" kern="1200" cap="none" spc="0" normalizeH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i="0" u="none" strike="noStrike" kern="1200" cap="none" spc="0" normalizeH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lvl="1" indent="-285750">
                <a:buFont typeface="Symbol" panose="05050102010706020507" pitchFamily="18" charset="2"/>
                <a:buChar char="-"/>
                <a:defRPr/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FFBE00"/>
                </a:solidFill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797979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mutImpact</a:t>
            </a:r>
            <a:r>
              <a:rPr lang="en-US" sz="1400" dirty="0">
                <a:solidFill>
                  <a:srgbClr val="797979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characterization of SSTs: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type of mutations (e.g. deletion)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expression patterns (e.g. overexpression)</a:t>
            </a:r>
            <a:endParaRPr kumimoji="0" lang="en-US" sz="1400" i="0" u="none" strike="noStrike" kern="1200" cap="none" spc="0" normalizeH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copy number (e.g. amplification)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compare impact of intact gene to impact of mutated gene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rgbClr val="FF7C80"/>
                  </a:solidFill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BE00"/>
                  </a:solidFill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FFBE00"/>
                </a:solidFill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13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𝑖𝑚𝑝𝑎𝑐𝑡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𝑑𝑟𝑖𝑣𝑒𝑟</m:t>
                        </m:r>
                        <m:r>
                          <a:rPr lang="de-DE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𝑚𝑢𝑡</m:t>
                        </m:r>
                        <m:r>
                          <a:rPr lang="de-DE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de-DE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𝑖𝑚𝑝𝑎𝑐𝑡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de-DE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𝑖𝑚𝑝𝑎𝑐𝑡</m:t>
                        </m:r>
                      </m:e>
                      <m:sub>
                        <m:r>
                          <a:rPr lang="de-DE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de-DE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rgbClr val="40404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𝑖𝑚𝑝𝑎𝑐𝑡</m:t>
                        </m:r>
                      </m:e>
                      <m:sub>
                        <m:r>
                          <a:rPr lang="de-DE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de-DE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rgbClr val="404040"/>
                    </a:solidFill>
                  </a:rPr>
                  <a:t> …)</a:t>
                </a:r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73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1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5/11/2019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0.7</a:t>
              </a:r>
            </a:p>
          </p:txBody>
        </p:sp>
      </p:grpSp>
      <p:cxnSp>
        <p:nvCxnSpPr>
          <p:cNvPr id="192" name="Straight Connector 191"/>
          <p:cNvCxnSpPr>
            <a:cxnSpLocks/>
          </p:cNvCxnSpPr>
          <p:nvPr/>
        </p:nvCxnSpPr>
        <p:spPr>
          <a:xfrm flipH="1">
            <a:off x="7430951" y="1409841"/>
            <a:ext cx="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0.8</a:t>
              </a:r>
            </a:p>
          </p:txBody>
        </p:sp>
      </p:grpSp>
      <p:cxnSp>
        <p:nvCxnSpPr>
          <p:cNvPr id="211" name="Straight Connector 210"/>
          <p:cNvCxnSpPr>
            <a:cxnSpLocks/>
          </p:cNvCxnSpPr>
          <p:nvPr/>
        </p:nvCxnSpPr>
        <p:spPr>
          <a:xfrm flipH="1">
            <a:off x="8350635" y="1409841"/>
            <a:ext cx="204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0.9</a:t>
              </a:r>
            </a:p>
          </p:txBody>
        </p:sp>
      </p:grp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260976" y="1409841"/>
            <a:ext cx="13422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1.0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>
            <a:cxnSpLocks/>
          </p:cNvCxnSpPr>
          <p:nvPr/>
        </p:nvCxnSpPr>
        <p:spPr>
          <a:xfrm>
            <a:off x="10196121" y="1409841"/>
            <a:ext cx="7037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001644"/>
            <a:ext cx="1250636" cy="745973"/>
            <a:chOff x="735067" y="1522922"/>
            <a:chExt cx="1250636" cy="74597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07079" y="1522922"/>
              <a:ext cx="1078624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OF OBSERVED CASES</a:t>
              </a:r>
            </a:p>
          </p:txBody>
        </p:sp>
      </p:grpSp>
      <p:cxnSp>
        <p:nvCxnSpPr>
          <p:cNvPr id="239" name="Straight Connector 238"/>
          <p:cNvCxnSpPr>
            <a:cxnSpLocks/>
          </p:cNvCxnSpPr>
          <p:nvPr/>
        </p:nvCxnSpPr>
        <p:spPr>
          <a:xfrm flipH="1">
            <a:off x="11103475" y="1409841"/>
            <a:ext cx="14367" cy="5082948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07939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3" y="3124021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869042" y="407331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887195" y="5054566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/>
          <p:nvPr/>
        </p:nvCxnSpPr>
        <p:spPr>
          <a:xfrm>
            <a:off x="1921434" y="608704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2178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8913265" y="924550"/>
            <a:ext cx="2929789" cy="738664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solidFill>
              <a:srgbClr val="FFB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931492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199326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13077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these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1929</Words>
  <Application>Microsoft Office PowerPoint</Application>
  <PresentationFormat>Breitbild</PresentationFormat>
  <Paragraphs>605</Paragraphs>
  <Slides>33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Lisa Marie Milchsack</cp:lastModifiedBy>
  <cp:revision>134</cp:revision>
  <dcterms:created xsi:type="dcterms:W3CDTF">2018-07-17T07:25:14Z</dcterms:created>
  <dcterms:modified xsi:type="dcterms:W3CDTF">2019-05-11T11:54:31Z</dcterms:modified>
</cp:coreProperties>
</file>