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7" r:id="rId2"/>
    <p:sldId id="284" r:id="rId3"/>
    <p:sldId id="285" r:id="rId4"/>
    <p:sldId id="304" r:id="rId5"/>
    <p:sldId id="299" r:id="rId6"/>
    <p:sldId id="303" r:id="rId7"/>
    <p:sldId id="281" r:id="rId8"/>
    <p:sldId id="278" r:id="rId9"/>
    <p:sldId id="270" r:id="rId10"/>
    <p:sldId id="283" r:id="rId11"/>
    <p:sldId id="274" r:id="rId12"/>
    <p:sldId id="275" r:id="rId13"/>
    <p:sldId id="276" r:id="rId14"/>
    <p:sldId id="263" r:id="rId15"/>
    <p:sldId id="294" r:id="rId16"/>
    <p:sldId id="296" r:id="rId17"/>
    <p:sldId id="297" r:id="rId18"/>
    <p:sldId id="293" r:id="rId19"/>
    <p:sldId id="292" r:id="rId20"/>
    <p:sldId id="291" r:id="rId21"/>
    <p:sldId id="290" r:id="rId22"/>
    <p:sldId id="289" r:id="rId23"/>
    <p:sldId id="295" r:id="rId24"/>
    <p:sldId id="287" r:id="rId25"/>
    <p:sldId id="265" r:id="rId26"/>
    <p:sldId id="273" r:id="rId27"/>
    <p:sldId id="259" r:id="rId28"/>
    <p:sldId id="266" r:id="rId29"/>
    <p:sldId id="271" r:id="rId30"/>
    <p:sldId id="268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3" autoAdjust="0"/>
    <p:restoredTop sz="89247" autoAdjust="0"/>
  </p:normalViewPr>
  <p:slideViewPr>
    <p:cSldViewPr snapToGrid="0">
      <p:cViewPr varScale="1">
        <p:scale>
          <a:sx n="60" d="100"/>
          <a:sy n="60" d="100"/>
        </p:scale>
        <p:origin x="164" y="40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7938751338307E-2"/>
          <c:y val="6.8399365099125461E-2"/>
          <c:w val="0.92442959618268439"/>
          <c:h val="0.8378979801437863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C819E">
                <a:alpha val="85000"/>
              </a:srgbClr>
            </a:solidFill>
            <a:ln cap="rnd">
              <a:noFill/>
              <a:round/>
            </a:ln>
            <a:effectLst/>
          </c:spPr>
          <c:dPt>
            <c:idx val="0"/>
            <c:bubble3D val="0"/>
            <c:spPr>
              <a:solidFill>
                <a:srgbClr val="1C819E">
                  <a:alpha val="85000"/>
                </a:srgbClr>
              </a:solidFill>
              <a:ln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303-B387-83FA7281282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91BC-4303-B387-83FA7281282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91BC-4303-B387-83FA7281282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91BC-4303-B387-83FA7281282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91BC-4303-B387-83FA7281282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91BC-4303-B387-83FA7281282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91BC-4303-B387-83FA7281282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91BC-4303-B387-83FA72812822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91BC-4303-B387-83FA72812822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30</c:v>
                </c:pt>
                <c:pt idx="9">
                  <c:v>32</c:v>
                </c:pt>
                <c:pt idx="10">
                  <c:v>25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C-4303-B387-83FA728128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>
                <a:alpha val="85000"/>
              </a:srgbClr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30</c:v>
                </c:pt>
                <c:pt idx="2">
                  <c:v>18</c:v>
                </c:pt>
                <c:pt idx="3">
                  <c:v>40</c:v>
                </c:pt>
                <c:pt idx="4">
                  <c:v>32</c:v>
                </c:pt>
                <c:pt idx="5">
                  <c:v>35</c:v>
                </c:pt>
                <c:pt idx="6">
                  <c:v>60</c:v>
                </c:pt>
                <c:pt idx="7">
                  <c:v>25</c:v>
                </c:pt>
                <c:pt idx="8">
                  <c:v>30</c:v>
                </c:pt>
                <c:pt idx="9">
                  <c:v>40</c:v>
                </c:pt>
                <c:pt idx="10">
                  <c:v>55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C-4303-B387-83FA728128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E00">
                <a:alpha val="85000"/>
              </a:srgb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5</c:v>
                </c:pt>
                <c:pt idx="5">
                  <c:v>25</c:v>
                </c:pt>
                <c:pt idx="6">
                  <c:v>25</c:v>
                </c:pt>
                <c:pt idx="7">
                  <c:v>30</c:v>
                </c:pt>
                <c:pt idx="8">
                  <c:v>45</c:v>
                </c:pt>
                <c:pt idx="9">
                  <c:v>55</c:v>
                </c:pt>
                <c:pt idx="10">
                  <c:v>40</c:v>
                </c:pt>
                <c:pt idx="1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C-4303-B387-83FA72812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149024"/>
        <c:axId val="379151768"/>
      </c:areaChart>
      <c:catAx>
        <c:axId val="37914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79151768"/>
        <c:crosses val="autoZero"/>
        <c:auto val="1"/>
        <c:lblAlgn val="ctr"/>
        <c:lblOffset val="100"/>
        <c:noMultiLvlLbl val="0"/>
      </c:catAx>
      <c:valAx>
        <c:axId val="3791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149024"/>
        <c:crosses val="autoZero"/>
        <c:crossBetween val="midCat"/>
      </c:valAx>
      <c:spPr>
        <a:noFill/>
        <a:ln cap="rnd">
          <a:noFill/>
        </a:ln>
        <a:effectLst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0F5-2FE9-46C7-A522-AF16EA5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A9B33-0A70-4B48-98C0-DABAC83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109F-81A1-4B23-ACE0-BDFFB72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1642-E810-4C74-9561-4440BA0F22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682E6-DDFC-46DB-841B-CE4629E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88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A900F03-9159-4C25-8FC0-DAFF05F18CF8}"/>
              </a:ext>
            </a:extLst>
          </p:cNvPr>
          <p:cNvSpPr/>
          <p:nvPr/>
        </p:nvSpPr>
        <p:spPr>
          <a:xfrm>
            <a:off x="2801949" y="1267101"/>
            <a:ext cx="8144618" cy="4749554"/>
          </a:xfrm>
          <a:prstGeom prst="rect">
            <a:avLst/>
          </a:prstGeom>
          <a:solidFill>
            <a:schemeClr val="bg1"/>
          </a:solidFill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1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8571B0C3-BE0F-45E8-81B4-D8D270456F70}"/>
              </a:ext>
            </a:extLst>
          </p:cNvPr>
          <p:cNvSpPr/>
          <p:nvPr/>
        </p:nvSpPr>
        <p:spPr>
          <a:xfrm>
            <a:off x="2801948" y="402812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9C144373-9306-44C0-AC0C-2AB6017F2102}"/>
              </a:ext>
            </a:extLst>
          </p:cNvPr>
          <p:cNvSpPr txBox="1"/>
          <p:nvPr/>
        </p:nvSpPr>
        <p:spPr>
          <a:xfrm>
            <a:off x="3690535" y="4119240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chosen driver mutation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79" name="Oval 14">
            <a:extLst>
              <a:ext uri="{FF2B5EF4-FFF2-40B4-BE49-F238E27FC236}">
                <a16:creationId xmlns:a16="http://schemas.microsoft.com/office/drawing/2014/main" id="{F0DC4D2F-F9E4-491C-B4DC-752D926341F8}"/>
              </a:ext>
            </a:extLst>
          </p:cNvPr>
          <p:cNvSpPr/>
          <p:nvPr/>
        </p:nvSpPr>
        <p:spPr>
          <a:xfrm>
            <a:off x="2956156" y="437326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Rectangle: Rounded Corners 10">
            <a:extLst>
              <a:ext uri="{FF2B5EF4-FFF2-40B4-BE49-F238E27FC236}">
                <a16:creationId xmlns:a16="http://schemas.microsoft.com/office/drawing/2014/main" id="{CF02CEA3-3BA7-4590-8F54-65E1DB44A8CB}"/>
              </a:ext>
            </a:extLst>
          </p:cNvPr>
          <p:cNvSpPr/>
          <p:nvPr/>
        </p:nvSpPr>
        <p:spPr>
          <a:xfrm>
            <a:off x="2801948" y="5142400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18">
            <a:extLst>
              <a:ext uri="{FF2B5EF4-FFF2-40B4-BE49-F238E27FC236}">
                <a16:creationId xmlns:a16="http://schemas.microsoft.com/office/drawing/2014/main" id="{00DFA006-3834-4378-9958-43E899C9161D}"/>
              </a:ext>
            </a:extLst>
          </p:cNvPr>
          <p:cNvSpPr txBox="1"/>
          <p:nvPr/>
        </p:nvSpPr>
        <p:spPr>
          <a:xfrm>
            <a:off x="3690535" y="5233513"/>
            <a:ext cx="7245209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Paired Wilcoxon signed rank test: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/>
              <a:cs typeface="Calibri" panose="020F050202020403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calculate t-value of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of driver mutation with other mutations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apply correction based on sample size (either Bonferroni or </a:t>
            </a:r>
            <a:r>
              <a:rPr kumimoji="0" lang="en-US" sz="1400" i="0" u="none" strike="noStrike" kern="1200" cap="none" spc="0" normalizeH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Benjamini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Hochberg)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identify SSTs according to highest p-values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5" name="Oval 14">
            <a:extLst>
              <a:ext uri="{FF2B5EF4-FFF2-40B4-BE49-F238E27FC236}">
                <a16:creationId xmlns:a16="http://schemas.microsoft.com/office/drawing/2014/main" id="{8D973A3B-2FA2-4344-A2D9-E0EAF75D9CB1}"/>
              </a:ext>
            </a:extLst>
          </p:cNvPr>
          <p:cNvSpPr/>
          <p:nvPr/>
        </p:nvSpPr>
        <p:spPr>
          <a:xfrm>
            <a:off x="2956156" y="549280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85770"/>
              </p:ext>
            </p:extLst>
          </p:nvPr>
        </p:nvGraphicFramePr>
        <p:xfrm>
          <a:off x="2832167" y="2306756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93580"/>
              </p:ext>
            </p:extLst>
          </p:nvPr>
        </p:nvGraphicFramePr>
        <p:xfrm>
          <a:off x="5625141" y="2313034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34471"/>
              </p:ext>
            </p:extLst>
          </p:nvPr>
        </p:nvGraphicFramePr>
        <p:xfrm>
          <a:off x="8610600" y="2306756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29278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292782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de-DE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83" grpId="0" animBg="1"/>
      <p:bldP spid="84" grpId="0"/>
      <p:bldP spid="86" grpId="0" animBg="1"/>
      <p:bldP spid="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1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7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FFBE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15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8D5520-0D79-462C-A3B1-F44A5A874706}"/>
              </a:ext>
            </a:extLst>
          </p:cNvPr>
          <p:cNvGraphicFramePr/>
          <p:nvPr>
            <p:extLst/>
          </p:nvPr>
        </p:nvGraphicFramePr>
        <p:xfrm>
          <a:off x="514801" y="1315767"/>
          <a:ext cx="11162399" cy="29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/>
          <p:cNvSpPr/>
          <p:nvPr/>
        </p:nvSpPr>
        <p:spPr>
          <a:xfrm>
            <a:off x="906326" y="4485791"/>
            <a:ext cx="431443" cy="431443"/>
          </a:xfrm>
          <a:prstGeom prst="ellipse">
            <a:avLst/>
          </a:prstGeom>
          <a:solidFill>
            <a:srgbClr val="FFBE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4587923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7" name="Oval 26"/>
          <p:cNvSpPr/>
          <p:nvPr/>
        </p:nvSpPr>
        <p:spPr>
          <a:xfrm>
            <a:off x="906326" y="5004855"/>
            <a:ext cx="431443" cy="431443"/>
          </a:xfrm>
          <a:prstGeom prst="ellipse">
            <a:avLst/>
          </a:prstGeom>
          <a:solidFill>
            <a:srgbClr val="40404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106987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30" name="Oval 29"/>
          <p:cNvSpPr/>
          <p:nvPr/>
        </p:nvSpPr>
        <p:spPr>
          <a:xfrm>
            <a:off x="906326" y="5523919"/>
            <a:ext cx="431443" cy="431443"/>
          </a:xfrm>
          <a:prstGeom prst="ellipse">
            <a:avLst/>
          </a:prstGeom>
          <a:solidFill>
            <a:srgbClr val="1C819E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626051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91994" y="4573272"/>
            <a:ext cx="0" cy="1294608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23915" y="4855092"/>
            <a:ext cx="7924655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Etiam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mattis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pulvinar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Curabitur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nisl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convallis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tortor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Morbi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imperdiet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vitae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purus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vulputate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Nulla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justo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dignissim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40227" y="4619692"/>
            <a:ext cx="163640" cy="163640"/>
            <a:chOff x="7602538" y="1917700"/>
            <a:chExt cx="284163" cy="284163"/>
          </a:xfrm>
          <a:solidFill>
            <a:srgbClr val="F2F2F2"/>
          </a:solidFill>
        </p:grpSpPr>
        <p:sp>
          <p:nvSpPr>
            <p:cNvPr id="42" name="Freeform 3986"/>
            <p:cNvSpPr>
              <a:spLocks/>
            </p:cNvSpPr>
            <p:nvPr/>
          </p:nvSpPr>
          <p:spPr bwMode="auto">
            <a:xfrm>
              <a:off x="7654925" y="1917700"/>
              <a:ext cx="177800" cy="228600"/>
            </a:xfrm>
            <a:custGeom>
              <a:avLst/>
              <a:gdLst>
                <a:gd name="T0" fmla="*/ 15 w 559"/>
                <a:gd name="T1" fmla="*/ 301 h 720"/>
                <a:gd name="T2" fmla="*/ 130 w 559"/>
                <a:gd name="T3" fmla="*/ 301 h 720"/>
                <a:gd name="T4" fmla="*/ 130 w 559"/>
                <a:gd name="T5" fmla="*/ 705 h 720"/>
                <a:gd name="T6" fmla="*/ 131 w 559"/>
                <a:gd name="T7" fmla="*/ 707 h 720"/>
                <a:gd name="T8" fmla="*/ 131 w 559"/>
                <a:gd name="T9" fmla="*/ 710 h 720"/>
                <a:gd name="T10" fmla="*/ 133 w 559"/>
                <a:gd name="T11" fmla="*/ 713 h 720"/>
                <a:gd name="T12" fmla="*/ 134 w 559"/>
                <a:gd name="T13" fmla="*/ 716 h 720"/>
                <a:gd name="T14" fmla="*/ 136 w 559"/>
                <a:gd name="T15" fmla="*/ 717 h 720"/>
                <a:gd name="T16" fmla="*/ 139 w 559"/>
                <a:gd name="T17" fmla="*/ 719 h 720"/>
                <a:gd name="T18" fmla="*/ 142 w 559"/>
                <a:gd name="T19" fmla="*/ 719 h 720"/>
                <a:gd name="T20" fmla="*/ 145 w 559"/>
                <a:gd name="T21" fmla="*/ 720 h 720"/>
                <a:gd name="T22" fmla="*/ 415 w 559"/>
                <a:gd name="T23" fmla="*/ 720 h 720"/>
                <a:gd name="T24" fmla="*/ 417 w 559"/>
                <a:gd name="T25" fmla="*/ 719 h 720"/>
                <a:gd name="T26" fmla="*/ 420 w 559"/>
                <a:gd name="T27" fmla="*/ 719 h 720"/>
                <a:gd name="T28" fmla="*/ 423 w 559"/>
                <a:gd name="T29" fmla="*/ 717 h 720"/>
                <a:gd name="T30" fmla="*/ 425 w 559"/>
                <a:gd name="T31" fmla="*/ 716 h 720"/>
                <a:gd name="T32" fmla="*/ 427 w 559"/>
                <a:gd name="T33" fmla="*/ 713 h 720"/>
                <a:gd name="T34" fmla="*/ 428 w 559"/>
                <a:gd name="T35" fmla="*/ 710 h 720"/>
                <a:gd name="T36" fmla="*/ 429 w 559"/>
                <a:gd name="T37" fmla="*/ 708 h 720"/>
                <a:gd name="T38" fmla="*/ 430 w 559"/>
                <a:gd name="T39" fmla="*/ 705 h 720"/>
                <a:gd name="T40" fmla="*/ 430 w 559"/>
                <a:gd name="T41" fmla="*/ 301 h 720"/>
                <a:gd name="T42" fmla="*/ 544 w 559"/>
                <a:gd name="T43" fmla="*/ 301 h 720"/>
                <a:gd name="T44" fmla="*/ 549 w 559"/>
                <a:gd name="T45" fmla="*/ 300 h 720"/>
                <a:gd name="T46" fmla="*/ 552 w 559"/>
                <a:gd name="T47" fmla="*/ 298 h 720"/>
                <a:gd name="T48" fmla="*/ 556 w 559"/>
                <a:gd name="T49" fmla="*/ 295 h 720"/>
                <a:gd name="T50" fmla="*/ 558 w 559"/>
                <a:gd name="T51" fmla="*/ 291 h 720"/>
                <a:gd name="T52" fmla="*/ 559 w 559"/>
                <a:gd name="T53" fmla="*/ 287 h 720"/>
                <a:gd name="T54" fmla="*/ 559 w 559"/>
                <a:gd name="T55" fmla="*/ 282 h 720"/>
                <a:gd name="T56" fmla="*/ 558 w 559"/>
                <a:gd name="T57" fmla="*/ 278 h 720"/>
                <a:gd name="T58" fmla="*/ 555 w 559"/>
                <a:gd name="T59" fmla="*/ 275 h 720"/>
                <a:gd name="T60" fmla="*/ 291 w 559"/>
                <a:gd name="T61" fmla="*/ 5 h 720"/>
                <a:gd name="T62" fmla="*/ 289 w 559"/>
                <a:gd name="T63" fmla="*/ 4 h 720"/>
                <a:gd name="T64" fmla="*/ 285 w 559"/>
                <a:gd name="T65" fmla="*/ 1 h 720"/>
                <a:gd name="T66" fmla="*/ 283 w 559"/>
                <a:gd name="T67" fmla="*/ 1 h 720"/>
                <a:gd name="T68" fmla="*/ 280 w 559"/>
                <a:gd name="T69" fmla="*/ 0 h 720"/>
                <a:gd name="T70" fmla="*/ 277 w 559"/>
                <a:gd name="T71" fmla="*/ 1 h 720"/>
                <a:gd name="T72" fmla="*/ 275 w 559"/>
                <a:gd name="T73" fmla="*/ 1 h 720"/>
                <a:gd name="T74" fmla="*/ 271 w 559"/>
                <a:gd name="T75" fmla="*/ 4 h 720"/>
                <a:gd name="T76" fmla="*/ 269 w 559"/>
                <a:gd name="T77" fmla="*/ 5 h 720"/>
                <a:gd name="T78" fmla="*/ 4 w 559"/>
                <a:gd name="T79" fmla="*/ 275 h 720"/>
                <a:gd name="T80" fmla="*/ 2 w 559"/>
                <a:gd name="T81" fmla="*/ 278 h 720"/>
                <a:gd name="T82" fmla="*/ 1 w 559"/>
                <a:gd name="T83" fmla="*/ 282 h 720"/>
                <a:gd name="T84" fmla="*/ 0 w 559"/>
                <a:gd name="T85" fmla="*/ 287 h 720"/>
                <a:gd name="T86" fmla="*/ 1 w 559"/>
                <a:gd name="T87" fmla="*/ 291 h 720"/>
                <a:gd name="T88" fmla="*/ 4 w 559"/>
                <a:gd name="T89" fmla="*/ 294 h 720"/>
                <a:gd name="T90" fmla="*/ 8 w 559"/>
                <a:gd name="T91" fmla="*/ 298 h 720"/>
                <a:gd name="T92" fmla="*/ 11 w 559"/>
                <a:gd name="T93" fmla="*/ 300 h 720"/>
                <a:gd name="T94" fmla="*/ 15 w 559"/>
                <a:gd name="T95" fmla="*/ 30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9" h="720">
                  <a:moveTo>
                    <a:pt x="15" y="301"/>
                  </a:moveTo>
                  <a:lnTo>
                    <a:pt x="130" y="301"/>
                  </a:lnTo>
                  <a:lnTo>
                    <a:pt x="130" y="705"/>
                  </a:lnTo>
                  <a:lnTo>
                    <a:pt x="131" y="707"/>
                  </a:lnTo>
                  <a:lnTo>
                    <a:pt x="131" y="710"/>
                  </a:lnTo>
                  <a:lnTo>
                    <a:pt x="133" y="713"/>
                  </a:lnTo>
                  <a:lnTo>
                    <a:pt x="134" y="716"/>
                  </a:lnTo>
                  <a:lnTo>
                    <a:pt x="136" y="717"/>
                  </a:lnTo>
                  <a:lnTo>
                    <a:pt x="139" y="719"/>
                  </a:lnTo>
                  <a:lnTo>
                    <a:pt x="142" y="719"/>
                  </a:lnTo>
                  <a:lnTo>
                    <a:pt x="145" y="720"/>
                  </a:lnTo>
                  <a:lnTo>
                    <a:pt x="415" y="720"/>
                  </a:lnTo>
                  <a:lnTo>
                    <a:pt x="417" y="719"/>
                  </a:lnTo>
                  <a:lnTo>
                    <a:pt x="420" y="719"/>
                  </a:lnTo>
                  <a:lnTo>
                    <a:pt x="423" y="717"/>
                  </a:lnTo>
                  <a:lnTo>
                    <a:pt x="425" y="716"/>
                  </a:lnTo>
                  <a:lnTo>
                    <a:pt x="427" y="713"/>
                  </a:lnTo>
                  <a:lnTo>
                    <a:pt x="428" y="710"/>
                  </a:lnTo>
                  <a:lnTo>
                    <a:pt x="429" y="708"/>
                  </a:lnTo>
                  <a:lnTo>
                    <a:pt x="430" y="705"/>
                  </a:lnTo>
                  <a:lnTo>
                    <a:pt x="430" y="301"/>
                  </a:lnTo>
                  <a:lnTo>
                    <a:pt x="544" y="301"/>
                  </a:lnTo>
                  <a:lnTo>
                    <a:pt x="549" y="300"/>
                  </a:lnTo>
                  <a:lnTo>
                    <a:pt x="552" y="298"/>
                  </a:lnTo>
                  <a:lnTo>
                    <a:pt x="556" y="295"/>
                  </a:lnTo>
                  <a:lnTo>
                    <a:pt x="558" y="291"/>
                  </a:lnTo>
                  <a:lnTo>
                    <a:pt x="559" y="287"/>
                  </a:lnTo>
                  <a:lnTo>
                    <a:pt x="559" y="282"/>
                  </a:lnTo>
                  <a:lnTo>
                    <a:pt x="558" y="278"/>
                  </a:lnTo>
                  <a:lnTo>
                    <a:pt x="555" y="275"/>
                  </a:lnTo>
                  <a:lnTo>
                    <a:pt x="291" y="5"/>
                  </a:lnTo>
                  <a:lnTo>
                    <a:pt x="289" y="4"/>
                  </a:lnTo>
                  <a:lnTo>
                    <a:pt x="285" y="1"/>
                  </a:lnTo>
                  <a:lnTo>
                    <a:pt x="283" y="1"/>
                  </a:lnTo>
                  <a:lnTo>
                    <a:pt x="280" y="0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1" y="4"/>
                  </a:lnTo>
                  <a:lnTo>
                    <a:pt x="269" y="5"/>
                  </a:lnTo>
                  <a:lnTo>
                    <a:pt x="4" y="275"/>
                  </a:lnTo>
                  <a:lnTo>
                    <a:pt x="2" y="278"/>
                  </a:lnTo>
                  <a:lnTo>
                    <a:pt x="1" y="282"/>
                  </a:lnTo>
                  <a:lnTo>
                    <a:pt x="0" y="287"/>
                  </a:lnTo>
                  <a:lnTo>
                    <a:pt x="1" y="291"/>
                  </a:lnTo>
                  <a:lnTo>
                    <a:pt x="4" y="294"/>
                  </a:lnTo>
                  <a:lnTo>
                    <a:pt x="8" y="298"/>
                  </a:lnTo>
                  <a:lnTo>
                    <a:pt x="11" y="300"/>
                  </a:lnTo>
                  <a:lnTo>
                    <a:pt x="15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3987"/>
            <p:cNvSpPr>
              <a:spLocks/>
            </p:cNvSpPr>
            <p:nvPr/>
          </p:nvSpPr>
          <p:spPr bwMode="auto">
            <a:xfrm>
              <a:off x="7602538" y="2127250"/>
              <a:ext cx="284163" cy="74613"/>
            </a:xfrm>
            <a:custGeom>
              <a:avLst/>
              <a:gdLst>
                <a:gd name="T0" fmla="*/ 868 w 898"/>
                <a:gd name="T1" fmla="*/ 0 h 239"/>
                <a:gd name="T2" fmla="*/ 862 w 898"/>
                <a:gd name="T3" fmla="*/ 0 h 239"/>
                <a:gd name="T4" fmla="*/ 857 w 898"/>
                <a:gd name="T5" fmla="*/ 2 h 239"/>
                <a:gd name="T6" fmla="*/ 851 w 898"/>
                <a:gd name="T7" fmla="*/ 5 h 239"/>
                <a:gd name="T8" fmla="*/ 847 w 898"/>
                <a:gd name="T9" fmla="*/ 9 h 239"/>
                <a:gd name="T10" fmla="*/ 844 w 898"/>
                <a:gd name="T11" fmla="*/ 13 h 239"/>
                <a:gd name="T12" fmla="*/ 840 w 898"/>
                <a:gd name="T13" fmla="*/ 18 h 239"/>
                <a:gd name="T14" fmla="*/ 839 w 898"/>
                <a:gd name="T15" fmla="*/ 24 h 239"/>
                <a:gd name="T16" fmla="*/ 838 w 898"/>
                <a:gd name="T17" fmla="*/ 30 h 239"/>
                <a:gd name="T18" fmla="*/ 838 w 898"/>
                <a:gd name="T19" fmla="*/ 179 h 239"/>
                <a:gd name="T20" fmla="*/ 60 w 898"/>
                <a:gd name="T21" fmla="*/ 179 h 239"/>
                <a:gd name="T22" fmla="*/ 60 w 898"/>
                <a:gd name="T23" fmla="*/ 30 h 239"/>
                <a:gd name="T24" fmla="*/ 59 w 898"/>
                <a:gd name="T25" fmla="*/ 24 h 239"/>
                <a:gd name="T26" fmla="*/ 58 w 898"/>
                <a:gd name="T27" fmla="*/ 18 h 239"/>
                <a:gd name="T28" fmla="*/ 54 w 898"/>
                <a:gd name="T29" fmla="*/ 13 h 239"/>
                <a:gd name="T30" fmla="*/ 51 w 898"/>
                <a:gd name="T31" fmla="*/ 9 h 239"/>
                <a:gd name="T32" fmla="*/ 46 w 898"/>
                <a:gd name="T33" fmla="*/ 5 h 239"/>
                <a:gd name="T34" fmla="*/ 41 w 898"/>
                <a:gd name="T35" fmla="*/ 2 h 239"/>
                <a:gd name="T36" fmla="*/ 35 w 898"/>
                <a:gd name="T37" fmla="*/ 0 h 239"/>
                <a:gd name="T38" fmla="*/ 30 w 898"/>
                <a:gd name="T39" fmla="*/ 0 h 239"/>
                <a:gd name="T40" fmla="*/ 23 w 898"/>
                <a:gd name="T41" fmla="*/ 0 h 239"/>
                <a:gd name="T42" fmla="*/ 18 w 898"/>
                <a:gd name="T43" fmla="*/ 2 h 239"/>
                <a:gd name="T44" fmla="*/ 12 w 898"/>
                <a:gd name="T45" fmla="*/ 5 h 239"/>
                <a:gd name="T46" fmla="*/ 8 w 898"/>
                <a:gd name="T47" fmla="*/ 9 h 239"/>
                <a:gd name="T48" fmla="*/ 5 w 898"/>
                <a:gd name="T49" fmla="*/ 13 h 239"/>
                <a:gd name="T50" fmla="*/ 2 w 898"/>
                <a:gd name="T51" fmla="*/ 18 h 239"/>
                <a:gd name="T52" fmla="*/ 0 w 898"/>
                <a:gd name="T53" fmla="*/ 24 h 239"/>
                <a:gd name="T54" fmla="*/ 0 w 898"/>
                <a:gd name="T55" fmla="*/ 30 h 239"/>
                <a:gd name="T56" fmla="*/ 0 w 898"/>
                <a:gd name="T57" fmla="*/ 209 h 239"/>
                <a:gd name="T58" fmla="*/ 0 w 898"/>
                <a:gd name="T59" fmla="*/ 216 h 239"/>
                <a:gd name="T60" fmla="*/ 2 w 898"/>
                <a:gd name="T61" fmla="*/ 221 h 239"/>
                <a:gd name="T62" fmla="*/ 5 w 898"/>
                <a:gd name="T63" fmla="*/ 226 h 239"/>
                <a:gd name="T64" fmla="*/ 8 w 898"/>
                <a:gd name="T65" fmla="*/ 231 h 239"/>
                <a:gd name="T66" fmla="*/ 12 w 898"/>
                <a:gd name="T67" fmla="*/ 234 h 239"/>
                <a:gd name="T68" fmla="*/ 18 w 898"/>
                <a:gd name="T69" fmla="*/ 237 h 239"/>
                <a:gd name="T70" fmla="*/ 23 w 898"/>
                <a:gd name="T71" fmla="*/ 239 h 239"/>
                <a:gd name="T72" fmla="*/ 30 w 898"/>
                <a:gd name="T73" fmla="*/ 239 h 239"/>
                <a:gd name="T74" fmla="*/ 868 w 898"/>
                <a:gd name="T75" fmla="*/ 239 h 239"/>
                <a:gd name="T76" fmla="*/ 875 w 898"/>
                <a:gd name="T77" fmla="*/ 239 h 239"/>
                <a:gd name="T78" fmla="*/ 880 w 898"/>
                <a:gd name="T79" fmla="*/ 237 h 239"/>
                <a:gd name="T80" fmla="*/ 885 w 898"/>
                <a:gd name="T81" fmla="*/ 234 h 239"/>
                <a:gd name="T82" fmla="*/ 890 w 898"/>
                <a:gd name="T83" fmla="*/ 231 h 239"/>
                <a:gd name="T84" fmla="*/ 893 w 898"/>
                <a:gd name="T85" fmla="*/ 226 h 239"/>
                <a:gd name="T86" fmla="*/ 896 w 898"/>
                <a:gd name="T87" fmla="*/ 221 h 239"/>
                <a:gd name="T88" fmla="*/ 897 w 898"/>
                <a:gd name="T89" fmla="*/ 216 h 239"/>
                <a:gd name="T90" fmla="*/ 898 w 898"/>
                <a:gd name="T91" fmla="*/ 209 h 239"/>
                <a:gd name="T92" fmla="*/ 898 w 898"/>
                <a:gd name="T93" fmla="*/ 30 h 239"/>
                <a:gd name="T94" fmla="*/ 897 w 898"/>
                <a:gd name="T95" fmla="*/ 24 h 239"/>
                <a:gd name="T96" fmla="*/ 896 w 898"/>
                <a:gd name="T97" fmla="*/ 18 h 239"/>
                <a:gd name="T98" fmla="*/ 893 w 898"/>
                <a:gd name="T99" fmla="*/ 13 h 239"/>
                <a:gd name="T100" fmla="*/ 890 w 898"/>
                <a:gd name="T101" fmla="*/ 9 h 239"/>
                <a:gd name="T102" fmla="*/ 885 w 898"/>
                <a:gd name="T103" fmla="*/ 5 h 239"/>
                <a:gd name="T104" fmla="*/ 880 w 898"/>
                <a:gd name="T105" fmla="*/ 2 h 239"/>
                <a:gd name="T106" fmla="*/ 875 w 898"/>
                <a:gd name="T107" fmla="*/ 0 h 239"/>
                <a:gd name="T108" fmla="*/ 868 w 898"/>
                <a:gd name="T10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239">
                  <a:moveTo>
                    <a:pt x="868" y="0"/>
                  </a:moveTo>
                  <a:lnTo>
                    <a:pt x="862" y="0"/>
                  </a:lnTo>
                  <a:lnTo>
                    <a:pt x="857" y="2"/>
                  </a:lnTo>
                  <a:lnTo>
                    <a:pt x="851" y="5"/>
                  </a:lnTo>
                  <a:lnTo>
                    <a:pt x="847" y="9"/>
                  </a:lnTo>
                  <a:lnTo>
                    <a:pt x="844" y="13"/>
                  </a:lnTo>
                  <a:lnTo>
                    <a:pt x="840" y="18"/>
                  </a:lnTo>
                  <a:lnTo>
                    <a:pt x="839" y="24"/>
                  </a:lnTo>
                  <a:lnTo>
                    <a:pt x="838" y="30"/>
                  </a:lnTo>
                  <a:lnTo>
                    <a:pt x="838" y="179"/>
                  </a:lnTo>
                  <a:lnTo>
                    <a:pt x="60" y="179"/>
                  </a:lnTo>
                  <a:lnTo>
                    <a:pt x="60" y="30"/>
                  </a:lnTo>
                  <a:lnTo>
                    <a:pt x="59" y="24"/>
                  </a:lnTo>
                  <a:lnTo>
                    <a:pt x="58" y="18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209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5" y="226"/>
                  </a:lnTo>
                  <a:lnTo>
                    <a:pt x="8" y="231"/>
                  </a:lnTo>
                  <a:lnTo>
                    <a:pt x="12" y="234"/>
                  </a:lnTo>
                  <a:lnTo>
                    <a:pt x="18" y="237"/>
                  </a:lnTo>
                  <a:lnTo>
                    <a:pt x="23" y="239"/>
                  </a:lnTo>
                  <a:lnTo>
                    <a:pt x="30" y="239"/>
                  </a:lnTo>
                  <a:lnTo>
                    <a:pt x="868" y="239"/>
                  </a:lnTo>
                  <a:lnTo>
                    <a:pt x="875" y="239"/>
                  </a:lnTo>
                  <a:lnTo>
                    <a:pt x="880" y="237"/>
                  </a:lnTo>
                  <a:lnTo>
                    <a:pt x="885" y="234"/>
                  </a:lnTo>
                  <a:lnTo>
                    <a:pt x="890" y="231"/>
                  </a:lnTo>
                  <a:lnTo>
                    <a:pt x="893" y="226"/>
                  </a:lnTo>
                  <a:lnTo>
                    <a:pt x="896" y="221"/>
                  </a:lnTo>
                  <a:lnTo>
                    <a:pt x="897" y="216"/>
                  </a:lnTo>
                  <a:lnTo>
                    <a:pt x="898" y="209"/>
                  </a:lnTo>
                  <a:lnTo>
                    <a:pt x="898" y="30"/>
                  </a:lnTo>
                  <a:lnTo>
                    <a:pt x="897" y="24"/>
                  </a:lnTo>
                  <a:lnTo>
                    <a:pt x="896" y="18"/>
                  </a:lnTo>
                  <a:lnTo>
                    <a:pt x="893" y="13"/>
                  </a:lnTo>
                  <a:lnTo>
                    <a:pt x="890" y="9"/>
                  </a:lnTo>
                  <a:lnTo>
                    <a:pt x="885" y="5"/>
                  </a:lnTo>
                  <a:lnTo>
                    <a:pt x="880" y="2"/>
                  </a:lnTo>
                  <a:lnTo>
                    <a:pt x="875" y="0"/>
                  </a:lnTo>
                  <a:lnTo>
                    <a:pt x="8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759" y="5127803"/>
            <a:ext cx="186577" cy="185547"/>
            <a:chOff x="5465763" y="3068638"/>
            <a:chExt cx="287337" cy="285750"/>
          </a:xfrm>
          <a:solidFill>
            <a:srgbClr val="F2F2F2"/>
          </a:solidFill>
        </p:grpSpPr>
        <p:sp>
          <p:nvSpPr>
            <p:cNvPr id="45" name="Freeform 617"/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618"/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619"/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620"/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621"/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622"/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623"/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624"/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625"/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40245" y="5657838"/>
            <a:ext cx="163605" cy="16360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55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C36A-58DD-4B1F-AC7C-5895AE3F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5B0C-85D7-4130-BEEA-1496E583E33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A24D-4016-4C08-BD63-A3ECF7B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712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5/11/2019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886" y="1749383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CARPOOL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7884" y="2621471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207D85D5-C401-4104-9855-40FF41475DFE}"/>
              </a:ext>
            </a:extLst>
          </p:cNvPr>
          <p:cNvSpPr/>
          <p:nvPr/>
        </p:nvSpPr>
        <p:spPr>
          <a:xfrm rot="10800000">
            <a:off x="7145457" y="1458907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0D00C3B-157C-4ED0-BDA3-9339A84A9A1B}"/>
              </a:ext>
            </a:extLst>
          </p:cNvPr>
          <p:cNvSpPr txBox="1"/>
          <p:nvPr/>
        </p:nvSpPr>
        <p:spPr>
          <a:xfrm>
            <a:off x="8172659" y="1845814"/>
            <a:ext cx="268930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Passenger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Contribution to cancer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9116739" y="1177656"/>
            <a:ext cx="25702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02838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102997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16854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293903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013642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388290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3957512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4789329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4863941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E15A1F49-433C-4715-8904-133A72196553}"/>
              </a:ext>
            </a:extLst>
          </p:cNvPr>
          <p:cNvSpPr txBox="1"/>
          <p:nvPr/>
        </p:nvSpPr>
        <p:spPr>
          <a:xfrm>
            <a:off x="2338387" y="4929486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Would the knockout/downregulation of second site targets induce tumor cell lethality while not targeting healthy cells? 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59590218-3A13-4671-AD3D-C9DD67437005}"/>
              </a:ext>
            </a:extLst>
          </p:cNvPr>
          <p:cNvSpPr/>
          <p:nvPr/>
        </p:nvSpPr>
        <p:spPr>
          <a:xfrm>
            <a:off x="1239987" y="5704877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B430143C-A8EC-4C61-B68C-EAB82405908E}"/>
              </a:ext>
            </a:extLst>
          </p:cNvPr>
          <p:cNvSpPr/>
          <p:nvPr/>
        </p:nvSpPr>
        <p:spPr>
          <a:xfrm>
            <a:off x="1325713" y="5779489"/>
            <a:ext cx="576000" cy="576000"/>
          </a:xfrm>
          <a:prstGeom prst="ellipse">
            <a:avLst/>
          </a:prstGeom>
          <a:solidFill>
            <a:srgbClr val="C8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335362" y="5952755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1825990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2740390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597765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3664315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B487134-7693-4C70-8B86-E7FD198115B1}"/>
              </a:ext>
            </a:extLst>
          </p:cNvPr>
          <p:cNvCxnSpPr/>
          <p:nvPr/>
        </p:nvCxnSpPr>
        <p:spPr>
          <a:xfrm>
            <a:off x="3030688" y="5502640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199326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130778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these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/>
      <p:bldP spid="38" grpId="0" animBg="1"/>
      <p:bldP spid="39" grpId="0" animBg="1"/>
      <p:bldP spid="40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VISSION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6846069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8908" y="1179888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864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357270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32508" y="1179888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000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8637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8724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3588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705036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5221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74020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1913</Words>
  <Application>Microsoft Office PowerPoint</Application>
  <PresentationFormat>Breitbild</PresentationFormat>
  <Paragraphs>514</Paragraphs>
  <Slides>31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Salome Steinke</cp:lastModifiedBy>
  <cp:revision>122</cp:revision>
  <dcterms:created xsi:type="dcterms:W3CDTF">2018-07-17T07:25:14Z</dcterms:created>
  <dcterms:modified xsi:type="dcterms:W3CDTF">2019-05-11T13:45:08Z</dcterms:modified>
</cp:coreProperties>
</file>