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7" r:id="rId2"/>
    <p:sldId id="284" r:id="rId3"/>
    <p:sldId id="285" r:id="rId4"/>
    <p:sldId id="286" r:id="rId5"/>
    <p:sldId id="280" r:id="rId6"/>
    <p:sldId id="281" r:id="rId7"/>
    <p:sldId id="282" r:id="rId8"/>
    <p:sldId id="278" r:id="rId9"/>
    <p:sldId id="270" r:id="rId10"/>
    <p:sldId id="283" r:id="rId11"/>
    <p:sldId id="274" r:id="rId12"/>
    <p:sldId id="275" r:id="rId13"/>
    <p:sldId id="276" r:id="rId14"/>
    <p:sldId id="263" r:id="rId15"/>
    <p:sldId id="294" r:id="rId16"/>
    <p:sldId id="296" r:id="rId17"/>
    <p:sldId id="297" r:id="rId18"/>
    <p:sldId id="293" r:id="rId19"/>
    <p:sldId id="292" r:id="rId20"/>
    <p:sldId id="291" r:id="rId21"/>
    <p:sldId id="290" r:id="rId22"/>
    <p:sldId id="289" r:id="rId23"/>
    <p:sldId id="295" r:id="rId24"/>
    <p:sldId id="287" r:id="rId25"/>
    <p:sldId id="265" r:id="rId26"/>
    <p:sldId id="273" r:id="rId27"/>
    <p:sldId id="259" r:id="rId28"/>
    <p:sldId id="266" r:id="rId29"/>
    <p:sldId id="271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A6A6A6"/>
    <a:srgbClr val="FFBE00"/>
    <a:srgbClr val="B3B3B3"/>
    <a:srgbClr val="404040"/>
    <a:srgbClr val="797979"/>
    <a:srgbClr val="1C819E"/>
    <a:srgbClr val="F2F2F2"/>
    <a:srgbClr val="176C83"/>
    <a:srgbClr val="C8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0" y="58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2" y="2046023"/>
            <a:ext cx="8278762" cy="2555642"/>
            <a:chOff x="577762" y="1872430"/>
            <a:chExt cx="8278762" cy="25556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195059"/>
              <a:ext cx="5751256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A900F03-9159-4C25-8FC0-DAFF05F18CF8}"/>
              </a:ext>
            </a:extLst>
          </p:cNvPr>
          <p:cNvSpPr/>
          <p:nvPr/>
        </p:nvSpPr>
        <p:spPr>
          <a:xfrm>
            <a:off x="2801949" y="1267101"/>
            <a:ext cx="8144618" cy="4749554"/>
          </a:xfrm>
          <a:prstGeom prst="rect">
            <a:avLst/>
          </a:prstGeom>
          <a:solidFill>
            <a:schemeClr val="bg1"/>
          </a:solidFill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1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8571B0C3-BE0F-45E8-81B4-D8D270456F70}"/>
              </a:ext>
            </a:extLst>
          </p:cNvPr>
          <p:cNvSpPr/>
          <p:nvPr/>
        </p:nvSpPr>
        <p:spPr>
          <a:xfrm>
            <a:off x="2801948" y="402812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9C144373-9306-44C0-AC0C-2AB6017F2102}"/>
              </a:ext>
            </a:extLst>
          </p:cNvPr>
          <p:cNvSpPr txBox="1"/>
          <p:nvPr/>
        </p:nvSpPr>
        <p:spPr>
          <a:xfrm>
            <a:off x="3690535" y="4119240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chosen driver mutation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79" name="Oval 14">
            <a:extLst>
              <a:ext uri="{FF2B5EF4-FFF2-40B4-BE49-F238E27FC236}">
                <a16:creationId xmlns:a16="http://schemas.microsoft.com/office/drawing/2014/main" id="{F0DC4D2F-F9E4-491C-B4DC-752D926341F8}"/>
              </a:ext>
            </a:extLst>
          </p:cNvPr>
          <p:cNvSpPr/>
          <p:nvPr/>
        </p:nvSpPr>
        <p:spPr>
          <a:xfrm>
            <a:off x="2956156" y="437326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Rectangle: Rounded Corners 10">
            <a:extLst>
              <a:ext uri="{FF2B5EF4-FFF2-40B4-BE49-F238E27FC236}">
                <a16:creationId xmlns:a16="http://schemas.microsoft.com/office/drawing/2014/main" id="{CF02CEA3-3BA7-4590-8F54-65E1DB44A8CB}"/>
              </a:ext>
            </a:extLst>
          </p:cNvPr>
          <p:cNvSpPr/>
          <p:nvPr/>
        </p:nvSpPr>
        <p:spPr>
          <a:xfrm>
            <a:off x="2801948" y="5142400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18">
            <a:extLst>
              <a:ext uri="{FF2B5EF4-FFF2-40B4-BE49-F238E27FC236}">
                <a16:creationId xmlns:a16="http://schemas.microsoft.com/office/drawing/2014/main" id="{00DFA006-3834-4378-9958-43E899C9161D}"/>
              </a:ext>
            </a:extLst>
          </p:cNvPr>
          <p:cNvSpPr txBox="1"/>
          <p:nvPr/>
        </p:nvSpPr>
        <p:spPr>
          <a:xfrm>
            <a:off x="3690535" y="5233513"/>
            <a:ext cx="7245209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Paired Wilcoxon signed rank test: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  <a:cs typeface="Calibri" panose="020F050202020403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calculate t-value of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of driver mutation with other mutations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apply correction based on sample size (either Bonferroni or </a:t>
            </a:r>
            <a:r>
              <a:rPr kumimoji="0" lang="en-US" sz="1400" i="0" u="none" strike="noStrike" kern="1200" cap="none" spc="0" normalizeH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Benjamini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Hochberg)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SSTs according to highest p-values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5" name="Oval 14">
            <a:extLst>
              <a:ext uri="{FF2B5EF4-FFF2-40B4-BE49-F238E27FC236}">
                <a16:creationId xmlns:a16="http://schemas.microsoft.com/office/drawing/2014/main" id="{8D973A3B-2FA2-4344-A2D9-E0EAF75D9CB1}"/>
              </a:ext>
            </a:extLst>
          </p:cNvPr>
          <p:cNvSpPr/>
          <p:nvPr/>
        </p:nvSpPr>
        <p:spPr>
          <a:xfrm>
            <a:off x="2956156" y="549280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85770"/>
              </p:ext>
            </p:extLst>
          </p:nvPr>
        </p:nvGraphicFramePr>
        <p:xfrm>
          <a:off x="2832167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93580"/>
              </p:ext>
            </p:extLst>
          </p:nvPr>
        </p:nvGraphicFramePr>
        <p:xfrm>
          <a:off x="5625141" y="2313034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34471"/>
              </p:ext>
            </p:extLst>
          </p:nvPr>
        </p:nvGraphicFramePr>
        <p:xfrm>
          <a:off x="8610600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29278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292782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de-D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83" grpId="0" animBg="1"/>
      <p:bldP spid="84" grpId="0"/>
      <p:bldP spid="86" grpId="0" animBg="1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1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7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15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5/11/2019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0.7</a:t>
              </a:r>
            </a:p>
          </p:txBody>
        </p:sp>
      </p:grpSp>
      <p:cxnSp>
        <p:nvCxnSpPr>
          <p:cNvPr id="192" name="Straight Connector 191"/>
          <p:cNvCxnSpPr>
            <a:cxnSpLocks/>
          </p:cNvCxnSpPr>
          <p:nvPr/>
        </p:nvCxnSpPr>
        <p:spPr>
          <a:xfrm flipH="1">
            <a:off x="7430951" y="1409841"/>
            <a:ext cx="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0.8</a:t>
              </a:r>
            </a:p>
          </p:txBody>
        </p:sp>
      </p:grpSp>
      <p:cxnSp>
        <p:nvCxnSpPr>
          <p:cNvPr id="211" name="Straight Connector 210"/>
          <p:cNvCxnSpPr>
            <a:cxnSpLocks/>
          </p:cNvCxnSpPr>
          <p:nvPr/>
        </p:nvCxnSpPr>
        <p:spPr>
          <a:xfrm flipH="1">
            <a:off x="8350635" y="1409841"/>
            <a:ext cx="204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0.9</a:t>
              </a:r>
            </a:p>
          </p:txBody>
        </p:sp>
      </p:grp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260976" y="1409841"/>
            <a:ext cx="13422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1.0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>
            <a:cxnSpLocks/>
          </p:cNvCxnSpPr>
          <p:nvPr/>
        </p:nvCxnSpPr>
        <p:spPr>
          <a:xfrm>
            <a:off x="10196121" y="1409841"/>
            <a:ext cx="7037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001644"/>
            <a:ext cx="1250636" cy="745973"/>
            <a:chOff x="735067" y="1522922"/>
            <a:chExt cx="1250636" cy="74597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07079" y="1522922"/>
              <a:ext cx="1078624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OF OBSERVED CASES</a:t>
              </a:r>
            </a:p>
          </p:txBody>
        </p:sp>
      </p:grpSp>
      <p:cxnSp>
        <p:nvCxnSpPr>
          <p:cNvPr id="239" name="Straight Connector 238"/>
          <p:cNvCxnSpPr>
            <a:cxnSpLocks/>
          </p:cNvCxnSpPr>
          <p:nvPr/>
        </p:nvCxnSpPr>
        <p:spPr>
          <a:xfrm flipH="1">
            <a:off x="11103475" y="1409841"/>
            <a:ext cx="14367" cy="5082948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07939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3" y="3124021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869042" y="407331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887195" y="5054566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/>
          <p:nvPr/>
        </p:nvCxnSpPr>
        <p:spPr>
          <a:xfrm>
            <a:off x="1921434" y="608704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2178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EA96F309-D838-4CCE-B927-1BA2EB5C8D75}"/>
              </a:ext>
            </a:extLst>
          </p:cNvPr>
          <p:cNvSpPr txBox="1"/>
          <p:nvPr/>
        </p:nvSpPr>
        <p:spPr>
          <a:xfrm>
            <a:off x="1898285" y="1997491"/>
            <a:ext cx="5578840" cy="14416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targets- gene mutations which interact genetically with driver mutations to increase cell viability and proliferation. Knock out of these genes leads to cell lethality- potential novel cancer therapy strategy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Knock out of driver mutations- adverse affects on healthy cells and high dosage required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39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931492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these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1674</Words>
  <Application>Microsoft Office PowerPoint</Application>
  <PresentationFormat>Breitbild</PresentationFormat>
  <Paragraphs>480</Paragraphs>
  <Slides>31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Lisa Marie Milchsack</cp:lastModifiedBy>
  <cp:revision>103</cp:revision>
  <dcterms:created xsi:type="dcterms:W3CDTF">2018-07-17T07:25:14Z</dcterms:created>
  <dcterms:modified xsi:type="dcterms:W3CDTF">2019-05-10T23:47:26Z</dcterms:modified>
</cp:coreProperties>
</file>