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7" r:id="rId2"/>
    <p:sldId id="284" r:id="rId3"/>
    <p:sldId id="285" r:id="rId4"/>
    <p:sldId id="304" r:id="rId5"/>
    <p:sldId id="299" r:id="rId6"/>
    <p:sldId id="303" r:id="rId7"/>
    <p:sldId id="281" r:id="rId8"/>
    <p:sldId id="270" r:id="rId9"/>
    <p:sldId id="290" r:id="rId10"/>
    <p:sldId id="291" r:id="rId11"/>
    <p:sldId id="278" r:id="rId12"/>
    <p:sldId id="263" r:id="rId13"/>
    <p:sldId id="294" r:id="rId14"/>
    <p:sldId id="296" r:id="rId15"/>
    <p:sldId id="297" r:id="rId16"/>
    <p:sldId id="293" r:id="rId17"/>
    <p:sldId id="292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273" r:id="rId28"/>
    <p:sldId id="259" r:id="rId29"/>
    <p:sldId id="266" r:id="rId30"/>
    <p:sldId id="271" r:id="rId31"/>
    <p:sldId id="268" r:id="rId32"/>
    <p:sldId id="26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C819E"/>
    <a:srgbClr val="FFBE00"/>
    <a:srgbClr val="BFBFBF"/>
    <a:srgbClr val="FFC9CA"/>
    <a:srgbClr val="FF7C80"/>
    <a:srgbClr val="A6A6A6"/>
    <a:srgbClr val="B3B3B3"/>
    <a:srgbClr val="79797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3" autoAdjust="0"/>
    <p:restoredTop sz="89247" autoAdjust="0"/>
  </p:normalViewPr>
  <p:slideViewPr>
    <p:cSldViewPr snapToGrid="0">
      <p:cViewPr>
        <p:scale>
          <a:sx n="66" d="100"/>
          <a:sy n="66" d="100"/>
        </p:scale>
        <p:origin x="176" y="32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122345" y="280377"/>
          <a:ext cx="3017847" cy="301784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Derived from PCA</a:t>
          </a:r>
        </a:p>
      </dsp:txBody>
      <dsp:txXfrm>
        <a:off x="543756" y="636246"/>
        <a:ext cx="1740020" cy="2306109"/>
      </dsp:txXfrm>
    </dsp:sp>
    <dsp:sp modelId="{C5D1190D-ED9E-428A-88B3-EF7C737413F7}">
      <dsp:nvSpPr>
        <dsp:cNvPr id="0" name=""/>
        <dsp:cNvSpPr/>
      </dsp:nvSpPr>
      <dsp:spPr>
        <a:xfrm>
          <a:off x="2297370" y="293052"/>
          <a:ext cx="3017847" cy="3017847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Found in literature</a:t>
          </a:r>
        </a:p>
      </dsp:txBody>
      <dsp:txXfrm>
        <a:off x="3153786" y="648921"/>
        <a:ext cx="1740020" cy="2306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71998" y="618125"/>
          <a:ext cx="1775972" cy="177597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Derived from PCA</a:t>
          </a:r>
        </a:p>
      </dsp:txBody>
      <dsp:txXfrm>
        <a:off x="319995" y="827550"/>
        <a:ext cx="1023984" cy="1357121"/>
      </dsp:txXfrm>
    </dsp:sp>
    <dsp:sp modelId="{C5D1190D-ED9E-428A-88B3-EF7C737413F7}">
      <dsp:nvSpPr>
        <dsp:cNvPr id="0" name=""/>
        <dsp:cNvSpPr/>
      </dsp:nvSpPr>
      <dsp:spPr>
        <a:xfrm>
          <a:off x="1351978" y="625584"/>
          <a:ext cx="1775972" cy="1775972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Found in literature</a:t>
          </a:r>
        </a:p>
      </dsp:txBody>
      <dsp:txXfrm>
        <a:off x="1855971" y="835009"/>
        <a:ext cx="1023984" cy="1357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Let´s get into this: Quick welcome phrase; we chose Breast cancer</a:t>
            </a:r>
          </a:p>
          <a:p>
            <a:r>
              <a:rPr lang="en-US" dirty="0"/>
              <a:t>Thank u, next slide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Facts to show relevance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Distinction between those two mutations;</a:t>
            </a:r>
          </a:p>
          <a:p>
            <a:r>
              <a:rPr lang="en-US" dirty="0"/>
              <a:t>Passenger mutations describe somatic mutations without functional consequences in cancer, often occur during cell division. </a:t>
            </a:r>
          </a:p>
          <a:p>
            <a:r>
              <a:rPr lang="en-US" dirty="0"/>
              <a:t>Will be “carried along” in the tumor development, therefore present in all cells of the final cancer.</a:t>
            </a:r>
          </a:p>
          <a:p>
            <a:endParaRPr lang="en-US" dirty="0"/>
          </a:p>
          <a:p>
            <a:r>
              <a:rPr lang="en-US" dirty="0"/>
              <a:t>Our focus on Drivers, as main “force” in </a:t>
            </a:r>
            <a:r>
              <a:rPr lang="en-US" dirty="0" err="1"/>
              <a:t>tumorgenesis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selected Drivers: Selection factors include: overexpression in breast cancer; observed in a relevant percentage of clinical cases.</a:t>
            </a:r>
          </a:p>
          <a:p>
            <a:r>
              <a:rPr lang="en-US" dirty="0"/>
              <a:t>5 Genes also impact a variety of factors in </a:t>
            </a:r>
            <a:r>
              <a:rPr lang="en-US" dirty="0" err="1"/>
              <a:t>tumorgenesis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CCND: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D1;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downregulates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repressor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PIK3CA: Phosphatidylinositol-4,5-Bisphosphate 3-Kinase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Catalytic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Subunit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Alpha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PARP: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(ADP-Ribose)-Polymerase 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MYC: MYC Proto-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include the overexpression of BCL-2, loss of p53 or p19ARF.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to oncogene-addiction in breast cancer)</a:t>
            </a:r>
            <a:endParaRPr lang="de-DE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ERBB2: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Erb-B2 Receptor Tyrosine Kinase 2; also called HER2 (more aggressive breast cancer, demands special treatment)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targets: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 mutations which interact genetically with driver mutations to increase cell viability and proliferation. Knock out of these genes leads to cell lethality- potential novel cancer therapy strategy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2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1" y="2046023"/>
            <a:ext cx="8278763" cy="3068602"/>
            <a:chOff x="577761" y="1872430"/>
            <a:chExt cx="8278763" cy="30686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1" y="4195059"/>
              <a:ext cx="6437635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ts val="2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Genetic interactions and cancer cell survival: </a:t>
              </a:r>
              <a:r>
                <a:rPr lang="en-US" b="1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Breast Cancer</a:t>
              </a:r>
            </a:p>
            <a:p>
              <a:pPr lvl="0">
                <a:lnSpc>
                  <a:spcPts val="2000"/>
                </a:lnSpc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ESSENTIAL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3A3DB5A-D790-42C2-8502-0E88AEB0C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670" y="2603950"/>
            <a:ext cx="2810076" cy="2329339"/>
          </a:xfrm>
          <a:prstGeom prst="rect">
            <a:avLst/>
          </a:prstGeom>
        </p:spPr>
      </p:pic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BB54C9DB-7C48-450A-823D-9E0F7DC3A341}"/>
              </a:ext>
            </a:extLst>
          </p:cNvPr>
          <p:cNvGraphicFramePr/>
          <p:nvPr>
            <p:extLst/>
          </p:nvPr>
        </p:nvGraphicFramePr>
        <p:xfrm>
          <a:off x="600594" y="1801920"/>
          <a:ext cx="5437563" cy="3578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D38AB247-993F-48B4-9525-E47D781AA0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3746" y="2603950"/>
            <a:ext cx="2810076" cy="23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2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US" sz="4000" b="1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lang="en-US" sz="4000" b="1" dirty="0">
                <a:solidFill>
                  <a:srgbClr val="FFC0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48912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553558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62928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40589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480508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54605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331654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391153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426041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4335023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516684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5241452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187508" y="5437044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22035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31179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97527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404182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576837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508289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identified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40" grpId="0"/>
      <p:bldP spid="35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" name="Pentagon 12">
            <a:extLst>
              <a:ext uri="{FF2B5EF4-FFF2-40B4-BE49-F238E27FC236}">
                <a16:creationId xmlns:a16="http://schemas.microsoft.com/office/drawing/2014/main" id="{38849227-B7C0-483A-8B68-6CA364DEAC7C}"/>
              </a:ext>
            </a:extLst>
          </p:cNvPr>
          <p:cNvSpPr/>
          <p:nvPr/>
        </p:nvSpPr>
        <p:spPr>
          <a:xfrm rot="5400000">
            <a:off x="7726293" y="3020945"/>
            <a:ext cx="3209731" cy="2761248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Pentagon 15">
            <a:extLst>
              <a:ext uri="{FF2B5EF4-FFF2-40B4-BE49-F238E27FC236}">
                <a16:creationId xmlns:a16="http://schemas.microsoft.com/office/drawing/2014/main" id="{864D7C24-4D32-4EEC-8943-2DA4EFDC0741}"/>
              </a:ext>
            </a:extLst>
          </p:cNvPr>
          <p:cNvSpPr/>
          <p:nvPr/>
        </p:nvSpPr>
        <p:spPr>
          <a:xfrm rot="5400000">
            <a:off x="3301770" y="2958940"/>
            <a:ext cx="3085720" cy="2761247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TextBox 20">
            <a:extLst>
              <a:ext uri="{FF2B5EF4-FFF2-40B4-BE49-F238E27FC236}">
                <a16:creationId xmlns:a16="http://schemas.microsoft.com/office/drawing/2014/main" id="{C4B06E2A-81FF-47AF-AA6D-E1CAC5D49DB1}"/>
              </a:ext>
            </a:extLst>
          </p:cNvPr>
          <p:cNvSpPr txBox="1"/>
          <p:nvPr/>
        </p:nvSpPr>
        <p:spPr>
          <a:xfrm>
            <a:off x="3874579" y="4505523"/>
            <a:ext cx="2104770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Expression values are distributed equally, but there are a lot of NAs in the dataset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4" name="TextBox 23">
            <a:extLst>
              <a:ext uri="{FF2B5EF4-FFF2-40B4-BE49-F238E27FC236}">
                <a16:creationId xmlns:a16="http://schemas.microsoft.com/office/drawing/2014/main" id="{0169E6FA-A802-4A40-8B52-7CFE349DAF00}"/>
              </a:ext>
            </a:extLst>
          </p:cNvPr>
          <p:cNvSpPr txBox="1"/>
          <p:nvPr/>
        </p:nvSpPr>
        <p:spPr>
          <a:xfrm>
            <a:off x="8360360" y="4523709"/>
            <a:ext cx="199032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Heatmap of CERES-scores show the impact 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cell viability off different Genes</a:t>
            </a:r>
          </a:p>
        </p:txBody>
      </p:sp>
      <p:cxnSp>
        <p:nvCxnSpPr>
          <p:cNvPr id="45" name="Straight Connector 24">
            <a:extLst>
              <a:ext uri="{FF2B5EF4-FFF2-40B4-BE49-F238E27FC236}">
                <a16:creationId xmlns:a16="http://schemas.microsoft.com/office/drawing/2014/main" id="{7E31F7C6-C10C-41CF-93A3-56AE57A576F4}"/>
              </a:ext>
            </a:extLst>
          </p:cNvPr>
          <p:cNvCxnSpPr>
            <a:cxnSpLocks/>
          </p:cNvCxnSpPr>
          <p:nvPr/>
        </p:nvCxnSpPr>
        <p:spPr>
          <a:xfrm>
            <a:off x="4448583" y="5394665"/>
            <a:ext cx="776889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5">
            <a:extLst>
              <a:ext uri="{FF2B5EF4-FFF2-40B4-BE49-F238E27FC236}">
                <a16:creationId xmlns:a16="http://schemas.microsoft.com/office/drawing/2014/main" id="{E01BA2A2-12CF-4D6A-AF2D-CE10A0390DF5}"/>
              </a:ext>
            </a:extLst>
          </p:cNvPr>
          <p:cNvCxnSpPr>
            <a:cxnSpLocks/>
          </p:cNvCxnSpPr>
          <p:nvPr/>
        </p:nvCxnSpPr>
        <p:spPr>
          <a:xfrm>
            <a:off x="8979971" y="5430148"/>
            <a:ext cx="77689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>
            <a:extLst>
              <a:ext uri="{FF2B5EF4-FFF2-40B4-BE49-F238E27FC236}">
                <a16:creationId xmlns:a16="http://schemas.microsoft.com/office/drawing/2014/main" id="{6F7434E7-2482-44A0-9C90-4117647AF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47"/>
          <a:stretch/>
        </p:blipFill>
        <p:spPr>
          <a:xfrm>
            <a:off x="3125092" y="1646619"/>
            <a:ext cx="3410395" cy="2593281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9B419971-CBB7-4F04-805D-3D84032B3A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968"/>
          <a:stretch/>
        </p:blipFill>
        <p:spPr>
          <a:xfrm>
            <a:off x="7709308" y="1647937"/>
            <a:ext cx="3292368" cy="261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40E9CA4D-A156-4B89-A382-113B0765D53F}"/>
              </a:ext>
            </a:extLst>
          </p:cNvPr>
          <p:cNvSpPr/>
          <p:nvPr/>
        </p:nvSpPr>
        <p:spPr>
          <a:xfrm>
            <a:off x="2801948" y="251343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4C44843D-298E-49D6-B043-DFB79E9D704B}"/>
              </a:ext>
            </a:extLst>
          </p:cNvPr>
          <p:cNvSpPr/>
          <p:nvPr/>
        </p:nvSpPr>
        <p:spPr>
          <a:xfrm>
            <a:off x="2887674" y="2576114"/>
            <a:ext cx="506996" cy="49632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BCA3D525-FF05-4B58-848E-56ED4486C265}"/>
              </a:ext>
            </a:extLst>
          </p:cNvPr>
          <p:cNvSpPr txBox="1"/>
          <p:nvPr/>
        </p:nvSpPr>
        <p:spPr>
          <a:xfrm>
            <a:off x="3690534" y="2605767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65FBDC40-6DA0-4DF0-AFDF-D0D401A03C7D}"/>
              </a:ext>
            </a:extLst>
          </p:cNvPr>
          <p:cNvSpPr/>
          <p:nvPr/>
        </p:nvSpPr>
        <p:spPr>
          <a:xfrm>
            <a:off x="2801948" y="343020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21223B5B-7EA5-4BF7-B14A-E3E8B1D7F2C4}"/>
              </a:ext>
            </a:extLst>
          </p:cNvPr>
          <p:cNvSpPr/>
          <p:nvPr/>
        </p:nvSpPr>
        <p:spPr>
          <a:xfrm>
            <a:off x="2887674" y="3486759"/>
            <a:ext cx="506996" cy="49632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10BCF17A-A794-43DF-B1F6-CE44EF0A0D5F}"/>
              </a:ext>
            </a:extLst>
          </p:cNvPr>
          <p:cNvSpPr txBox="1"/>
          <p:nvPr/>
        </p:nvSpPr>
        <p:spPr>
          <a:xfrm>
            <a:off x="3690535" y="3519476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A3559CE4-95D1-439D-A85D-FB7920D07BE3}"/>
              </a:ext>
            </a:extLst>
          </p:cNvPr>
          <p:cNvSpPr/>
          <p:nvPr/>
        </p:nvSpPr>
        <p:spPr>
          <a:xfrm>
            <a:off x="2804973" y="4340850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8E59D279-51D4-429E-B861-E840DD6A62C4}"/>
              </a:ext>
            </a:extLst>
          </p:cNvPr>
          <p:cNvSpPr/>
          <p:nvPr/>
        </p:nvSpPr>
        <p:spPr>
          <a:xfrm>
            <a:off x="2887674" y="4400466"/>
            <a:ext cx="506996" cy="49632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D96BB735-41E6-4418-9E29-EAC8812267BA}"/>
              </a:ext>
            </a:extLst>
          </p:cNvPr>
          <p:cNvSpPr txBox="1"/>
          <p:nvPr/>
        </p:nvSpPr>
        <p:spPr>
          <a:xfrm>
            <a:off x="3723275" y="4448539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1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459413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Find most important genes in dataset via Expression-PCA: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Visualize them with a heatmap, showing their Ceres score in different cell lines. 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D97892-4327-40F4-9CB6-E86E11926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67" y="2434934"/>
            <a:ext cx="4240823" cy="338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985663C9-FC79-4442-9168-8E704D947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2571997"/>
              </p:ext>
            </p:extLst>
          </p:nvPr>
        </p:nvGraphicFramePr>
        <p:xfrm>
          <a:off x="2864298" y="2331940"/>
          <a:ext cx="3199950" cy="3012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Grafik 20">
            <a:extLst>
              <a:ext uri="{FF2B5EF4-FFF2-40B4-BE49-F238E27FC236}">
                <a16:creationId xmlns:a16="http://schemas.microsoft.com/office/drawing/2014/main" id="{FBCE3896-33B8-482E-9AE3-D39C4777A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794" y="2849793"/>
            <a:ext cx="2683576" cy="222448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DCBC473-92D6-432A-B00D-212CDA1937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3370" y="2849793"/>
            <a:ext cx="2683576" cy="222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Graphic spid="19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25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5141" y="3287715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0600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39025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390250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→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5F662E-E4D6-4486-BCE3-697EE10C6EDA}"/>
              </a:ext>
            </a:extLst>
          </p:cNvPr>
          <p:cNvSpPr txBox="1"/>
          <p:nvPr/>
        </p:nvSpPr>
        <p:spPr>
          <a:xfrm>
            <a:off x="2209800" y="2761794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filter matrix</a:t>
            </a:r>
          </a:p>
        </p:txBody>
      </p:sp>
      <p:sp>
        <p:nvSpPr>
          <p:cNvPr id="33" name="Bogen 32">
            <a:extLst>
              <a:ext uri="{FF2B5EF4-FFF2-40B4-BE49-F238E27FC236}">
                <a16:creationId xmlns:a16="http://schemas.microsoft.com/office/drawing/2014/main" id="{3B7B0FD6-5695-40DD-9321-F39F0F34DB38}"/>
              </a:ext>
            </a:extLst>
          </p:cNvPr>
          <p:cNvSpPr/>
          <p:nvPr/>
        </p:nvSpPr>
        <p:spPr>
          <a:xfrm rot="16200000" flipH="1">
            <a:off x="2680195" y="2715429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10309792" y="2666809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10592599" y="2569946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46875 0.0009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38" y="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0.48893 0.0099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53" y="48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47318 0.0027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5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  <p:bldP spid="88" grpId="0" animBg="1"/>
      <p:bldP spid="12" grpId="0"/>
      <p:bldP spid="12" grpId="1"/>
      <p:bldP spid="91" grpId="0"/>
      <p:bldP spid="91" grpId="1"/>
      <p:bldP spid="5" grpId="0"/>
      <p:bldP spid="5" grpId="1"/>
      <p:bldP spid="33" grpId="0" animBg="1"/>
      <p:bldP spid="33" grpId="1" animBg="1"/>
      <p:bldP spid="52" grpId="0"/>
      <p:bldP spid="52" grpId="1"/>
      <p:bldP spid="53" grpId="0" animBg="1"/>
      <p:bldP spid="5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7" grpId="0" animBg="1"/>
      <p:bldP spid="14" grpId="0" animBg="1"/>
      <p:bldP spid="15" grpId="0" animBg="1"/>
      <p:bldP spid="18" grpId="0" animBg="1"/>
      <p:bldP spid="21" grpId="0"/>
      <p:bldP spid="24" grpId="0"/>
      <p:bldP spid="28" grpId="0" animBg="1"/>
      <p:bldP spid="29" grpId="0" animBg="1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2358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C21E188-004E-44DB-BEB7-52BFAEC9EECD}"/>
              </a:ext>
            </a:extLst>
          </p:cNvPr>
          <p:cNvGrpSpPr/>
          <p:nvPr/>
        </p:nvGrpSpPr>
        <p:grpSpPr>
          <a:xfrm>
            <a:off x="4599095" y="2530760"/>
            <a:ext cx="1887055" cy="982314"/>
            <a:chOff x="4599095" y="2530760"/>
            <a:chExt cx="1887055" cy="982314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05F927D0-2B09-4A5D-B870-4C7FA10FA25F}"/>
                </a:ext>
              </a:extLst>
            </p:cNvPr>
            <p:cNvSpPr txBox="1"/>
            <p:nvPr/>
          </p:nvSpPr>
          <p:spPr>
            <a:xfrm>
              <a:off x="4599095" y="2667730"/>
              <a:ext cx="1887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mutImpact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 matrix</a:t>
              </a:r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F5393E9F-7441-428B-9B75-DD37C4EF980F}"/>
                </a:ext>
              </a:extLst>
            </p:cNvPr>
            <p:cNvSpPr/>
            <p:nvPr/>
          </p:nvSpPr>
          <p:spPr>
            <a:xfrm rot="5400000">
              <a:off x="4618917" y="2630469"/>
              <a:ext cx="982314" cy="782896"/>
            </a:xfrm>
            <a:prstGeom prst="arc">
              <a:avLst>
                <a:gd name="adj1" fmla="val 15680358"/>
                <a:gd name="adj2" fmla="val 20867033"/>
              </a:avLst>
            </a:prstGeom>
            <a:ln w="19050">
              <a:solidFill>
                <a:srgbClr val="7979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2E71973-858D-418C-98F9-5DD4CA3F3A05}"/>
              </a:ext>
            </a:extLst>
          </p:cNvPr>
          <p:cNvGrpSpPr/>
          <p:nvPr/>
        </p:nvGrpSpPr>
        <p:grpSpPr>
          <a:xfrm>
            <a:off x="2801948" y="5032954"/>
            <a:ext cx="8551852" cy="1044000"/>
            <a:chOff x="2801948" y="5032954"/>
            <a:chExt cx="8551852" cy="1044000"/>
          </a:xfrm>
        </p:grpSpPr>
        <p:sp>
          <p:nvSpPr>
            <p:cNvPr id="54" name="Rectangle: Rounded Corners 10">
              <a:extLst>
                <a:ext uri="{FF2B5EF4-FFF2-40B4-BE49-F238E27FC236}">
                  <a16:creationId xmlns:a16="http://schemas.microsoft.com/office/drawing/2014/main" id="{289D1146-4701-499D-884A-B29DE2E0CF4D}"/>
                </a:ext>
              </a:extLst>
            </p:cNvPr>
            <p:cNvSpPr/>
            <p:nvPr/>
          </p:nvSpPr>
          <p:spPr>
            <a:xfrm>
              <a:off x="2801948" y="5032954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0979E74-21D3-43F1-BC3E-72BBC2B49F81}"/>
                </a:ext>
              </a:extLst>
            </p:cNvPr>
            <p:cNvGrpSpPr/>
            <p:nvPr/>
          </p:nvGrpSpPr>
          <p:grpSpPr>
            <a:xfrm>
              <a:off x="2956156" y="5124067"/>
              <a:ext cx="7793632" cy="861774"/>
              <a:chOff x="2956156" y="5124067"/>
              <a:chExt cx="7793632" cy="861774"/>
            </a:xfrm>
          </p:grpSpPr>
          <p:sp>
            <p:nvSpPr>
              <p:cNvPr id="55" name="TextBox 18">
                <a:extLst>
                  <a:ext uri="{FF2B5EF4-FFF2-40B4-BE49-F238E27FC236}">
                    <a16:creationId xmlns:a16="http://schemas.microsoft.com/office/drawing/2014/main" id="{E0A0790B-4EA9-41FE-8C62-946EEE09951F}"/>
                  </a:ext>
                </a:extLst>
              </p:cNvPr>
              <p:cNvSpPr txBox="1"/>
              <p:nvPr/>
            </p:nvSpPr>
            <p:spPr>
              <a:xfrm>
                <a:off x="3690535" y="5124067"/>
                <a:ext cx="7059253" cy="861774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K-means clustering:	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find optimal number of clusters k by use of elbow method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chosen driver mutation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potential SSTs in neighborhood of driver mutation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val 14">
                <a:extLst>
                  <a:ext uri="{FF2B5EF4-FFF2-40B4-BE49-F238E27FC236}">
                    <a16:creationId xmlns:a16="http://schemas.microsoft.com/office/drawing/2014/main" id="{31423D62-2CCA-423E-97C3-18B7772B4758}"/>
                  </a:ext>
                </a:extLst>
              </p:cNvPr>
              <p:cNvSpPr/>
              <p:nvPr/>
            </p:nvSpPr>
            <p:spPr>
              <a:xfrm>
                <a:off x="2956156" y="5378096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1B2EAB4-598C-4766-A373-9D8D55DC628A}"/>
              </a:ext>
            </a:extLst>
          </p:cNvPr>
          <p:cNvGrpSpPr/>
          <p:nvPr/>
        </p:nvGrpSpPr>
        <p:grpSpPr>
          <a:xfrm>
            <a:off x="7679266" y="2681717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4011898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10">
            <a:extLst>
              <a:ext uri="{FF2B5EF4-FFF2-40B4-BE49-F238E27FC236}">
                <a16:creationId xmlns:a16="http://schemas.microsoft.com/office/drawing/2014/main" id="{388597F6-60AE-4287-AEB3-4F7CBA56A172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TextBox 18">
            <a:extLst>
              <a:ext uri="{FF2B5EF4-FFF2-40B4-BE49-F238E27FC236}">
                <a16:creationId xmlns:a16="http://schemas.microsoft.com/office/drawing/2014/main" id="{D041C8DB-1E42-4FE5-8BF3-4DF25B82E209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93" name="Oval 14">
            <a:extLst>
              <a:ext uri="{FF2B5EF4-FFF2-40B4-BE49-F238E27FC236}">
                <a16:creationId xmlns:a16="http://schemas.microsoft.com/office/drawing/2014/main" id="{DFF9D67F-EBF9-409C-B520-581FA86F7D06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4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0026 -0.226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00039 -0.226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13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-0.00078 -0.226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3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00039 -0.226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0013 -0.227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5" grpId="0" animBg="1"/>
      <p:bldP spid="92" grpId="0"/>
      <p:bldP spid="9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476298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0535" y="3567411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K-means clustering: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chosen driver mutation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382144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E0B3B9A-C884-499A-9B6B-B13871DF4BB6}"/>
              </a:ext>
            </a:extLst>
          </p:cNvPr>
          <p:cNvGrpSpPr/>
          <p:nvPr/>
        </p:nvGrpSpPr>
        <p:grpSpPr>
          <a:xfrm>
            <a:off x="2801948" y="4738671"/>
            <a:ext cx="8551852" cy="1044000"/>
            <a:chOff x="2801948" y="5142400"/>
            <a:chExt cx="8551852" cy="1044000"/>
          </a:xfrm>
        </p:grpSpPr>
        <p:sp>
          <p:nvSpPr>
            <p:cNvPr id="58" name="Rectangle: Rounded Corners 10">
              <a:extLst>
                <a:ext uri="{FF2B5EF4-FFF2-40B4-BE49-F238E27FC236}">
                  <a16:creationId xmlns:a16="http://schemas.microsoft.com/office/drawing/2014/main" id="{98B10AF2-DA38-42E3-B492-245126D34B8A}"/>
                </a:ext>
              </a:extLst>
            </p:cNvPr>
            <p:cNvSpPr/>
            <p:nvPr/>
          </p:nvSpPr>
          <p:spPr>
            <a:xfrm>
              <a:off x="2801948" y="5142400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BE785B37-FC12-4198-ABF2-7F8096C16811}"/>
                </a:ext>
              </a:extLst>
            </p:cNvPr>
            <p:cNvSpPr txBox="1"/>
            <p:nvPr/>
          </p:nvSpPr>
          <p:spPr>
            <a:xfrm>
              <a:off x="3690535" y="5233513"/>
              <a:ext cx="7245209" cy="86177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Paired Wilcoxon signed rank test: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calculate t-value of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ceres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scores of driver mutation with other mutations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apply correction based on sample size (either Bonferroni or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Benjamini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Hochberg)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identify SSTs according to highest p-values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EB71729A-F9A3-4356-8A76-A8E235955145}"/>
                </a:ext>
              </a:extLst>
            </p:cNvPr>
            <p:cNvSpPr/>
            <p:nvPr/>
          </p:nvSpPr>
          <p:spPr>
            <a:xfrm>
              <a:off x="2956156" y="5492809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1C81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1776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16" grpId="0" animBg="1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971598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9633" y="4049403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characterization of SSTs: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type of mutations (e.g. deletion)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expression patterns (e.g. overexpression)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copy number (e.g. amplification)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compare impact of intact gene to impact of mutated gene</a:t>
            </a: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4465015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38613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7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942706"/>
            <a:ext cx="8551852" cy="1152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2033958"/>
            <a:ext cx="7059253" cy="9694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Predict impact of driver mutation based on SST background: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by multilinear regression: impact on viability of driver mutation as a function of impact of SSTs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serves as an indication for interaction of driver mutation and its SSTs 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07061" y="2341848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/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𝑑𝑟𝑖𝑣𝑒𝑟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𝑚𝑢𝑡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…)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06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  <p:bldP spid="74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5257" y="3660367"/>
            <a:ext cx="8278762" cy="1117265"/>
            <a:chOff x="577762" y="3111229"/>
            <a:chExt cx="8278762" cy="11172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Any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QUESTIONS ?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814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MARKETING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STRATEGY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18210" y="1732994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718210" y="2865342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1718210" y="3997690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718210" y="513003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 flipH="1">
            <a:off x="515433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6738971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8323612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9908255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356969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985683" y="1260040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January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39065" y="1260039"/>
            <a:ext cx="1093733" cy="233013"/>
            <a:chOff x="735067" y="1781317"/>
            <a:chExt cx="1093733" cy="233013"/>
          </a:xfrm>
        </p:grpSpPr>
        <p:sp>
          <p:nvSpPr>
            <p:cNvPr id="65" name="Rounded Rectangle 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February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95675" y="1260040"/>
            <a:ext cx="1093733" cy="233013"/>
            <a:chOff x="735067" y="1781317"/>
            <a:chExt cx="1093733" cy="233013"/>
          </a:xfrm>
        </p:grpSpPr>
        <p:sp>
          <p:nvSpPr>
            <p:cNvPr id="116" name="Rounded Rectangle 11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May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875549" y="1260040"/>
            <a:ext cx="1093733" cy="233013"/>
            <a:chOff x="735067" y="1781317"/>
            <a:chExt cx="1093733" cy="233013"/>
          </a:xfrm>
        </p:grpSpPr>
        <p:sp>
          <p:nvSpPr>
            <p:cNvPr id="119" name="Rounded Rectangle 11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June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985048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5683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3570324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5154965" y="1926778"/>
            <a:ext cx="3175868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9908890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126387" y="1260040"/>
            <a:ext cx="1093733" cy="233013"/>
            <a:chOff x="735067" y="1781317"/>
            <a:chExt cx="1093733" cy="233013"/>
          </a:xfrm>
        </p:grpSpPr>
        <p:sp>
          <p:nvSpPr>
            <p:cNvPr id="142" name="Rounded Rectangle 14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March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711028" y="1260040"/>
            <a:ext cx="1093733" cy="233013"/>
            <a:chOff x="735067" y="1781317"/>
            <a:chExt cx="1093733" cy="233013"/>
          </a:xfrm>
        </p:grpSpPr>
        <p:sp>
          <p:nvSpPr>
            <p:cNvPr id="145" name="Rounded Rectangle 14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April</a:t>
              </a:r>
            </a:p>
          </p:txBody>
        </p:sp>
      </p:grpSp>
      <p:sp>
        <p:nvSpPr>
          <p:cNvPr id="162" name="Rounded Rectangle 161"/>
          <p:cNvSpPr/>
          <p:nvPr/>
        </p:nvSpPr>
        <p:spPr>
          <a:xfrm>
            <a:off x="5154965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6739606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324247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1985683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5154965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8324247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985683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5154330" y="5323821"/>
            <a:ext cx="3037817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8324247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9908890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30" name="Oval 229"/>
          <p:cNvSpPr/>
          <p:nvPr/>
        </p:nvSpPr>
        <p:spPr>
          <a:xfrm>
            <a:off x="634669" y="167602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634669" y="2827362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628082" y="3978699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628779" y="513003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34" name="Group 233"/>
          <p:cNvGrpSpPr/>
          <p:nvPr/>
        </p:nvGrpSpPr>
        <p:grpSpPr>
          <a:xfrm>
            <a:off x="931662" y="1977968"/>
            <a:ext cx="287069" cy="277169"/>
            <a:chOff x="3746500" y="3087688"/>
            <a:chExt cx="276225" cy="266700"/>
          </a:xfrm>
          <a:solidFill>
            <a:srgbClr val="F2F2F2"/>
          </a:solidFill>
        </p:grpSpPr>
        <p:sp>
          <p:nvSpPr>
            <p:cNvPr id="235" name="Freeform 614"/>
            <p:cNvSpPr>
              <a:spLocks/>
            </p:cNvSpPr>
            <p:nvPr/>
          </p:nvSpPr>
          <p:spPr bwMode="auto">
            <a:xfrm>
              <a:off x="3756025" y="3087688"/>
              <a:ext cx="257175" cy="76200"/>
            </a:xfrm>
            <a:custGeom>
              <a:avLst/>
              <a:gdLst>
                <a:gd name="T0" fmla="*/ 407 w 807"/>
                <a:gd name="T1" fmla="*/ 1 h 240"/>
                <a:gd name="T2" fmla="*/ 403 w 807"/>
                <a:gd name="T3" fmla="*/ 0 h 240"/>
                <a:gd name="T4" fmla="*/ 399 w 807"/>
                <a:gd name="T5" fmla="*/ 1 h 240"/>
                <a:gd name="T6" fmla="*/ 0 w 807"/>
                <a:gd name="T7" fmla="*/ 115 h 240"/>
                <a:gd name="T8" fmla="*/ 403 w 807"/>
                <a:gd name="T9" fmla="*/ 240 h 240"/>
                <a:gd name="T10" fmla="*/ 807 w 807"/>
                <a:gd name="T11" fmla="*/ 115 h 240"/>
                <a:gd name="T12" fmla="*/ 407 w 807"/>
                <a:gd name="T13" fmla="*/ 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40">
                  <a:moveTo>
                    <a:pt x="407" y="1"/>
                  </a:moveTo>
                  <a:lnTo>
                    <a:pt x="403" y="0"/>
                  </a:lnTo>
                  <a:lnTo>
                    <a:pt x="399" y="1"/>
                  </a:lnTo>
                  <a:lnTo>
                    <a:pt x="0" y="115"/>
                  </a:lnTo>
                  <a:lnTo>
                    <a:pt x="403" y="240"/>
                  </a:lnTo>
                  <a:lnTo>
                    <a:pt x="807" y="115"/>
                  </a:lnTo>
                  <a:lnTo>
                    <a:pt x="40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615"/>
            <p:cNvSpPr>
              <a:spLocks/>
            </p:cNvSpPr>
            <p:nvPr/>
          </p:nvSpPr>
          <p:spPr bwMode="auto">
            <a:xfrm>
              <a:off x="3889375" y="3130550"/>
              <a:ext cx="133350" cy="223838"/>
            </a:xfrm>
            <a:custGeom>
              <a:avLst/>
              <a:gdLst>
                <a:gd name="T0" fmla="*/ 0 w 422"/>
                <a:gd name="T1" fmla="*/ 131 h 703"/>
                <a:gd name="T2" fmla="*/ 0 w 422"/>
                <a:gd name="T3" fmla="*/ 703 h 703"/>
                <a:gd name="T4" fmla="*/ 412 w 422"/>
                <a:gd name="T5" fmla="*/ 541 h 703"/>
                <a:gd name="T6" fmla="*/ 416 w 422"/>
                <a:gd name="T7" fmla="*/ 539 h 703"/>
                <a:gd name="T8" fmla="*/ 419 w 422"/>
                <a:gd name="T9" fmla="*/ 535 h 703"/>
                <a:gd name="T10" fmla="*/ 422 w 422"/>
                <a:gd name="T11" fmla="*/ 531 h 703"/>
                <a:gd name="T12" fmla="*/ 422 w 422"/>
                <a:gd name="T13" fmla="*/ 527 h 703"/>
                <a:gd name="T14" fmla="*/ 422 w 422"/>
                <a:gd name="T15" fmla="*/ 0 h 703"/>
                <a:gd name="T16" fmla="*/ 0 w 422"/>
                <a:gd name="T17" fmla="*/ 131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703">
                  <a:moveTo>
                    <a:pt x="0" y="131"/>
                  </a:moveTo>
                  <a:lnTo>
                    <a:pt x="0" y="703"/>
                  </a:lnTo>
                  <a:lnTo>
                    <a:pt x="412" y="541"/>
                  </a:lnTo>
                  <a:lnTo>
                    <a:pt x="416" y="539"/>
                  </a:lnTo>
                  <a:lnTo>
                    <a:pt x="419" y="535"/>
                  </a:lnTo>
                  <a:lnTo>
                    <a:pt x="422" y="531"/>
                  </a:lnTo>
                  <a:lnTo>
                    <a:pt x="422" y="527"/>
                  </a:lnTo>
                  <a:lnTo>
                    <a:pt x="422" y="0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616"/>
            <p:cNvSpPr>
              <a:spLocks/>
            </p:cNvSpPr>
            <p:nvPr/>
          </p:nvSpPr>
          <p:spPr bwMode="auto">
            <a:xfrm>
              <a:off x="3746500" y="3130550"/>
              <a:ext cx="133350" cy="223838"/>
            </a:xfrm>
            <a:custGeom>
              <a:avLst/>
              <a:gdLst>
                <a:gd name="T0" fmla="*/ 0 w 421"/>
                <a:gd name="T1" fmla="*/ 527 h 703"/>
                <a:gd name="T2" fmla="*/ 1 w 421"/>
                <a:gd name="T3" fmla="*/ 531 h 703"/>
                <a:gd name="T4" fmla="*/ 3 w 421"/>
                <a:gd name="T5" fmla="*/ 535 h 703"/>
                <a:gd name="T6" fmla="*/ 5 w 421"/>
                <a:gd name="T7" fmla="*/ 539 h 703"/>
                <a:gd name="T8" fmla="*/ 9 w 421"/>
                <a:gd name="T9" fmla="*/ 541 h 703"/>
                <a:gd name="T10" fmla="*/ 421 w 421"/>
                <a:gd name="T11" fmla="*/ 703 h 703"/>
                <a:gd name="T12" fmla="*/ 421 w 421"/>
                <a:gd name="T13" fmla="*/ 131 h 703"/>
                <a:gd name="T14" fmla="*/ 0 w 421"/>
                <a:gd name="T15" fmla="*/ 0 h 703"/>
                <a:gd name="T16" fmla="*/ 0 w 421"/>
                <a:gd name="T17" fmla="*/ 52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703">
                  <a:moveTo>
                    <a:pt x="0" y="527"/>
                  </a:moveTo>
                  <a:lnTo>
                    <a:pt x="1" y="531"/>
                  </a:lnTo>
                  <a:lnTo>
                    <a:pt x="3" y="535"/>
                  </a:lnTo>
                  <a:lnTo>
                    <a:pt x="5" y="539"/>
                  </a:lnTo>
                  <a:lnTo>
                    <a:pt x="9" y="541"/>
                  </a:lnTo>
                  <a:lnTo>
                    <a:pt x="421" y="703"/>
                  </a:lnTo>
                  <a:lnTo>
                    <a:pt x="421" y="131"/>
                  </a:lnTo>
                  <a:lnTo>
                    <a:pt x="0" y="0"/>
                  </a:lnTo>
                  <a:lnTo>
                    <a:pt x="0" y="5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39273" y="3132717"/>
            <a:ext cx="271847" cy="270344"/>
            <a:chOff x="10455275" y="809625"/>
            <a:chExt cx="287338" cy="285750"/>
          </a:xfrm>
          <a:solidFill>
            <a:srgbClr val="F2F2F2"/>
          </a:solidFill>
        </p:grpSpPr>
        <p:sp>
          <p:nvSpPr>
            <p:cNvPr id="250" name="Freeform 4129"/>
            <p:cNvSpPr>
              <a:spLocks/>
            </p:cNvSpPr>
            <p:nvPr/>
          </p:nvSpPr>
          <p:spPr bwMode="auto">
            <a:xfrm>
              <a:off x="10537825" y="809625"/>
              <a:ext cx="76200" cy="95250"/>
            </a:xfrm>
            <a:custGeom>
              <a:avLst/>
              <a:gdLst>
                <a:gd name="T0" fmla="*/ 105 w 240"/>
                <a:gd name="T1" fmla="*/ 54 h 300"/>
                <a:gd name="T2" fmla="*/ 105 w 240"/>
                <a:gd name="T3" fmla="*/ 288 h 300"/>
                <a:gd name="T4" fmla="*/ 107 w 240"/>
                <a:gd name="T5" fmla="*/ 293 h 300"/>
                <a:gd name="T6" fmla="*/ 111 w 240"/>
                <a:gd name="T7" fmla="*/ 298 h 300"/>
                <a:gd name="T8" fmla="*/ 117 w 240"/>
                <a:gd name="T9" fmla="*/ 300 h 300"/>
                <a:gd name="T10" fmla="*/ 122 w 240"/>
                <a:gd name="T11" fmla="*/ 300 h 300"/>
                <a:gd name="T12" fmla="*/ 127 w 240"/>
                <a:gd name="T13" fmla="*/ 298 h 300"/>
                <a:gd name="T14" fmla="*/ 132 w 240"/>
                <a:gd name="T15" fmla="*/ 293 h 300"/>
                <a:gd name="T16" fmla="*/ 134 w 240"/>
                <a:gd name="T17" fmla="*/ 288 h 300"/>
                <a:gd name="T18" fmla="*/ 135 w 240"/>
                <a:gd name="T19" fmla="*/ 54 h 300"/>
                <a:gd name="T20" fmla="*/ 216 w 240"/>
                <a:gd name="T21" fmla="*/ 147 h 300"/>
                <a:gd name="T22" fmla="*/ 222 w 240"/>
                <a:gd name="T23" fmla="*/ 150 h 300"/>
                <a:gd name="T24" fmla="*/ 230 w 240"/>
                <a:gd name="T25" fmla="*/ 149 h 300"/>
                <a:gd name="T26" fmla="*/ 237 w 240"/>
                <a:gd name="T27" fmla="*/ 144 h 300"/>
                <a:gd name="T28" fmla="*/ 239 w 240"/>
                <a:gd name="T29" fmla="*/ 139 h 300"/>
                <a:gd name="T30" fmla="*/ 240 w 240"/>
                <a:gd name="T31" fmla="*/ 133 h 300"/>
                <a:gd name="T32" fmla="*/ 238 w 240"/>
                <a:gd name="T33" fmla="*/ 127 h 300"/>
                <a:gd name="T34" fmla="*/ 131 w 240"/>
                <a:gd name="T35" fmla="*/ 5 h 300"/>
                <a:gd name="T36" fmla="*/ 131 w 240"/>
                <a:gd name="T37" fmla="*/ 4 h 300"/>
                <a:gd name="T38" fmla="*/ 125 w 240"/>
                <a:gd name="T39" fmla="*/ 1 h 300"/>
                <a:gd name="T40" fmla="*/ 120 w 240"/>
                <a:gd name="T41" fmla="*/ 0 h 300"/>
                <a:gd name="T42" fmla="*/ 113 w 240"/>
                <a:gd name="T43" fmla="*/ 1 h 300"/>
                <a:gd name="T44" fmla="*/ 108 w 240"/>
                <a:gd name="T45" fmla="*/ 4 h 300"/>
                <a:gd name="T46" fmla="*/ 108 w 240"/>
                <a:gd name="T47" fmla="*/ 5 h 300"/>
                <a:gd name="T48" fmla="*/ 1 w 240"/>
                <a:gd name="T49" fmla="*/ 127 h 300"/>
                <a:gd name="T50" fmla="*/ 0 w 240"/>
                <a:gd name="T51" fmla="*/ 133 h 300"/>
                <a:gd name="T52" fmla="*/ 0 w 240"/>
                <a:gd name="T53" fmla="*/ 139 h 300"/>
                <a:gd name="T54" fmla="*/ 2 w 240"/>
                <a:gd name="T55" fmla="*/ 144 h 300"/>
                <a:gd name="T56" fmla="*/ 7 w 240"/>
                <a:gd name="T57" fmla="*/ 148 h 300"/>
                <a:gd name="T58" fmla="*/ 13 w 240"/>
                <a:gd name="T59" fmla="*/ 150 h 300"/>
                <a:gd name="T60" fmla="*/ 18 w 240"/>
                <a:gd name="T61" fmla="*/ 150 h 300"/>
                <a:gd name="T62" fmla="*/ 23 w 240"/>
                <a:gd name="T63" fmla="*/ 14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0" h="300">
                  <a:moveTo>
                    <a:pt x="26" y="144"/>
                  </a:moveTo>
                  <a:lnTo>
                    <a:pt x="105" y="54"/>
                  </a:lnTo>
                  <a:lnTo>
                    <a:pt x="105" y="285"/>
                  </a:lnTo>
                  <a:lnTo>
                    <a:pt x="105" y="288"/>
                  </a:lnTo>
                  <a:lnTo>
                    <a:pt x="106" y="291"/>
                  </a:lnTo>
                  <a:lnTo>
                    <a:pt x="107" y="293"/>
                  </a:lnTo>
                  <a:lnTo>
                    <a:pt x="109" y="296"/>
                  </a:lnTo>
                  <a:lnTo>
                    <a:pt x="111" y="298"/>
                  </a:lnTo>
                  <a:lnTo>
                    <a:pt x="113" y="299"/>
                  </a:lnTo>
                  <a:lnTo>
                    <a:pt x="117" y="300"/>
                  </a:lnTo>
                  <a:lnTo>
                    <a:pt x="120" y="300"/>
                  </a:lnTo>
                  <a:lnTo>
                    <a:pt x="122" y="300"/>
                  </a:lnTo>
                  <a:lnTo>
                    <a:pt x="125" y="299"/>
                  </a:lnTo>
                  <a:lnTo>
                    <a:pt x="127" y="298"/>
                  </a:lnTo>
                  <a:lnTo>
                    <a:pt x="131" y="296"/>
                  </a:lnTo>
                  <a:lnTo>
                    <a:pt x="132" y="293"/>
                  </a:lnTo>
                  <a:lnTo>
                    <a:pt x="134" y="291"/>
                  </a:lnTo>
                  <a:lnTo>
                    <a:pt x="134" y="288"/>
                  </a:lnTo>
                  <a:lnTo>
                    <a:pt x="135" y="285"/>
                  </a:lnTo>
                  <a:lnTo>
                    <a:pt x="135" y="54"/>
                  </a:lnTo>
                  <a:lnTo>
                    <a:pt x="213" y="144"/>
                  </a:lnTo>
                  <a:lnTo>
                    <a:pt x="216" y="147"/>
                  </a:lnTo>
                  <a:lnTo>
                    <a:pt x="219" y="149"/>
                  </a:lnTo>
                  <a:lnTo>
                    <a:pt x="222" y="150"/>
                  </a:lnTo>
                  <a:lnTo>
                    <a:pt x="225" y="150"/>
                  </a:lnTo>
                  <a:lnTo>
                    <a:pt x="230" y="149"/>
                  </a:lnTo>
                  <a:lnTo>
                    <a:pt x="235" y="147"/>
                  </a:lnTo>
                  <a:lnTo>
                    <a:pt x="237" y="144"/>
                  </a:lnTo>
                  <a:lnTo>
                    <a:pt x="238" y="141"/>
                  </a:lnTo>
                  <a:lnTo>
                    <a:pt x="239" y="139"/>
                  </a:lnTo>
                  <a:lnTo>
                    <a:pt x="240" y="136"/>
                  </a:lnTo>
                  <a:lnTo>
                    <a:pt x="240" y="133"/>
                  </a:lnTo>
                  <a:lnTo>
                    <a:pt x="239" y="130"/>
                  </a:lnTo>
                  <a:lnTo>
                    <a:pt x="238" y="127"/>
                  </a:lnTo>
                  <a:lnTo>
                    <a:pt x="236" y="125"/>
                  </a:lnTo>
                  <a:lnTo>
                    <a:pt x="131" y="5"/>
                  </a:lnTo>
                  <a:lnTo>
                    <a:pt x="131" y="5"/>
                  </a:lnTo>
                  <a:lnTo>
                    <a:pt x="131" y="4"/>
                  </a:lnTo>
                  <a:lnTo>
                    <a:pt x="128" y="3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0" y="0"/>
                  </a:lnTo>
                  <a:lnTo>
                    <a:pt x="117" y="0"/>
                  </a:lnTo>
                  <a:lnTo>
                    <a:pt x="113" y="1"/>
                  </a:lnTo>
                  <a:lnTo>
                    <a:pt x="111" y="3"/>
                  </a:lnTo>
                  <a:lnTo>
                    <a:pt x="108" y="4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3" y="125"/>
                  </a:lnTo>
                  <a:lnTo>
                    <a:pt x="1" y="127"/>
                  </a:lnTo>
                  <a:lnTo>
                    <a:pt x="0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1"/>
                  </a:lnTo>
                  <a:lnTo>
                    <a:pt x="2" y="144"/>
                  </a:lnTo>
                  <a:lnTo>
                    <a:pt x="4" y="147"/>
                  </a:lnTo>
                  <a:lnTo>
                    <a:pt x="7" y="148"/>
                  </a:lnTo>
                  <a:lnTo>
                    <a:pt x="10" y="149"/>
                  </a:lnTo>
                  <a:lnTo>
                    <a:pt x="13" y="150"/>
                  </a:lnTo>
                  <a:lnTo>
                    <a:pt x="15" y="150"/>
                  </a:lnTo>
                  <a:lnTo>
                    <a:pt x="18" y="150"/>
                  </a:lnTo>
                  <a:lnTo>
                    <a:pt x="21" y="149"/>
                  </a:lnTo>
                  <a:lnTo>
                    <a:pt x="23" y="147"/>
                  </a:lnTo>
                  <a:lnTo>
                    <a:pt x="26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4130"/>
            <p:cNvSpPr>
              <a:spLocks/>
            </p:cNvSpPr>
            <p:nvPr/>
          </p:nvSpPr>
          <p:spPr bwMode="auto">
            <a:xfrm>
              <a:off x="10455275" y="847725"/>
              <a:ext cx="287338" cy="247650"/>
            </a:xfrm>
            <a:custGeom>
              <a:avLst/>
              <a:gdLst>
                <a:gd name="T0" fmla="*/ 749 w 901"/>
                <a:gd name="T1" fmla="*/ 1 h 781"/>
                <a:gd name="T2" fmla="*/ 739 w 901"/>
                <a:gd name="T3" fmla="*/ 12 h 781"/>
                <a:gd name="T4" fmla="*/ 11 w 901"/>
                <a:gd name="T5" fmla="*/ 211 h 781"/>
                <a:gd name="T6" fmla="*/ 3 w 901"/>
                <a:gd name="T7" fmla="*/ 216 h 781"/>
                <a:gd name="T8" fmla="*/ 0 w 901"/>
                <a:gd name="T9" fmla="*/ 226 h 781"/>
                <a:gd name="T10" fmla="*/ 117 w 901"/>
                <a:gd name="T11" fmla="*/ 595 h 781"/>
                <a:gd name="T12" fmla="*/ 128 w 901"/>
                <a:gd name="T13" fmla="*/ 601 h 781"/>
                <a:gd name="T14" fmla="*/ 180 w 901"/>
                <a:gd name="T15" fmla="*/ 631 h 781"/>
                <a:gd name="T16" fmla="*/ 158 w 901"/>
                <a:gd name="T17" fmla="*/ 634 h 781"/>
                <a:gd name="T18" fmla="*/ 138 w 901"/>
                <a:gd name="T19" fmla="*/ 644 h 781"/>
                <a:gd name="T20" fmla="*/ 122 w 901"/>
                <a:gd name="T21" fmla="*/ 658 h 781"/>
                <a:gd name="T22" fmla="*/ 111 w 901"/>
                <a:gd name="T23" fmla="*/ 677 h 781"/>
                <a:gd name="T24" fmla="*/ 106 w 901"/>
                <a:gd name="T25" fmla="*/ 699 h 781"/>
                <a:gd name="T26" fmla="*/ 107 w 901"/>
                <a:gd name="T27" fmla="*/ 721 h 781"/>
                <a:gd name="T28" fmla="*/ 114 w 901"/>
                <a:gd name="T29" fmla="*/ 742 h 781"/>
                <a:gd name="T30" fmla="*/ 127 w 901"/>
                <a:gd name="T31" fmla="*/ 759 h 781"/>
                <a:gd name="T32" fmla="*/ 144 w 901"/>
                <a:gd name="T33" fmla="*/ 773 h 781"/>
                <a:gd name="T34" fmla="*/ 165 w 901"/>
                <a:gd name="T35" fmla="*/ 780 h 781"/>
                <a:gd name="T36" fmla="*/ 188 w 901"/>
                <a:gd name="T37" fmla="*/ 781 h 781"/>
                <a:gd name="T38" fmla="*/ 210 w 901"/>
                <a:gd name="T39" fmla="*/ 776 h 781"/>
                <a:gd name="T40" fmla="*/ 228 w 901"/>
                <a:gd name="T41" fmla="*/ 764 h 781"/>
                <a:gd name="T42" fmla="*/ 243 w 901"/>
                <a:gd name="T43" fmla="*/ 748 h 781"/>
                <a:gd name="T44" fmla="*/ 252 w 901"/>
                <a:gd name="T45" fmla="*/ 729 h 781"/>
                <a:gd name="T46" fmla="*/ 255 w 901"/>
                <a:gd name="T47" fmla="*/ 706 h 781"/>
                <a:gd name="T48" fmla="*/ 246 w 901"/>
                <a:gd name="T49" fmla="*/ 671 h 781"/>
                <a:gd name="T50" fmla="*/ 520 w 901"/>
                <a:gd name="T51" fmla="*/ 671 h 781"/>
                <a:gd name="T52" fmla="*/ 511 w 901"/>
                <a:gd name="T53" fmla="*/ 706 h 781"/>
                <a:gd name="T54" fmla="*/ 514 w 901"/>
                <a:gd name="T55" fmla="*/ 729 h 781"/>
                <a:gd name="T56" fmla="*/ 524 w 901"/>
                <a:gd name="T57" fmla="*/ 748 h 781"/>
                <a:gd name="T58" fmla="*/ 538 w 901"/>
                <a:gd name="T59" fmla="*/ 764 h 781"/>
                <a:gd name="T60" fmla="*/ 557 w 901"/>
                <a:gd name="T61" fmla="*/ 776 h 781"/>
                <a:gd name="T62" fmla="*/ 579 w 901"/>
                <a:gd name="T63" fmla="*/ 781 h 781"/>
                <a:gd name="T64" fmla="*/ 601 w 901"/>
                <a:gd name="T65" fmla="*/ 780 h 781"/>
                <a:gd name="T66" fmla="*/ 621 w 901"/>
                <a:gd name="T67" fmla="*/ 773 h 781"/>
                <a:gd name="T68" fmla="*/ 639 w 901"/>
                <a:gd name="T69" fmla="*/ 759 h 781"/>
                <a:gd name="T70" fmla="*/ 652 w 901"/>
                <a:gd name="T71" fmla="*/ 742 h 781"/>
                <a:gd name="T72" fmla="*/ 660 w 901"/>
                <a:gd name="T73" fmla="*/ 721 h 781"/>
                <a:gd name="T74" fmla="*/ 660 w 901"/>
                <a:gd name="T75" fmla="*/ 695 h 781"/>
                <a:gd name="T76" fmla="*/ 649 w 901"/>
                <a:gd name="T77" fmla="*/ 665 h 781"/>
                <a:gd name="T78" fmla="*/ 628 w 901"/>
                <a:gd name="T79" fmla="*/ 644 h 781"/>
                <a:gd name="T80" fmla="*/ 630 w 901"/>
                <a:gd name="T81" fmla="*/ 590 h 781"/>
                <a:gd name="T82" fmla="*/ 766 w 901"/>
                <a:gd name="T83" fmla="*/ 30 h 781"/>
                <a:gd name="T84" fmla="*/ 893 w 901"/>
                <a:gd name="T85" fmla="*/ 29 h 781"/>
                <a:gd name="T86" fmla="*/ 899 w 901"/>
                <a:gd name="T87" fmla="*/ 23 h 781"/>
                <a:gd name="T88" fmla="*/ 901 w 901"/>
                <a:gd name="T89" fmla="*/ 15 h 781"/>
                <a:gd name="T90" fmla="*/ 899 w 901"/>
                <a:gd name="T91" fmla="*/ 6 h 781"/>
                <a:gd name="T92" fmla="*/ 893 w 901"/>
                <a:gd name="T93" fmla="*/ 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1" h="781">
                  <a:moveTo>
                    <a:pt x="886" y="0"/>
                  </a:moveTo>
                  <a:lnTo>
                    <a:pt x="754" y="0"/>
                  </a:lnTo>
                  <a:lnTo>
                    <a:pt x="749" y="1"/>
                  </a:lnTo>
                  <a:lnTo>
                    <a:pt x="745" y="3"/>
                  </a:lnTo>
                  <a:lnTo>
                    <a:pt x="741" y="6"/>
                  </a:lnTo>
                  <a:lnTo>
                    <a:pt x="739" y="12"/>
                  </a:lnTo>
                  <a:lnTo>
                    <a:pt x="691" y="210"/>
                  </a:lnTo>
                  <a:lnTo>
                    <a:pt x="15" y="210"/>
                  </a:lnTo>
                  <a:lnTo>
                    <a:pt x="11" y="211"/>
                  </a:lnTo>
                  <a:lnTo>
                    <a:pt x="8" y="212"/>
                  </a:lnTo>
                  <a:lnTo>
                    <a:pt x="5" y="214"/>
                  </a:lnTo>
                  <a:lnTo>
                    <a:pt x="3" y="216"/>
                  </a:lnTo>
                  <a:lnTo>
                    <a:pt x="1" y="220"/>
                  </a:lnTo>
                  <a:lnTo>
                    <a:pt x="0" y="223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114" y="590"/>
                  </a:lnTo>
                  <a:lnTo>
                    <a:pt x="117" y="595"/>
                  </a:lnTo>
                  <a:lnTo>
                    <a:pt x="120" y="598"/>
                  </a:lnTo>
                  <a:lnTo>
                    <a:pt x="124" y="600"/>
                  </a:lnTo>
                  <a:lnTo>
                    <a:pt x="128" y="601"/>
                  </a:lnTo>
                  <a:lnTo>
                    <a:pt x="597" y="601"/>
                  </a:lnTo>
                  <a:lnTo>
                    <a:pt x="589" y="631"/>
                  </a:lnTo>
                  <a:lnTo>
                    <a:pt x="180" y="631"/>
                  </a:lnTo>
                  <a:lnTo>
                    <a:pt x="172" y="631"/>
                  </a:lnTo>
                  <a:lnTo>
                    <a:pt x="165" y="632"/>
                  </a:lnTo>
                  <a:lnTo>
                    <a:pt x="158" y="634"/>
                  </a:lnTo>
                  <a:lnTo>
                    <a:pt x="151" y="637"/>
                  </a:lnTo>
                  <a:lnTo>
                    <a:pt x="144" y="640"/>
                  </a:lnTo>
                  <a:lnTo>
                    <a:pt x="138" y="644"/>
                  </a:lnTo>
                  <a:lnTo>
                    <a:pt x="133" y="648"/>
                  </a:lnTo>
                  <a:lnTo>
                    <a:pt x="127" y="653"/>
                  </a:lnTo>
                  <a:lnTo>
                    <a:pt x="122" y="658"/>
                  </a:lnTo>
                  <a:lnTo>
                    <a:pt x="118" y="664"/>
                  </a:lnTo>
                  <a:lnTo>
                    <a:pt x="114" y="671"/>
                  </a:lnTo>
                  <a:lnTo>
                    <a:pt x="111" y="677"/>
                  </a:lnTo>
                  <a:lnTo>
                    <a:pt x="108" y="684"/>
                  </a:lnTo>
                  <a:lnTo>
                    <a:pt x="107" y="691"/>
                  </a:lnTo>
                  <a:lnTo>
                    <a:pt x="106" y="699"/>
                  </a:lnTo>
                  <a:lnTo>
                    <a:pt x="105" y="706"/>
                  </a:lnTo>
                  <a:lnTo>
                    <a:pt x="106" y="714"/>
                  </a:lnTo>
                  <a:lnTo>
                    <a:pt x="107" y="721"/>
                  </a:lnTo>
                  <a:lnTo>
                    <a:pt x="108" y="729"/>
                  </a:lnTo>
                  <a:lnTo>
                    <a:pt x="111" y="735"/>
                  </a:lnTo>
                  <a:lnTo>
                    <a:pt x="114" y="742"/>
                  </a:lnTo>
                  <a:lnTo>
                    <a:pt x="118" y="748"/>
                  </a:lnTo>
                  <a:lnTo>
                    <a:pt x="122" y="753"/>
                  </a:lnTo>
                  <a:lnTo>
                    <a:pt x="127" y="759"/>
                  </a:lnTo>
                  <a:lnTo>
                    <a:pt x="133" y="764"/>
                  </a:lnTo>
                  <a:lnTo>
                    <a:pt x="138" y="768"/>
                  </a:lnTo>
                  <a:lnTo>
                    <a:pt x="144" y="773"/>
                  </a:lnTo>
                  <a:lnTo>
                    <a:pt x="151" y="776"/>
                  </a:lnTo>
                  <a:lnTo>
                    <a:pt x="158" y="778"/>
                  </a:lnTo>
                  <a:lnTo>
                    <a:pt x="165" y="780"/>
                  </a:lnTo>
                  <a:lnTo>
                    <a:pt x="172" y="781"/>
                  </a:lnTo>
                  <a:lnTo>
                    <a:pt x="180" y="781"/>
                  </a:lnTo>
                  <a:lnTo>
                    <a:pt x="188" y="781"/>
                  </a:lnTo>
                  <a:lnTo>
                    <a:pt x="196" y="780"/>
                  </a:lnTo>
                  <a:lnTo>
                    <a:pt x="202" y="778"/>
                  </a:lnTo>
                  <a:lnTo>
                    <a:pt x="210" y="776"/>
                  </a:lnTo>
                  <a:lnTo>
                    <a:pt x="216" y="773"/>
                  </a:lnTo>
                  <a:lnTo>
                    <a:pt x="223" y="768"/>
                  </a:lnTo>
                  <a:lnTo>
                    <a:pt x="228" y="764"/>
                  </a:lnTo>
                  <a:lnTo>
                    <a:pt x="233" y="759"/>
                  </a:lnTo>
                  <a:lnTo>
                    <a:pt x="238" y="753"/>
                  </a:lnTo>
                  <a:lnTo>
                    <a:pt x="243" y="748"/>
                  </a:lnTo>
                  <a:lnTo>
                    <a:pt x="246" y="742"/>
                  </a:lnTo>
                  <a:lnTo>
                    <a:pt x="249" y="735"/>
                  </a:lnTo>
                  <a:lnTo>
                    <a:pt x="252" y="729"/>
                  </a:lnTo>
                  <a:lnTo>
                    <a:pt x="254" y="721"/>
                  </a:lnTo>
                  <a:lnTo>
                    <a:pt x="255" y="714"/>
                  </a:lnTo>
                  <a:lnTo>
                    <a:pt x="255" y="706"/>
                  </a:lnTo>
                  <a:lnTo>
                    <a:pt x="255" y="693"/>
                  </a:lnTo>
                  <a:lnTo>
                    <a:pt x="252" y="682"/>
                  </a:lnTo>
                  <a:lnTo>
                    <a:pt x="246" y="671"/>
                  </a:lnTo>
                  <a:lnTo>
                    <a:pt x="240" y="661"/>
                  </a:lnTo>
                  <a:lnTo>
                    <a:pt x="526" y="661"/>
                  </a:lnTo>
                  <a:lnTo>
                    <a:pt x="520" y="671"/>
                  </a:lnTo>
                  <a:lnTo>
                    <a:pt x="515" y="682"/>
                  </a:lnTo>
                  <a:lnTo>
                    <a:pt x="512" y="693"/>
                  </a:lnTo>
                  <a:lnTo>
                    <a:pt x="511" y="706"/>
                  </a:lnTo>
                  <a:lnTo>
                    <a:pt x="511" y="714"/>
                  </a:lnTo>
                  <a:lnTo>
                    <a:pt x="512" y="721"/>
                  </a:lnTo>
                  <a:lnTo>
                    <a:pt x="514" y="729"/>
                  </a:lnTo>
                  <a:lnTo>
                    <a:pt x="516" y="735"/>
                  </a:lnTo>
                  <a:lnTo>
                    <a:pt x="520" y="742"/>
                  </a:lnTo>
                  <a:lnTo>
                    <a:pt x="524" y="748"/>
                  </a:lnTo>
                  <a:lnTo>
                    <a:pt x="528" y="753"/>
                  </a:lnTo>
                  <a:lnTo>
                    <a:pt x="532" y="759"/>
                  </a:lnTo>
                  <a:lnTo>
                    <a:pt x="538" y="764"/>
                  </a:lnTo>
                  <a:lnTo>
                    <a:pt x="544" y="768"/>
                  </a:lnTo>
                  <a:lnTo>
                    <a:pt x="551" y="773"/>
                  </a:lnTo>
                  <a:lnTo>
                    <a:pt x="557" y="776"/>
                  </a:lnTo>
                  <a:lnTo>
                    <a:pt x="564" y="778"/>
                  </a:lnTo>
                  <a:lnTo>
                    <a:pt x="571" y="780"/>
                  </a:lnTo>
                  <a:lnTo>
                    <a:pt x="579" y="781"/>
                  </a:lnTo>
                  <a:lnTo>
                    <a:pt x="586" y="781"/>
                  </a:lnTo>
                  <a:lnTo>
                    <a:pt x="594" y="781"/>
                  </a:lnTo>
                  <a:lnTo>
                    <a:pt x="601" y="780"/>
                  </a:lnTo>
                  <a:lnTo>
                    <a:pt x="609" y="778"/>
                  </a:lnTo>
                  <a:lnTo>
                    <a:pt x="615" y="776"/>
                  </a:lnTo>
                  <a:lnTo>
                    <a:pt x="621" y="773"/>
                  </a:lnTo>
                  <a:lnTo>
                    <a:pt x="628" y="768"/>
                  </a:lnTo>
                  <a:lnTo>
                    <a:pt x="633" y="764"/>
                  </a:lnTo>
                  <a:lnTo>
                    <a:pt x="639" y="759"/>
                  </a:lnTo>
                  <a:lnTo>
                    <a:pt x="644" y="753"/>
                  </a:lnTo>
                  <a:lnTo>
                    <a:pt x="648" y="748"/>
                  </a:lnTo>
                  <a:lnTo>
                    <a:pt x="652" y="742"/>
                  </a:lnTo>
                  <a:lnTo>
                    <a:pt x="656" y="735"/>
                  </a:lnTo>
                  <a:lnTo>
                    <a:pt x="658" y="729"/>
                  </a:lnTo>
                  <a:lnTo>
                    <a:pt x="660" y="721"/>
                  </a:lnTo>
                  <a:lnTo>
                    <a:pt x="661" y="714"/>
                  </a:lnTo>
                  <a:lnTo>
                    <a:pt x="661" y="706"/>
                  </a:lnTo>
                  <a:lnTo>
                    <a:pt x="660" y="695"/>
                  </a:lnTo>
                  <a:lnTo>
                    <a:pt x="658" y="685"/>
                  </a:lnTo>
                  <a:lnTo>
                    <a:pt x="655" y="675"/>
                  </a:lnTo>
                  <a:lnTo>
                    <a:pt x="649" y="665"/>
                  </a:lnTo>
                  <a:lnTo>
                    <a:pt x="643" y="657"/>
                  </a:lnTo>
                  <a:lnTo>
                    <a:pt x="635" y="650"/>
                  </a:lnTo>
                  <a:lnTo>
                    <a:pt x="628" y="644"/>
                  </a:lnTo>
                  <a:lnTo>
                    <a:pt x="618" y="639"/>
                  </a:lnTo>
                  <a:lnTo>
                    <a:pt x="630" y="592"/>
                  </a:lnTo>
                  <a:lnTo>
                    <a:pt x="630" y="590"/>
                  </a:lnTo>
                  <a:lnTo>
                    <a:pt x="631" y="589"/>
                  </a:lnTo>
                  <a:lnTo>
                    <a:pt x="717" y="231"/>
                  </a:lnTo>
                  <a:lnTo>
                    <a:pt x="766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3" y="29"/>
                  </a:lnTo>
                  <a:lnTo>
                    <a:pt x="895" y="28"/>
                  </a:lnTo>
                  <a:lnTo>
                    <a:pt x="897" y="25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2"/>
                  </a:lnTo>
                  <a:lnTo>
                    <a:pt x="893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927533" y="4278150"/>
            <a:ext cx="282153" cy="282153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5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930519" y="5431777"/>
            <a:ext cx="277575" cy="27757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256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D7BE5-AC96-45A6-98F0-2ACA0C47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7AE3C-BF03-4D22-A58C-3E5630EFFAC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1075B-A95F-456D-8C08-807CE30C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299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THE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STAGE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5549-7E6F-4827-96C2-84D8FFB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F9FB5-845F-4326-BE90-5DD190DD316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9E384-D42B-487E-A190-1884782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1192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16489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031786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8647083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4699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62290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7586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89288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173055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8077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0364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018946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43666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51390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74259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389557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958672" y="3221743"/>
            <a:ext cx="428765" cy="441085"/>
            <a:chOff x="7048500" y="1387475"/>
            <a:chExt cx="276226" cy="284163"/>
          </a:xfrm>
          <a:solidFill>
            <a:srgbClr val="FFBE00"/>
          </a:solidFill>
        </p:grpSpPr>
        <p:sp>
          <p:nvSpPr>
            <p:cNvPr id="32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74651" y="3236159"/>
            <a:ext cx="412257" cy="412257"/>
            <a:chOff x="11026775" y="1919288"/>
            <a:chExt cx="271463" cy="271463"/>
          </a:xfrm>
          <a:solidFill>
            <a:srgbClr val="1C819E"/>
          </a:solidFill>
        </p:grpSpPr>
        <p:sp>
          <p:nvSpPr>
            <p:cNvPr id="35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07019" y="3259779"/>
            <a:ext cx="393260" cy="365015"/>
            <a:chOff x="4319588" y="2505075"/>
            <a:chExt cx="287338" cy="266700"/>
          </a:xfrm>
          <a:solidFill>
            <a:srgbClr val="FFBE00"/>
          </a:solidFill>
        </p:grpSpPr>
        <p:sp>
          <p:nvSpPr>
            <p:cNvPr id="39" name="Freeform 633"/>
            <p:cNvSpPr>
              <a:spLocks/>
            </p:cNvSpPr>
            <p:nvPr/>
          </p:nvSpPr>
          <p:spPr bwMode="auto">
            <a:xfrm>
              <a:off x="4414838" y="2505075"/>
              <a:ext cx="192088" cy="76200"/>
            </a:xfrm>
            <a:custGeom>
              <a:avLst/>
              <a:gdLst>
                <a:gd name="T0" fmla="*/ 588 w 603"/>
                <a:gd name="T1" fmla="*/ 0 h 241"/>
                <a:gd name="T2" fmla="*/ 15 w 603"/>
                <a:gd name="T3" fmla="*/ 0 h 241"/>
                <a:gd name="T4" fmla="*/ 12 w 603"/>
                <a:gd name="T5" fmla="*/ 0 h 241"/>
                <a:gd name="T6" fmla="*/ 10 w 603"/>
                <a:gd name="T7" fmla="*/ 1 h 241"/>
                <a:gd name="T8" fmla="*/ 7 w 603"/>
                <a:gd name="T9" fmla="*/ 2 h 241"/>
                <a:gd name="T10" fmla="*/ 4 w 603"/>
                <a:gd name="T11" fmla="*/ 4 h 241"/>
                <a:gd name="T12" fmla="*/ 3 w 603"/>
                <a:gd name="T13" fmla="*/ 6 h 241"/>
                <a:gd name="T14" fmla="*/ 1 w 603"/>
                <a:gd name="T15" fmla="*/ 9 h 241"/>
                <a:gd name="T16" fmla="*/ 0 w 603"/>
                <a:gd name="T17" fmla="*/ 12 h 241"/>
                <a:gd name="T18" fmla="*/ 0 w 603"/>
                <a:gd name="T19" fmla="*/ 15 h 241"/>
                <a:gd name="T20" fmla="*/ 0 w 603"/>
                <a:gd name="T21" fmla="*/ 226 h 241"/>
                <a:gd name="T22" fmla="*/ 0 w 603"/>
                <a:gd name="T23" fmla="*/ 228 h 241"/>
                <a:gd name="T24" fmla="*/ 1 w 603"/>
                <a:gd name="T25" fmla="*/ 231 h 241"/>
                <a:gd name="T26" fmla="*/ 3 w 603"/>
                <a:gd name="T27" fmla="*/ 234 h 241"/>
                <a:gd name="T28" fmla="*/ 4 w 603"/>
                <a:gd name="T29" fmla="*/ 236 h 241"/>
                <a:gd name="T30" fmla="*/ 7 w 603"/>
                <a:gd name="T31" fmla="*/ 238 h 241"/>
                <a:gd name="T32" fmla="*/ 10 w 603"/>
                <a:gd name="T33" fmla="*/ 240 h 241"/>
                <a:gd name="T34" fmla="*/ 12 w 603"/>
                <a:gd name="T35" fmla="*/ 240 h 241"/>
                <a:gd name="T36" fmla="*/ 15 w 603"/>
                <a:gd name="T37" fmla="*/ 241 h 241"/>
                <a:gd name="T38" fmla="*/ 588 w 603"/>
                <a:gd name="T39" fmla="*/ 241 h 241"/>
                <a:gd name="T40" fmla="*/ 590 w 603"/>
                <a:gd name="T41" fmla="*/ 240 h 241"/>
                <a:gd name="T42" fmla="*/ 593 w 603"/>
                <a:gd name="T43" fmla="*/ 239 h 241"/>
                <a:gd name="T44" fmla="*/ 595 w 603"/>
                <a:gd name="T45" fmla="*/ 238 h 241"/>
                <a:gd name="T46" fmla="*/ 597 w 603"/>
                <a:gd name="T47" fmla="*/ 236 h 241"/>
                <a:gd name="T48" fmla="*/ 600 w 603"/>
                <a:gd name="T49" fmla="*/ 234 h 241"/>
                <a:gd name="T50" fmla="*/ 601 w 603"/>
                <a:gd name="T51" fmla="*/ 231 h 241"/>
                <a:gd name="T52" fmla="*/ 602 w 603"/>
                <a:gd name="T53" fmla="*/ 228 h 241"/>
                <a:gd name="T54" fmla="*/ 603 w 603"/>
                <a:gd name="T55" fmla="*/ 226 h 241"/>
                <a:gd name="T56" fmla="*/ 603 w 603"/>
                <a:gd name="T57" fmla="*/ 15 h 241"/>
                <a:gd name="T58" fmla="*/ 602 w 603"/>
                <a:gd name="T59" fmla="*/ 12 h 241"/>
                <a:gd name="T60" fmla="*/ 601 w 603"/>
                <a:gd name="T61" fmla="*/ 9 h 241"/>
                <a:gd name="T62" fmla="*/ 600 w 603"/>
                <a:gd name="T63" fmla="*/ 6 h 241"/>
                <a:gd name="T64" fmla="*/ 597 w 603"/>
                <a:gd name="T65" fmla="*/ 4 h 241"/>
                <a:gd name="T66" fmla="*/ 595 w 603"/>
                <a:gd name="T67" fmla="*/ 2 h 241"/>
                <a:gd name="T68" fmla="*/ 593 w 603"/>
                <a:gd name="T69" fmla="*/ 1 h 241"/>
                <a:gd name="T70" fmla="*/ 590 w 603"/>
                <a:gd name="T71" fmla="*/ 0 h 241"/>
                <a:gd name="T72" fmla="*/ 588 w 603"/>
                <a:gd name="T73" fmla="*/ 0 h 241"/>
                <a:gd name="T74" fmla="*/ 588 w 603"/>
                <a:gd name="T7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634"/>
            <p:cNvSpPr>
              <a:spLocks/>
            </p:cNvSpPr>
            <p:nvPr/>
          </p:nvSpPr>
          <p:spPr bwMode="auto">
            <a:xfrm>
              <a:off x="4319588" y="2505075"/>
              <a:ext cx="76200" cy="76200"/>
            </a:xfrm>
            <a:custGeom>
              <a:avLst/>
              <a:gdLst>
                <a:gd name="T0" fmla="*/ 226 w 241"/>
                <a:gd name="T1" fmla="*/ 0 h 241"/>
                <a:gd name="T2" fmla="*/ 16 w 241"/>
                <a:gd name="T3" fmla="*/ 0 h 241"/>
                <a:gd name="T4" fmla="*/ 13 w 241"/>
                <a:gd name="T5" fmla="*/ 0 h 241"/>
                <a:gd name="T6" fmla="*/ 9 w 241"/>
                <a:gd name="T7" fmla="*/ 1 h 241"/>
                <a:gd name="T8" fmla="*/ 7 w 241"/>
                <a:gd name="T9" fmla="*/ 2 h 241"/>
                <a:gd name="T10" fmla="*/ 5 w 241"/>
                <a:gd name="T11" fmla="*/ 4 h 241"/>
                <a:gd name="T12" fmla="*/ 3 w 241"/>
                <a:gd name="T13" fmla="*/ 6 h 241"/>
                <a:gd name="T14" fmla="*/ 2 w 241"/>
                <a:gd name="T15" fmla="*/ 9 h 241"/>
                <a:gd name="T16" fmla="*/ 1 w 241"/>
                <a:gd name="T17" fmla="*/ 12 h 241"/>
                <a:gd name="T18" fmla="*/ 0 w 241"/>
                <a:gd name="T19" fmla="*/ 15 h 241"/>
                <a:gd name="T20" fmla="*/ 0 w 241"/>
                <a:gd name="T21" fmla="*/ 226 h 241"/>
                <a:gd name="T22" fmla="*/ 1 w 241"/>
                <a:gd name="T23" fmla="*/ 228 h 241"/>
                <a:gd name="T24" fmla="*/ 2 w 241"/>
                <a:gd name="T25" fmla="*/ 231 h 241"/>
                <a:gd name="T26" fmla="*/ 3 w 241"/>
                <a:gd name="T27" fmla="*/ 234 h 241"/>
                <a:gd name="T28" fmla="*/ 5 w 241"/>
                <a:gd name="T29" fmla="*/ 236 h 241"/>
                <a:gd name="T30" fmla="*/ 7 w 241"/>
                <a:gd name="T31" fmla="*/ 238 h 241"/>
                <a:gd name="T32" fmla="*/ 9 w 241"/>
                <a:gd name="T33" fmla="*/ 240 h 241"/>
                <a:gd name="T34" fmla="*/ 13 w 241"/>
                <a:gd name="T35" fmla="*/ 240 h 241"/>
                <a:gd name="T36" fmla="*/ 16 w 241"/>
                <a:gd name="T37" fmla="*/ 241 h 241"/>
                <a:gd name="T38" fmla="*/ 226 w 241"/>
                <a:gd name="T39" fmla="*/ 241 h 241"/>
                <a:gd name="T40" fmla="*/ 229 w 241"/>
                <a:gd name="T41" fmla="*/ 240 h 241"/>
                <a:gd name="T42" fmla="*/ 231 w 241"/>
                <a:gd name="T43" fmla="*/ 239 h 241"/>
                <a:gd name="T44" fmla="*/ 235 w 241"/>
                <a:gd name="T45" fmla="*/ 238 h 241"/>
                <a:gd name="T46" fmla="*/ 237 w 241"/>
                <a:gd name="T47" fmla="*/ 236 h 241"/>
                <a:gd name="T48" fmla="*/ 239 w 241"/>
                <a:gd name="T49" fmla="*/ 234 h 241"/>
                <a:gd name="T50" fmla="*/ 240 w 241"/>
                <a:gd name="T51" fmla="*/ 231 h 241"/>
                <a:gd name="T52" fmla="*/ 241 w 241"/>
                <a:gd name="T53" fmla="*/ 228 h 241"/>
                <a:gd name="T54" fmla="*/ 241 w 241"/>
                <a:gd name="T55" fmla="*/ 226 h 241"/>
                <a:gd name="T56" fmla="*/ 241 w 241"/>
                <a:gd name="T57" fmla="*/ 15 h 241"/>
                <a:gd name="T58" fmla="*/ 241 w 241"/>
                <a:gd name="T59" fmla="*/ 12 h 241"/>
                <a:gd name="T60" fmla="*/ 240 w 241"/>
                <a:gd name="T61" fmla="*/ 9 h 241"/>
                <a:gd name="T62" fmla="*/ 239 w 241"/>
                <a:gd name="T63" fmla="*/ 6 h 241"/>
                <a:gd name="T64" fmla="*/ 237 w 241"/>
                <a:gd name="T65" fmla="*/ 4 h 241"/>
                <a:gd name="T66" fmla="*/ 235 w 241"/>
                <a:gd name="T67" fmla="*/ 2 h 241"/>
                <a:gd name="T68" fmla="*/ 231 w 241"/>
                <a:gd name="T69" fmla="*/ 1 h 241"/>
                <a:gd name="T70" fmla="*/ 229 w 241"/>
                <a:gd name="T71" fmla="*/ 0 h 241"/>
                <a:gd name="T72" fmla="*/ 226 w 241"/>
                <a:gd name="T7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635"/>
            <p:cNvSpPr>
              <a:spLocks/>
            </p:cNvSpPr>
            <p:nvPr/>
          </p:nvSpPr>
          <p:spPr bwMode="auto">
            <a:xfrm>
              <a:off x="4414838" y="2600325"/>
              <a:ext cx="192088" cy="76200"/>
            </a:xfrm>
            <a:custGeom>
              <a:avLst/>
              <a:gdLst>
                <a:gd name="T0" fmla="*/ 588 w 603"/>
                <a:gd name="T1" fmla="*/ 0 h 240"/>
                <a:gd name="T2" fmla="*/ 15 w 603"/>
                <a:gd name="T3" fmla="*/ 0 h 240"/>
                <a:gd name="T4" fmla="*/ 12 w 603"/>
                <a:gd name="T5" fmla="*/ 0 h 240"/>
                <a:gd name="T6" fmla="*/ 10 w 603"/>
                <a:gd name="T7" fmla="*/ 1 h 240"/>
                <a:gd name="T8" fmla="*/ 7 w 603"/>
                <a:gd name="T9" fmla="*/ 2 h 240"/>
                <a:gd name="T10" fmla="*/ 4 w 603"/>
                <a:gd name="T11" fmla="*/ 4 h 240"/>
                <a:gd name="T12" fmla="*/ 3 w 603"/>
                <a:gd name="T13" fmla="*/ 7 h 240"/>
                <a:gd name="T14" fmla="*/ 1 w 603"/>
                <a:gd name="T15" fmla="*/ 9 h 240"/>
                <a:gd name="T16" fmla="*/ 0 w 603"/>
                <a:gd name="T17" fmla="*/ 12 h 240"/>
                <a:gd name="T18" fmla="*/ 0 w 603"/>
                <a:gd name="T19" fmla="*/ 15 h 240"/>
                <a:gd name="T20" fmla="*/ 0 w 603"/>
                <a:gd name="T21" fmla="*/ 225 h 240"/>
                <a:gd name="T22" fmla="*/ 0 w 603"/>
                <a:gd name="T23" fmla="*/ 229 h 240"/>
                <a:gd name="T24" fmla="*/ 1 w 603"/>
                <a:gd name="T25" fmla="*/ 232 h 240"/>
                <a:gd name="T26" fmla="*/ 3 w 603"/>
                <a:gd name="T27" fmla="*/ 234 h 240"/>
                <a:gd name="T28" fmla="*/ 4 w 603"/>
                <a:gd name="T29" fmla="*/ 236 h 240"/>
                <a:gd name="T30" fmla="*/ 7 w 603"/>
                <a:gd name="T31" fmla="*/ 238 h 240"/>
                <a:gd name="T32" fmla="*/ 10 w 603"/>
                <a:gd name="T33" fmla="*/ 239 h 240"/>
                <a:gd name="T34" fmla="*/ 12 w 603"/>
                <a:gd name="T35" fmla="*/ 240 h 240"/>
                <a:gd name="T36" fmla="*/ 15 w 603"/>
                <a:gd name="T37" fmla="*/ 240 h 240"/>
                <a:gd name="T38" fmla="*/ 588 w 603"/>
                <a:gd name="T39" fmla="*/ 240 h 240"/>
                <a:gd name="T40" fmla="*/ 590 w 603"/>
                <a:gd name="T41" fmla="*/ 240 h 240"/>
                <a:gd name="T42" fmla="*/ 593 w 603"/>
                <a:gd name="T43" fmla="*/ 239 h 240"/>
                <a:gd name="T44" fmla="*/ 595 w 603"/>
                <a:gd name="T45" fmla="*/ 238 h 240"/>
                <a:gd name="T46" fmla="*/ 597 w 603"/>
                <a:gd name="T47" fmla="*/ 236 h 240"/>
                <a:gd name="T48" fmla="*/ 600 w 603"/>
                <a:gd name="T49" fmla="*/ 234 h 240"/>
                <a:gd name="T50" fmla="*/ 601 w 603"/>
                <a:gd name="T51" fmla="*/ 232 h 240"/>
                <a:gd name="T52" fmla="*/ 602 w 603"/>
                <a:gd name="T53" fmla="*/ 229 h 240"/>
                <a:gd name="T54" fmla="*/ 603 w 603"/>
                <a:gd name="T55" fmla="*/ 225 h 240"/>
                <a:gd name="T56" fmla="*/ 603 w 603"/>
                <a:gd name="T57" fmla="*/ 15 h 240"/>
                <a:gd name="T58" fmla="*/ 602 w 603"/>
                <a:gd name="T59" fmla="*/ 12 h 240"/>
                <a:gd name="T60" fmla="*/ 601 w 603"/>
                <a:gd name="T61" fmla="*/ 9 h 240"/>
                <a:gd name="T62" fmla="*/ 600 w 603"/>
                <a:gd name="T63" fmla="*/ 7 h 240"/>
                <a:gd name="T64" fmla="*/ 597 w 603"/>
                <a:gd name="T65" fmla="*/ 4 h 240"/>
                <a:gd name="T66" fmla="*/ 595 w 603"/>
                <a:gd name="T67" fmla="*/ 2 h 240"/>
                <a:gd name="T68" fmla="*/ 593 w 603"/>
                <a:gd name="T69" fmla="*/ 1 h 240"/>
                <a:gd name="T70" fmla="*/ 590 w 603"/>
                <a:gd name="T71" fmla="*/ 0 h 240"/>
                <a:gd name="T72" fmla="*/ 588 w 603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636"/>
            <p:cNvSpPr>
              <a:spLocks/>
            </p:cNvSpPr>
            <p:nvPr/>
          </p:nvSpPr>
          <p:spPr bwMode="auto">
            <a:xfrm>
              <a:off x="4319588" y="2600325"/>
              <a:ext cx="76200" cy="76200"/>
            </a:xfrm>
            <a:custGeom>
              <a:avLst/>
              <a:gdLst>
                <a:gd name="T0" fmla="*/ 226 w 241"/>
                <a:gd name="T1" fmla="*/ 0 h 240"/>
                <a:gd name="T2" fmla="*/ 16 w 241"/>
                <a:gd name="T3" fmla="*/ 0 h 240"/>
                <a:gd name="T4" fmla="*/ 13 w 241"/>
                <a:gd name="T5" fmla="*/ 0 h 240"/>
                <a:gd name="T6" fmla="*/ 9 w 241"/>
                <a:gd name="T7" fmla="*/ 1 h 240"/>
                <a:gd name="T8" fmla="*/ 7 w 241"/>
                <a:gd name="T9" fmla="*/ 2 h 240"/>
                <a:gd name="T10" fmla="*/ 5 w 241"/>
                <a:gd name="T11" fmla="*/ 4 h 240"/>
                <a:gd name="T12" fmla="*/ 3 w 241"/>
                <a:gd name="T13" fmla="*/ 7 h 240"/>
                <a:gd name="T14" fmla="*/ 2 w 241"/>
                <a:gd name="T15" fmla="*/ 9 h 240"/>
                <a:gd name="T16" fmla="*/ 1 w 241"/>
                <a:gd name="T17" fmla="*/ 12 h 240"/>
                <a:gd name="T18" fmla="*/ 0 w 241"/>
                <a:gd name="T19" fmla="*/ 15 h 240"/>
                <a:gd name="T20" fmla="*/ 0 w 241"/>
                <a:gd name="T21" fmla="*/ 225 h 240"/>
                <a:gd name="T22" fmla="*/ 1 w 241"/>
                <a:gd name="T23" fmla="*/ 229 h 240"/>
                <a:gd name="T24" fmla="*/ 2 w 241"/>
                <a:gd name="T25" fmla="*/ 232 h 240"/>
                <a:gd name="T26" fmla="*/ 3 w 241"/>
                <a:gd name="T27" fmla="*/ 234 h 240"/>
                <a:gd name="T28" fmla="*/ 5 w 241"/>
                <a:gd name="T29" fmla="*/ 236 h 240"/>
                <a:gd name="T30" fmla="*/ 7 w 241"/>
                <a:gd name="T31" fmla="*/ 238 h 240"/>
                <a:gd name="T32" fmla="*/ 9 w 241"/>
                <a:gd name="T33" fmla="*/ 239 h 240"/>
                <a:gd name="T34" fmla="*/ 13 w 241"/>
                <a:gd name="T35" fmla="*/ 240 h 240"/>
                <a:gd name="T36" fmla="*/ 16 w 241"/>
                <a:gd name="T37" fmla="*/ 240 h 240"/>
                <a:gd name="T38" fmla="*/ 226 w 241"/>
                <a:gd name="T39" fmla="*/ 240 h 240"/>
                <a:gd name="T40" fmla="*/ 229 w 241"/>
                <a:gd name="T41" fmla="*/ 240 h 240"/>
                <a:gd name="T42" fmla="*/ 231 w 241"/>
                <a:gd name="T43" fmla="*/ 239 h 240"/>
                <a:gd name="T44" fmla="*/ 235 w 241"/>
                <a:gd name="T45" fmla="*/ 238 h 240"/>
                <a:gd name="T46" fmla="*/ 237 w 241"/>
                <a:gd name="T47" fmla="*/ 236 h 240"/>
                <a:gd name="T48" fmla="*/ 239 w 241"/>
                <a:gd name="T49" fmla="*/ 234 h 240"/>
                <a:gd name="T50" fmla="*/ 240 w 241"/>
                <a:gd name="T51" fmla="*/ 232 h 240"/>
                <a:gd name="T52" fmla="*/ 241 w 241"/>
                <a:gd name="T53" fmla="*/ 229 h 240"/>
                <a:gd name="T54" fmla="*/ 241 w 241"/>
                <a:gd name="T55" fmla="*/ 225 h 240"/>
                <a:gd name="T56" fmla="*/ 241 w 241"/>
                <a:gd name="T57" fmla="*/ 15 h 240"/>
                <a:gd name="T58" fmla="*/ 241 w 241"/>
                <a:gd name="T59" fmla="*/ 12 h 240"/>
                <a:gd name="T60" fmla="*/ 240 w 241"/>
                <a:gd name="T61" fmla="*/ 9 h 240"/>
                <a:gd name="T62" fmla="*/ 239 w 241"/>
                <a:gd name="T63" fmla="*/ 7 h 240"/>
                <a:gd name="T64" fmla="*/ 237 w 241"/>
                <a:gd name="T65" fmla="*/ 4 h 240"/>
                <a:gd name="T66" fmla="*/ 235 w 241"/>
                <a:gd name="T67" fmla="*/ 2 h 240"/>
                <a:gd name="T68" fmla="*/ 231 w 241"/>
                <a:gd name="T69" fmla="*/ 1 h 240"/>
                <a:gd name="T70" fmla="*/ 229 w 241"/>
                <a:gd name="T71" fmla="*/ 0 h 240"/>
                <a:gd name="T72" fmla="*/ 226 w 241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>
              <a:off x="4414838" y="2695575"/>
              <a:ext cx="192088" cy="76200"/>
            </a:xfrm>
            <a:custGeom>
              <a:avLst/>
              <a:gdLst>
                <a:gd name="T0" fmla="*/ 588 w 603"/>
                <a:gd name="T1" fmla="*/ 0 h 242"/>
                <a:gd name="T2" fmla="*/ 15 w 603"/>
                <a:gd name="T3" fmla="*/ 0 h 242"/>
                <a:gd name="T4" fmla="*/ 12 w 603"/>
                <a:gd name="T5" fmla="*/ 2 h 242"/>
                <a:gd name="T6" fmla="*/ 10 w 603"/>
                <a:gd name="T7" fmla="*/ 3 h 242"/>
                <a:gd name="T8" fmla="*/ 7 w 603"/>
                <a:gd name="T9" fmla="*/ 4 h 242"/>
                <a:gd name="T10" fmla="*/ 4 w 603"/>
                <a:gd name="T11" fmla="*/ 6 h 242"/>
                <a:gd name="T12" fmla="*/ 3 w 603"/>
                <a:gd name="T13" fmla="*/ 8 h 242"/>
                <a:gd name="T14" fmla="*/ 1 w 603"/>
                <a:gd name="T15" fmla="*/ 10 h 242"/>
                <a:gd name="T16" fmla="*/ 0 w 603"/>
                <a:gd name="T17" fmla="*/ 13 h 242"/>
                <a:gd name="T18" fmla="*/ 0 w 603"/>
                <a:gd name="T19" fmla="*/ 15 h 242"/>
                <a:gd name="T20" fmla="*/ 0 w 603"/>
                <a:gd name="T21" fmla="*/ 227 h 242"/>
                <a:gd name="T22" fmla="*/ 0 w 603"/>
                <a:gd name="T23" fmla="*/ 230 h 242"/>
                <a:gd name="T24" fmla="*/ 1 w 603"/>
                <a:gd name="T25" fmla="*/ 232 h 242"/>
                <a:gd name="T26" fmla="*/ 3 w 603"/>
                <a:gd name="T27" fmla="*/ 235 h 242"/>
                <a:gd name="T28" fmla="*/ 4 w 603"/>
                <a:gd name="T29" fmla="*/ 238 h 242"/>
                <a:gd name="T30" fmla="*/ 7 w 603"/>
                <a:gd name="T31" fmla="*/ 240 h 242"/>
                <a:gd name="T32" fmla="*/ 10 w 603"/>
                <a:gd name="T33" fmla="*/ 241 h 242"/>
                <a:gd name="T34" fmla="*/ 12 w 603"/>
                <a:gd name="T35" fmla="*/ 242 h 242"/>
                <a:gd name="T36" fmla="*/ 15 w 603"/>
                <a:gd name="T37" fmla="*/ 242 h 242"/>
                <a:gd name="T38" fmla="*/ 588 w 603"/>
                <a:gd name="T39" fmla="*/ 242 h 242"/>
                <a:gd name="T40" fmla="*/ 590 w 603"/>
                <a:gd name="T41" fmla="*/ 242 h 242"/>
                <a:gd name="T42" fmla="*/ 593 w 603"/>
                <a:gd name="T43" fmla="*/ 241 h 242"/>
                <a:gd name="T44" fmla="*/ 595 w 603"/>
                <a:gd name="T45" fmla="*/ 240 h 242"/>
                <a:gd name="T46" fmla="*/ 597 w 603"/>
                <a:gd name="T47" fmla="*/ 238 h 242"/>
                <a:gd name="T48" fmla="*/ 600 w 603"/>
                <a:gd name="T49" fmla="*/ 235 h 242"/>
                <a:gd name="T50" fmla="*/ 601 w 603"/>
                <a:gd name="T51" fmla="*/ 232 h 242"/>
                <a:gd name="T52" fmla="*/ 602 w 603"/>
                <a:gd name="T53" fmla="*/ 230 h 242"/>
                <a:gd name="T54" fmla="*/ 603 w 603"/>
                <a:gd name="T55" fmla="*/ 227 h 242"/>
                <a:gd name="T56" fmla="*/ 603 w 603"/>
                <a:gd name="T57" fmla="*/ 15 h 242"/>
                <a:gd name="T58" fmla="*/ 602 w 603"/>
                <a:gd name="T59" fmla="*/ 13 h 242"/>
                <a:gd name="T60" fmla="*/ 601 w 603"/>
                <a:gd name="T61" fmla="*/ 10 h 242"/>
                <a:gd name="T62" fmla="*/ 600 w 603"/>
                <a:gd name="T63" fmla="*/ 8 h 242"/>
                <a:gd name="T64" fmla="*/ 597 w 603"/>
                <a:gd name="T65" fmla="*/ 6 h 242"/>
                <a:gd name="T66" fmla="*/ 595 w 603"/>
                <a:gd name="T67" fmla="*/ 4 h 242"/>
                <a:gd name="T68" fmla="*/ 593 w 603"/>
                <a:gd name="T69" fmla="*/ 3 h 242"/>
                <a:gd name="T70" fmla="*/ 590 w 603"/>
                <a:gd name="T71" fmla="*/ 2 h 242"/>
                <a:gd name="T72" fmla="*/ 588 w 603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638"/>
            <p:cNvSpPr>
              <a:spLocks/>
            </p:cNvSpPr>
            <p:nvPr/>
          </p:nvSpPr>
          <p:spPr bwMode="auto">
            <a:xfrm>
              <a:off x="4319588" y="2695575"/>
              <a:ext cx="76200" cy="76200"/>
            </a:xfrm>
            <a:custGeom>
              <a:avLst/>
              <a:gdLst>
                <a:gd name="T0" fmla="*/ 226 w 241"/>
                <a:gd name="T1" fmla="*/ 0 h 242"/>
                <a:gd name="T2" fmla="*/ 16 w 241"/>
                <a:gd name="T3" fmla="*/ 0 h 242"/>
                <a:gd name="T4" fmla="*/ 13 w 241"/>
                <a:gd name="T5" fmla="*/ 2 h 242"/>
                <a:gd name="T6" fmla="*/ 9 w 241"/>
                <a:gd name="T7" fmla="*/ 3 h 242"/>
                <a:gd name="T8" fmla="*/ 7 w 241"/>
                <a:gd name="T9" fmla="*/ 4 h 242"/>
                <a:gd name="T10" fmla="*/ 5 w 241"/>
                <a:gd name="T11" fmla="*/ 6 h 242"/>
                <a:gd name="T12" fmla="*/ 3 w 241"/>
                <a:gd name="T13" fmla="*/ 8 h 242"/>
                <a:gd name="T14" fmla="*/ 2 w 241"/>
                <a:gd name="T15" fmla="*/ 10 h 242"/>
                <a:gd name="T16" fmla="*/ 1 w 241"/>
                <a:gd name="T17" fmla="*/ 13 h 242"/>
                <a:gd name="T18" fmla="*/ 0 w 241"/>
                <a:gd name="T19" fmla="*/ 15 h 242"/>
                <a:gd name="T20" fmla="*/ 0 w 241"/>
                <a:gd name="T21" fmla="*/ 227 h 242"/>
                <a:gd name="T22" fmla="*/ 1 w 241"/>
                <a:gd name="T23" fmla="*/ 230 h 242"/>
                <a:gd name="T24" fmla="*/ 2 w 241"/>
                <a:gd name="T25" fmla="*/ 232 h 242"/>
                <a:gd name="T26" fmla="*/ 3 w 241"/>
                <a:gd name="T27" fmla="*/ 235 h 242"/>
                <a:gd name="T28" fmla="*/ 5 w 241"/>
                <a:gd name="T29" fmla="*/ 238 h 242"/>
                <a:gd name="T30" fmla="*/ 7 w 241"/>
                <a:gd name="T31" fmla="*/ 240 h 242"/>
                <a:gd name="T32" fmla="*/ 9 w 241"/>
                <a:gd name="T33" fmla="*/ 241 h 242"/>
                <a:gd name="T34" fmla="*/ 13 w 241"/>
                <a:gd name="T35" fmla="*/ 242 h 242"/>
                <a:gd name="T36" fmla="*/ 16 w 241"/>
                <a:gd name="T37" fmla="*/ 242 h 242"/>
                <a:gd name="T38" fmla="*/ 226 w 241"/>
                <a:gd name="T39" fmla="*/ 242 h 242"/>
                <a:gd name="T40" fmla="*/ 229 w 241"/>
                <a:gd name="T41" fmla="*/ 242 h 242"/>
                <a:gd name="T42" fmla="*/ 231 w 241"/>
                <a:gd name="T43" fmla="*/ 241 h 242"/>
                <a:gd name="T44" fmla="*/ 235 w 241"/>
                <a:gd name="T45" fmla="*/ 240 h 242"/>
                <a:gd name="T46" fmla="*/ 237 w 241"/>
                <a:gd name="T47" fmla="*/ 238 h 242"/>
                <a:gd name="T48" fmla="*/ 239 w 241"/>
                <a:gd name="T49" fmla="*/ 235 h 242"/>
                <a:gd name="T50" fmla="*/ 240 w 241"/>
                <a:gd name="T51" fmla="*/ 232 h 242"/>
                <a:gd name="T52" fmla="*/ 241 w 241"/>
                <a:gd name="T53" fmla="*/ 230 h 242"/>
                <a:gd name="T54" fmla="*/ 241 w 241"/>
                <a:gd name="T55" fmla="*/ 227 h 242"/>
                <a:gd name="T56" fmla="*/ 241 w 241"/>
                <a:gd name="T57" fmla="*/ 15 h 242"/>
                <a:gd name="T58" fmla="*/ 241 w 241"/>
                <a:gd name="T59" fmla="*/ 13 h 242"/>
                <a:gd name="T60" fmla="*/ 240 w 241"/>
                <a:gd name="T61" fmla="*/ 10 h 242"/>
                <a:gd name="T62" fmla="*/ 239 w 241"/>
                <a:gd name="T63" fmla="*/ 8 h 242"/>
                <a:gd name="T64" fmla="*/ 237 w 241"/>
                <a:gd name="T65" fmla="*/ 6 h 242"/>
                <a:gd name="T66" fmla="*/ 235 w 241"/>
                <a:gd name="T67" fmla="*/ 4 h 242"/>
                <a:gd name="T68" fmla="*/ 231 w 241"/>
                <a:gd name="T69" fmla="*/ 3 h 242"/>
                <a:gd name="T70" fmla="*/ 229 w 241"/>
                <a:gd name="T71" fmla="*/ 2 h 242"/>
                <a:gd name="T72" fmla="*/ 226 w 241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820246" y="3242484"/>
            <a:ext cx="397401" cy="399607"/>
            <a:chOff x="2025650" y="2516188"/>
            <a:chExt cx="285750" cy="287337"/>
          </a:xfrm>
          <a:solidFill>
            <a:srgbClr val="1C819E"/>
          </a:solidFill>
        </p:grpSpPr>
        <p:sp>
          <p:nvSpPr>
            <p:cNvPr id="46" name="Freeform 1153"/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1154"/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155"/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1156"/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1157"/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1158"/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1159"/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160"/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012965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DIRECTION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18347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20690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CONNECTION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6243559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PLANNING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858857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SETUP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70D1B-58C6-4042-BCF9-27CC6B6B9EC3}"/>
              </a:ext>
            </a:extLst>
          </p:cNvPr>
          <p:cNvSpPr txBox="1"/>
          <p:nvPr/>
        </p:nvSpPr>
        <p:spPr>
          <a:xfrm>
            <a:off x="3833645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331871-8CE1-4ACF-843C-246888DF4D23}"/>
              </a:ext>
            </a:extLst>
          </p:cNvPr>
          <p:cNvSpPr txBox="1"/>
          <p:nvPr/>
        </p:nvSpPr>
        <p:spPr>
          <a:xfrm>
            <a:off x="6448943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DC8972-98A7-42CE-B223-BC1C1FF218E4}"/>
              </a:ext>
            </a:extLst>
          </p:cNvPr>
          <p:cNvSpPr txBox="1"/>
          <p:nvPr/>
        </p:nvSpPr>
        <p:spPr>
          <a:xfrm>
            <a:off x="9064239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</p:spTree>
    <p:extLst>
      <p:ext uri="{BB962C8B-B14F-4D97-AF65-F5344CB8AC3E}">
        <p14:creationId xmlns:p14="http://schemas.microsoft.com/office/powerpoint/2010/main" val="430454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PROJECT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DESCRIPTION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86171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990441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20356" y="5119165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01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887194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56537" y="1732993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56537" y="286171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56537" y="3990441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556537" y="511916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02</a:t>
              </a:r>
            </a:p>
          </p:txBody>
        </p:sp>
      </p:grpSp>
      <p:cxnSp>
        <p:nvCxnSpPr>
          <p:cNvPr id="135" name="Straight Connector 134"/>
          <p:cNvCxnSpPr/>
          <p:nvPr/>
        </p:nvCxnSpPr>
        <p:spPr>
          <a:xfrm flipH="1">
            <a:off x="2808917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03</a:t>
              </a:r>
            </a:p>
          </p:txBody>
        </p:sp>
      </p:grpSp>
      <p:cxnSp>
        <p:nvCxnSpPr>
          <p:cNvPr id="150" name="Straight Connector 149"/>
          <p:cNvCxnSpPr/>
          <p:nvPr/>
        </p:nvCxnSpPr>
        <p:spPr>
          <a:xfrm flipH="1">
            <a:off x="3730640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04</a:t>
              </a:r>
            </a:p>
          </p:txBody>
        </p:sp>
      </p:grpSp>
      <p:cxnSp>
        <p:nvCxnSpPr>
          <p:cNvPr id="164" name="Straight Connector 163"/>
          <p:cNvCxnSpPr/>
          <p:nvPr/>
        </p:nvCxnSpPr>
        <p:spPr>
          <a:xfrm flipH="1">
            <a:off x="4652363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05</a:t>
              </a:r>
            </a:p>
          </p:txBody>
        </p:sp>
      </p:grpSp>
      <p:cxnSp>
        <p:nvCxnSpPr>
          <p:cNvPr id="171" name="Straight Connector 170"/>
          <p:cNvCxnSpPr/>
          <p:nvPr/>
        </p:nvCxnSpPr>
        <p:spPr>
          <a:xfrm flipH="1">
            <a:off x="5574086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06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6495809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07</a:t>
              </a:r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H="1">
            <a:off x="741753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08</a:t>
              </a:r>
            </a:p>
          </p:txBody>
        </p:sp>
      </p:grpSp>
      <p:cxnSp>
        <p:nvCxnSpPr>
          <p:cNvPr id="211" name="Straight Connector 210"/>
          <p:cNvCxnSpPr/>
          <p:nvPr/>
        </p:nvCxnSpPr>
        <p:spPr>
          <a:xfrm flipH="1">
            <a:off x="8339255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09</a:t>
              </a:r>
            </a:p>
          </p:txBody>
        </p:sp>
      </p:grpSp>
      <p:cxnSp>
        <p:nvCxnSpPr>
          <p:cNvPr id="216" name="Straight Connector 215"/>
          <p:cNvCxnSpPr/>
          <p:nvPr/>
        </p:nvCxnSpPr>
        <p:spPr>
          <a:xfrm flipH="1">
            <a:off x="9260978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/>
          <p:nvPr/>
        </p:nvCxnSpPr>
        <p:spPr>
          <a:xfrm flipH="1">
            <a:off x="10182701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260039"/>
            <a:ext cx="530406" cy="233013"/>
            <a:chOff x="735067" y="1781317"/>
            <a:chExt cx="530406" cy="23301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339721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11</a:t>
              </a:r>
            </a:p>
          </p:txBody>
        </p:sp>
      </p:grpSp>
      <p:cxnSp>
        <p:nvCxnSpPr>
          <p:cNvPr id="239" name="Straight Connector 238"/>
          <p:cNvCxnSpPr/>
          <p:nvPr/>
        </p:nvCxnSpPr>
        <p:spPr>
          <a:xfrm flipH="1">
            <a:off x="1110442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89600" y="3093629"/>
            <a:ext cx="414928" cy="417231"/>
            <a:chOff x="2025650" y="1344613"/>
            <a:chExt cx="285751" cy="287337"/>
          </a:xfrm>
          <a:solidFill>
            <a:srgbClr val="F2F2F2"/>
          </a:solidFill>
        </p:grpSpPr>
        <p:sp>
          <p:nvSpPr>
            <p:cNvPr id="246" name="Freeform 455"/>
            <p:cNvSpPr>
              <a:spLocks noEditPoints="1"/>
            </p:cNvSpPr>
            <p:nvPr/>
          </p:nvSpPr>
          <p:spPr bwMode="auto">
            <a:xfrm>
              <a:off x="2025650" y="1441450"/>
              <a:ext cx="190500" cy="190500"/>
            </a:xfrm>
            <a:custGeom>
              <a:avLst/>
              <a:gdLst>
                <a:gd name="T0" fmla="*/ 337 w 602"/>
                <a:gd name="T1" fmla="*/ 295 h 602"/>
                <a:gd name="T2" fmla="*/ 367 w 602"/>
                <a:gd name="T3" fmla="*/ 325 h 602"/>
                <a:gd name="T4" fmla="*/ 376 w 602"/>
                <a:gd name="T5" fmla="*/ 368 h 602"/>
                <a:gd name="T6" fmla="*/ 363 w 602"/>
                <a:gd name="T7" fmla="*/ 404 h 602"/>
                <a:gd name="T8" fmla="*/ 322 w 602"/>
                <a:gd name="T9" fmla="*/ 433 h 602"/>
                <a:gd name="T10" fmla="*/ 311 w 602"/>
                <a:gd name="T11" fmla="*/ 462 h 602"/>
                <a:gd name="T12" fmla="*/ 295 w 602"/>
                <a:gd name="T13" fmla="*/ 465 h 602"/>
                <a:gd name="T14" fmla="*/ 286 w 602"/>
                <a:gd name="T15" fmla="*/ 451 h 602"/>
                <a:gd name="T16" fmla="*/ 251 w 602"/>
                <a:gd name="T17" fmla="*/ 418 h 602"/>
                <a:gd name="T18" fmla="*/ 229 w 602"/>
                <a:gd name="T19" fmla="*/ 381 h 602"/>
                <a:gd name="T20" fmla="*/ 229 w 602"/>
                <a:gd name="T21" fmla="*/ 353 h 602"/>
                <a:gd name="T22" fmla="*/ 244 w 602"/>
                <a:gd name="T23" fmla="*/ 346 h 602"/>
                <a:gd name="T24" fmla="*/ 256 w 602"/>
                <a:gd name="T25" fmla="*/ 358 h 602"/>
                <a:gd name="T26" fmla="*/ 276 w 602"/>
                <a:gd name="T27" fmla="*/ 399 h 602"/>
                <a:gd name="T28" fmla="*/ 326 w 602"/>
                <a:gd name="T29" fmla="*/ 399 h 602"/>
                <a:gd name="T30" fmla="*/ 346 w 602"/>
                <a:gd name="T31" fmla="*/ 352 h 602"/>
                <a:gd name="T32" fmla="*/ 310 w 602"/>
                <a:gd name="T33" fmla="*/ 317 h 602"/>
                <a:gd name="T34" fmla="*/ 265 w 602"/>
                <a:gd name="T35" fmla="*/ 307 h 602"/>
                <a:gd name="T36" fmla="*/ 235 w 602"/>
                <a:gd name="T37" fmla="*/ 277 h 602"/>
                <a:gd name="T38" fmla="*/ 226 w 602"/>
                <a:gd name="T39" fmla="*/ 234 h 602"/>
                <a:gd name="T40" fmla="*/ 240 w 602"/>
                <a:gd name="T41" fmla="*/ 198 h 602"/>
                <a:gd name="T42" fmla="*/ 279 w 602"/>
                <a:gd name="T43" fmla="*/ 168 h 602"/>
                <a:gd name="T44" fmla="*/ 290 w 602"/>
                <a:gd name="T45" fmla="*/ 139 h 602"/>
                <a:gd name="T46" fmla="*/ 307 w 602"/>
                <a:gd name="T47" fmla="*/ 136 h 602"/>
                <a:gd name="T48" fmla="*/ 316 w 602"/>
                <a:gd name="T49" fmla="*/ 150 h 602"/>
                <a:gd name="T50" fmla="*/ 350 w 602"/>
                <a:gd name="T51" fmla="*/ 183 h 602"/>
                <a:gd name="T52" fmla="*/ 374 w 602"/>
                <a:gd name="T53" fmla="*/ 221 h 602"/>
                <a:gd name="T54" fmla="*/ 374 w 602"/>
                <a:gd name="T55" fmla="*/ 249 h 602"/>
                <a:gd name="T56" fmla="*/ 359 w 602"/>
                <a:gd name="T57" fmla="*/ 255 h 602"/>
                <a:gd name="T58" fmla="*/ 347 w 602"/>
                <a:gd name="T59" fmla="*/ 243 h 602"/>
                <a:gd name="T60" fmla="*/ 326 w 602"/>
                <a:gd name="T61" fmla="*/ 204 h 602"/>
                <a:gd name="T62" fmla="*/ 276 w 602"/>
                <a:gd name="T63" fmla="*/ 204 h 602"/>
                <a:gd name="T64" fmla="*/ 257 w 602"/>
                <a:gd name="T65" fmla="*/ 250 h 602"/>
                <a:gd name="T66" fmla="*/ 292 w 602"/>
                <a:gd name="T67" fmla="*/ 285 h 602"/>
                <a:gd name="T68" fmla="*/ 546 w 602"/>
                <a:gd name="T69" fmla="*/ 275 h 602"/>
                <a:gd name="T70" fmla="*/ 470 w 602"/>
                <a:gd name="T71" fmla="*/ 244 h 602"/>
                <a:gd name="T72" fmla="*/ 407 w 602"/>
                <a:gd name="T73" fmla="*/ 195 h 602"/>
                <a:gd name="T74" fmla="*/ 357 w 602"/>
                <a:gd name="T75" fmla="*/ 132 h 602"/>
                <a:gd name="T76" fmla="*/ 326 w 602"/>
                <a:gd name="T77" fmla="*/ 56 h 602"/>
                <a:gd name="T78" fmla="*/ 307 w 602"/>
                <a:gd name="T79" fmla="*/ 0 h 602"/>
                <a:gd name="T80" fmla="*/ 226 w 602"/>
                <a:gd name="T81" fmla="*/ 9 h 602"/>
                <a:gd name="T82" fmla="*/ 145 w 602"/>
                <a:gd name="T83" fmla="*/ 44 h 602"/>
                <a:gd name="T84" fmla="*/ 79 w 602"/>
                <a:gd name="T85" fmla="*/ 98 h 602"/>
                <a:gd name="T86" fmla="*/ 29 w 602"/>
                <a:gd name="T87" fmla="*/ 170 h 602"/>
                <a:gd name="T88" fmla="*/ 4 w 602"/>
                <a:gd name="T89" fmla="*/ 255 h 602"/>
                <a:gd name="T90" fmla="*/ 4 w 602"/>
                <a:gd name="T91" fmla="*/ 346 h 602"/>
                <a:gd name="T92" fmla="*/ 29 w 602"/>
                <a:gd name="T93" fmla="*/ 431 h 602"/>
                <a:gd name="T94" fmla="*/ 79 w 602"/>
                <a:gd name="T95" fmla="*/ 503 h 602"/>
                <a:gd name="T96" fmla="*/ 145 w 602"/>
                <a:gd name="T97" fmla="*/ 559 h 602"/>
                <a:gd name="T98" fmla="*/ 226 w 602"/>
                <a:gd name="T99" fmla="*/ 593 h 602"/>
                <a:gd name="T100" fmla="*/ 317 w 602"/>
                <a:gd name="T101" fmla="*/ 602 h 602"/>
                <a:gd name="T102" fmla="*/ 405 w 602"/>
                <a:gd name="T103" fmla="*/ 583 h 602"/>
                <a:gd name="T104" fmla="*/ 481 w 602"/>
                <a:gd name="T105" fmla="*/ 543 h 602"/>
                <a:gd name="T106" fmla="*/ 542 w 602"/>
                <a:gd name="T107" fmla="*/ 481 h 602"/>
                <a:gd name="T108" fmla="*/ 584 w 602"/>
                <a:gd name="T109" fmla="*/ 404 h 602"/>
                <a:gd name="T110" fmla="*/ 602 w 602"/>
                <a:gd name="T111" fmla="*/ 316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2" h="602">
                  <a:moveTo>
                    <a:pt x="301" y="286"/>
                  </a:moveTo>
                  <a:lnTo>
                    <a:pt x="309" y="286"/>
                  </a:lnTo>
                  <a:lnTo>
                    <a:pt x="316" y="287"/>
                  </a:lnTo>
                  <a:lnTo>
                    <a:pt x="323" y="289"/>
                  </a:lnTo>
                  <a:lnTo>
                    <a:pt x="331" y="292"/>
                  </a:lnTo>
                  <a:lnTo>
                    <a:pt x="337" y="295"/>
                  </a:lnTo>
                  <a:lnTo>
                    <a:pt x="344" y="299"/>
                  </a:lnTo>
                  <a:lnTo>
                    <a:pt x="349" y="303"/>
                  </a:lnTo>
                  <a:lnTo>
                    <a:pt x="354" y="308"/>
                  </a:lnTo>
                  <a:lnTo>
                    <a:pt x="359" y="313"/>
                  </a:lnTo>
                  <a:lnTo>
                    <a:pt x="364" y="319"/>
                  </a:lnTo>
                  <a:lnTo>
                    <a:pt x="367" y="325"/>
                  </a:lnTo>
                  <a:lnTo>
                    <a:pt x="370" y="332"/>
                  </a:lnTo>
                  <a:lnTo>
                    <a:pt x="373" y="339"/>
                  </a:lnTo>
                  <a:lnTo>
                    <a:pt x="375" y="346"/>
                  </a:lnTo>
                  <a:lnTo>
                    <a:pt x="376" y="354"/>
                  </a:lnTo>
                  <a:lnTo>
                    <a:pt x="377" y="361"/>
                  </a:lnTo>
                  <a:lnTo>
                    <a:pt x="376" y="368"/>
                  </a:lnTo>
                  <a:lnTo>
                    <a:pt x="375" y="374"/>
                  </a:lnTo>
                  <a:lnTo>
                    <a:pt x="374" y="381"/>
                  </a:lnTo>
                  <a:lnTo>
                    <a:pt x="371" y="387"/>
                  </a:lnTo>
                  <a:lnTo>
                    <a:pt x="369" y="393"/>
                  </a:lnTo>
                  <a:lnTo>
                    <a:pt x="366" y="399"/>
                  </a:lnTo>
                  <a:lnTo>
                    <a:pt x="363" y="404"/>
                  </a:lnTo>
                  <a:lnTo>
                    <a:pt x="359" y="410"/>
                  </a:lnTo>
                  <a:lnTo>
                    <a:pt x="350" y="418"/>
                  </a:lnTo>
                  <a:lnTo>
                    <a:pt x="340" y="426"/>
                  </a:lnTo>
                  <a:lnTo>
                    <a:pt x="334" y="429"/>
                  </a:lnTo>
                  <a:lnTo>
                    <a:pt x="329" y="431"/>
                  </a:lnTo>
                  <a:lnTo>
                    <a:pt x="322" y="433"/>
                  </a:lnTo>
                  <a:lnTo>
                    <a:pt x="316" y="435"/>
                  </a:lnTo>
                  <a:lnTo>
                    <a:pt x="316" y="451"/>
                  </a:lnTo>
                  <a:lnTo>
                    <a:pt x="316" y="455"/>
                  </a:lnTo>
                  <a:lnTo>
                    <a:pt x="315" y="457"/>
                  </a:lnTo>
                  <a:lnTo>
                    <a:pt x="314" y="460"/>
                  </a:lnTo>
                  <a:lnTo>
                    <a:pt x="311" y="462"/>
                  </a:lnTo>
                  <a:lnTo>
                    <a:pt x="309" y="464"/>
                  </a:lnTo>
                  <a:lnTo>
                    <a:pt x="307" y="465"/>
                  </a:lnTo>
                  <a:lnTo>
                    <a:pt x="304" y="466"/>
                  </a:lnTo>
                  <a:lnTo>
                    <a:pt x="301" y="466"/>
                  </a:lnTo>
                  <a:lnTo>
                    <a:pt x="298" y="466"/>
                  </a:lnTo>
                  <a:lnTo>
                    <a:pt x="295" y="465"/>
                  </a:lnTo>
                  <a:lnTo>
                    <a:pt x="293" y="464"/>
                  </a:lnTo>
                  <a:lnTo>
                    <a:pt x="290" y="462"/>
                  </a:lnTo>
                  <a:lnTo>
                    <a:pt x="289" y="460"/>
                  </a:lnTo>
                  <a:lnTo>
                    <a:pt x="287" y="458"/>
                  </a:lnTo>
                  <a:lnTo>
                    <a:pt x="287" y="455"/>
                  </a:lnTo>
                  <a:lnTo>
                    <a:pt x="286" y="451"/>
                  </a:lnTo>
                  <a:lnTo>
                    <a:pt x="286" y="435"/>
                  </a:lnTo>
                  <a:lnTo>
                    <a:pt x="279" y="433"/>
                  </a:lnTo>
                  <a:lnTo>
                    <a:pt x="274" y="431"/>
                  </a:lnTo>
                  <a:lnTo>
                    <a:pt x="267" y="429"/>
                  </a:lnTo>
                  <a:lnTo>
                    <a:pt x="262" y="426"/>
                  </a:lnTo>
                  <a:lnTo>
                    <a:pt x="251" y="418"/>
                  </a:lnTo>
                  <a:lnTo>
                    <a:pt x="243" y="410"/>
                  </a:lnTo>
                  <a:lnTo>
                    <a:pt x="240" y="404"/>
                  </a:lnTo>
                  <a:lnTo>
                    <a:pt x="235" y="399"/>
                  </a:lnTo>
                  <a:lnTo>
                    <a:pt x="233" y="393"/>
                  </a:lnTo>
                  <a:lnTo>
                    <a:pt x="230" y="387"/>
                  </a:lnTo>
                  <a:lnTo>
                    <a:pt x="229" y="381"/>
                  </a:lnTo>
                  <a:lnTo>
                    <a:pt x="227" y="374"/>
                  </a:lnTo>
                  <a:lnTo>
                    <a:pt x="226" y="368"/>
                  </a:lnTo>
                  <a:lnTo>
                    <a:pt x="226" y="361"/>
                  </a:lnTo>
                  <a:lnTo>
                    <a:pt x="226" y="358"/>
                  </a:lnTo>
                  <a:lnTo>
                    <a:pt x="227" y="355"/>
                  </a:lnTo>
                  <a:lnTo>
                    <a:pt x="229" y="353"/>
                  </a:lnTo>
                  <a:lnTo>
                    <a:pt x="230" y="351"/>
                  </a:lnTo>
                  <a:lnTo>
                    <a:pt x="232" y="348"/>
                  </a:lnTo>
                  <a:lnTo>
                    <a:pt x="235" y="347"/>
                  </a:lnTo>
                  <a:lnTo>
                    <a:pt x="237" y="346"/>
                  </a:lnTo>
                  <a:lnTo>
                    <a:pt x="241" y="346"/>
                  </a:lnTo>
                  <a:lnTo>
                    <a:pt x="244" y="346"/>
                  </a:lnTo>
                  <a:lnTo>
                    <a:pt x="247" y="347"/>
                  </a:lnTo>
                  <a:lnTo>
                    <a:pt x="249" y="348"/>
                  </a:lnTo>
                  <a:lnTo>
                    <a:pt x="251" y="351"/>
                  </a:lnTo>
                  <a:lnTo>
                    <a:pt x="253" y="353"/>
                  </a:lnTo>
                  <a:lnTo>
                    <a:pt x="255" y="355"/>
                  </a:lnTo>
                  <a:lnTo>
                    <a:pt x="256" y="358"/>
                  </a:lnTo>
                  <a:lnTo>
                    <a:pt x="256" y="361"/>
                  </a:lnTo>
                  <a:lnTo>
                    <a:pt x="257" y="370"/>
                  </a:lnTo>
                  <a:lnTo>
                    <a:pt x="260" y="378"/>
                  </a:lnTo>
                  <a:lnTo>
                    <a:pt x="263" y="386"/>
                  </a:lnTo>
                  <a:lnTo>
                    <a:pt x="270" y="393"/>
                  </a:lnTo>
                  <a:lnTo>
                    <a:pt x="276" y="399"/>
                  </a:lnTo>
                  <a:lnTo>
                    <a:pt x="283" y="403"/>
                  </a:lnTo>
                  <a:lnTo>
                    <a:pt x="292" y="405"/>
                  </a:lnTo>
                  <a:lnTo>
                    <a:pt x="301" y="406"/>
                  </a:lnTo>
                  <a:lnTo>
                    <a:pt x="310" y="405"/>
                  </a:lnTo>
                  <a:lnTo>
                    <a:pt x="319" y="403"/>
                  </a:lnTo>
                  <a:lnTo>
                    <a:pt x="326" y="399"/>
                  </a:lnTo>
                  <a:lnTo>
                    <a:pt x="333" y="393"/>
                  </a:lnTo>
                  <a:lnTo>
                    <a:pt x="338" y="386"/>
                  </a:lnTo>
                  <a:lnTo>
                    <a:pt x="342" y="378"/>
                  </a:lnTo>
                  <a:lnTo>
                    <a:pt x="346" y="370"/>
                  </a:lnTo>
                  <a:lnTo>
                    <a:pt x="346" y="361"/>
                  </a:lnTo>
                  <a:lnTo>
                    <a:pt x="346" y="352"/>
                  </a:lnTo>
                  <a:lnTo>
                    <a:pt x="342" y="344"/>
                  </a:lnTo>
                  <a:lnTo>
                    <a:pt x="338" y="336"/>
                  </a:lnTo>
                  <a:lnTo>
                    <a:pt x="333" y="329"/>
                  </a:lnTo>
                  <a:lnTo>
                    <a:pt x="326" y="324"/>
                  </a:lnTo>
                  <a:lnTo>
                    <a:pt x="319" y="319"/>
                  </a:lnTo>
                  <a:lnTo>
                    <a:pt x="310" y="317"/>
                  </a:lnTo>
                  <a:lnTo>
                    <a:pt x="301" y="316"/>
                  </a:lnTo>
                  <a:lnTo>
                    <a:pt x="293" y="315"/>
                  </a:lnTo>
                  <a:lnTo>
                    <a:pt x="286" y="314"/>
                  </a:lnTo>
                  <a:lnTo>
                    <a:pt x="278" y="313"/>
                  </a:lnTo>
                  <a:lnTo>
                    <a:pt x="272" y="310"/>
                  </a:lnTo>
                  <a:lnTo>
                    <a:pt x="265" y="307"/>
                  </a:lnTo>
                  <a:lnTo>
                    <a:pt x="259" y="303"/>
                  </a:lnTo>
                  <a:lnTo>
                    <a:pt x="253" y="299"/>
                  </a:lnTo>
                  <a:lnTo>
                    <a:pt x="248" y="294"/>
                  </a:lnTo>
                  <a:lnTo>
                    <a:pt x="243" y="288"/>
                  </a:lnTo>
                  <a:lnTo>
                    <a:pt x="238" y="283"/>
                  </a:lnTo>
                  <a:lnTo>
                    <a:pt x="235" y="277"/>
                  </a:lnTo>
                  <a:lnTo>
                    <a:pt x="232" y="270"/>
                  </a:lnTo>
                  <a:lnTo>
                    <a:pt x="229" y="263"/>
                  </a:lnTo>
                  <a:lnTo>
                    <a:pt x="228" y="256"/>
                  </a:lnTo>
                  <a:lnTo>
                    <a:pt x="227" y="249"/>
                  </a:lnTo>
                  <a:lnTo>
                    <a:pt x="226" y="241"/>
                  </a:lnTo>
                  <a:lnTo>
                    <a:pt x="226" y="234"/>
                  </a:lnTo>
                  <a:lnTo>
                    <a:pt x="227" y="227"/>
                  </a:lnTo>
                  <a:lnTo>
                    <a:pt x="229" y="221"/>
                  </a:lnTo>
                  <a:lnTo>
                    <a:pt x="230" y="214"/>
                  </a:lnTo>
                  <a:lnTo>
                    <a:pt x="233" y="209"/>
                  </a:lnTo>
                  <a:lnTo>
                    <a:pt x="235" y="204"/>
                  </a:lnTo>
                  <a:lnTo>
                    <a:pt x="240" y="198"/>
                  </a:lnTo>
                  <a:lnTo>
                    <a:pt x="243" y="193"/>
                  </a:lnTo>
                  <a:lnTo>
                    <a:pt x="251" y="184"/>
                  </a:lnTo>
                  <a:lnTo>
                    <a:pt x="262" y="177"/>
                  </a:lnTo>
                  <a:lnTo>
                    <a:pt x="267" y="174"/>
                  </a:lnTo>
                  <a:lnTo>
                    <a:pt x="274" y="170"/>
                  </a:lnTo>
                  <a:lnTo>
                    <a:pt x="279" y="168"/>
                  </a:lnTo>
                  <a:lnTo>
                    <a:pt x="286" y="167"/>
                  </a:lnTo>
                  <a:lnTo>
                    <a:pt x="286" y="150"/>
                  </a:lnTo>
                  <a:lnTo>
                    <a:pt x="287" y="148"/>
                  </a:lnTo>
                  <a:lnTo>
                    <a:pt x="287" y="145"/>
                  </a:lnTo>
                  <a:lnTo>
                    <a:pt x="289" y="142"/>
                  </a:lnTo>
                  <a:lnTo>
                    <a:pt x="290" y="139"/>
                  </a:lnTo>
                  <a:lnTo>
                    <a:pt x="293" y="138"/>
                  </a:lnTo>
                  <a:lnTo>
                    <a:pt x="295" y="136"/>
                  </a:lnTo>
                  <a:lnTo>
                    <a:pt x="298" y="136"/>
                  </a:lnTo>
                  <a:lnTo>
                    <a:pt x="301" y="135"/>
                  </a:lnTo>
                  <a:lnTo>
                    <a:pt x="304" y="136"/>
                  </a:lnTo>
                  <a:lnTo>
                    <a:pt x="307" y="136"/>
                  </a:lnTo>
                  <a:lnTo>
                    <a:pt x="309" y="138"/>
                  </a:lnTo>
                  <a:lnTo>
                    <a:pt x="311" y="139"/>
                  </a:lnTo>
                  <a:lnTo>
                    <a:pt x="314" y="142"/>
                  </a:lnTo>
                  <a:lnTo>
                    <a:pt x="315" y="145"/>
                  </a:lnTo>
                  <a:lnTo>
                    <a:pt x="316" y="148"/>
                  </a:lnTo>
                  <a:lnTo>
                    <a:pt x="316" y="150"/>
                  </a:lnTo>
                  <a:lnTo>
                    <a:pt x="316" y="167"/>
                  </a:lnTo>
                  <a:lnTo>
                    <a:pt x="322" y="168"/>
                  </a:lnTo>
                  <a:lnTo>
                    <a:pt x="329" y="170"/>
                  </a:lnTo>
                  <a:lnTo>
                    <a:pt x="334" y="174"/>
                  </a:lnTo>
                  <a:lnTo>
                    <a:pt x="340" y="177"/>
                  </a:lnTo>
                  <a:lnTo>
                    <a:pt x="350" y="183"/>
                  </a:lnTo>
                  <a:lnTo>
                    <a:pt x="359" y="193"/>
                  </a:lnTo>
                  <a:lnTo>
                    <a:pt x="363" y="198"/>
                  </a:lnTo>
                  <a:lnTo>
                    <a:pt x="366" y="204"/>
                  </a:lnTo>
                  <a:lnTo>
                    <a:pt x="369" y="209"/>
                  </a:lnTo>
                  <a:lnTo>
                    <a:pt x="371" y="214"/>
                  </a:lnTo>
                  <a:lnTo>
                    <a:pt x="374" y="221"/>
                  </a:lnTo>
                  <a:lnTo>
                    <a:pt x="375" y="227"/>
                  </a:lnTo>
                  <a:lnTo>
                    <a:pt x="376" y="234"/>
                  </a:lnTo>
                  <a:lnTo>
                    <a:pt x="377" y="241"/>
                  </a:lnTo>
                  <a:lnTo>
                    <a:pt x="376" y="243"/>
                  </a:lnTo>
                  <a:lnTo>
                    <a:pt x="375" y="247"/>
                  </a:lnTo>
                  <a:lnTo>
                    <a:pt x="374" y="249"/>
                  </a:lnTo>
                  <a:lnTo>
                    <a:pt x="371" y="252"/>
                  </a:lnTo>
                  <a:lnTo>
                    <a:pt x="369" y="253"/>
                  </a:lnTo>
                  <a:lnTo>
                    <a:pt x="367" y="255"/>
                  </a:lnTo>
                  <a:lnTo>
                    <a:pt x="364" y="255"/>
                  </a:lnTo>
                  <a:lnTo>
                    <a:pt x="361" y="256"/>
                  </a:lnTo>
                  <a:lnTo>
                    <a:pt x="359" y="255"/>
                  </a:lnTo>
                  <a:lnTo>
                    <a:pt x="355" y="255"/>
                  </a:lnTo>
                  <a:lnTo>
                    <a:pt x="353" y="253"/>
                  </a:lnTo>
                  <a:lnTo>
                    <a:pt x="351" y="252"/>
                  </a:lnTo>
                  <a:lnTo>
                    <a:pt x="349" y="249"/>
                  </a:lnTo>
                  <a:lnTo>
                    <a:pt x="348" y="247"/>
                  </a:lnTo>
                  <a:lnTo>
                    <a:pt x="347" y="243"/>
                  </a:lnTo>
                  <a:lnTo>
                    <a:pt x="346" y="241"/>
                  </a:lnTo>
                  <a:lnTo>
                    <a:pt x="346" y="231"/>
                  </a:lnTo>
                  <a:lnTo>
                    <a:pt x="342" y="223"/>
                  </a:lnTo>
                  <a:lnTo>
                    <a:pt x="338" y="215"/>
                  </a:lnTo>
                  <a:lnTo>
                    <a:pt x="333" y="209"/>
                  </a:lnTo>
                  <a:lnTo>
                    <a:pt x="326" y="204"/>
                  </a:lnTo>
                  <a:lnTo>
                    <a:pt x="319" y="199"/>
                  </a:lnTo>
                  <a:lnTo>
                    <a:pt x="310" y="196"/>
                  </a:lnTo>
                  <a:lnTo>
                    <a:pt x="301" y="195"/>
                  </a:lnTo>
                  <a:lnTo>
                    <a:pt x="292" y="196"/>
                  </a:lnTo>
                  <a:lnTo>
                    <a:pt x="283" y="199"/>
                  </a:lnTo>
                  <a:lnTo>
                    <a:pt x="276" y="204"/>
                  </a:lnTo>
                  <a:lnTo>
                    <a:pt x="270" y="209"/>
                  </a:lnTo>
                  <a:lnTo>
                    <a:pt x="263" y="215"/>
                  </a:lnTo>
                  <a:lnTo>
                    <a:pt x="260" y="223"/>
                  </a:lnTo>
                  <a:lnTo>
                    <a:pt x="257" y="231"/>
                  </a:lnTo>
                  <a:lnTo>
                    <a:pt x="256" y="241"/>
                  </a:lnTo>
                  <a:lnTo>
                    <a:pt x="257" y="250"/>
                  </a:lnTo>
                  <a:lnTo>
                    <a:pt x="260" y="258"/>
                  </a:lnTo>
                  <a:lnTo>
                    <a:pt x="263" y="266"/>
                  </a:lnTo>
                  <a:lnTo>
                    <a:pt x="270" y="272"/>
                  </a:lnTo>
                  <a:lnTo>
                    <a:pt x="276" y="278"/>
                  </a:lnTo>
                  <a:lnTo>
                    <a:pt x="283" y="282"/>
                  </a:lnTo>
                  <a:lnTo>
                    <a:pt x="292" y="285"/>
                  </a:lnTo>
                  <a:lnTo>
                    <a:pt x="301" y="286"/>
                  </a:lnTo>
                  <a:close/>
                  <a:moveTo>
                    <a:pt x="601" y="285"/>
                  </a:moveTo>
                  <a:lnTo>
                    <a:pt x="587" y="283"/>
                  </a:lnTo>
                  <a:lnTo>
                    <a:pt x="573" y="281"/>
                  </a:lnTo>
                  <a:lnTo>
                    <a:pt x="559" y="279"/>
                  </a:lnTo>
                  <a:lnTo>
                    <a:pt x="546" y="275"/>
                  </a:lnTo>
                  <a:lnTo>
                    <a:pt x="532" y="271"/>
                  </a:lnTo>
                  <a:lnTo>
                    <a:pt x="519" y="267"/>
                  </a:lnTo>
                  <a:lnTo>
                    <a:pt x="507" y="263"/>
                  </a:lnTo>
                  <a:lnTo>
                    <a:pt x="495" y="257"/>
                  </a:lnTo>
                  <a:lnTo>
                    <a:pt x="483" y="251"/>
                  </a:lnTo>
                  <a:lnTo>
                    <a:pt x="470" y="244"/>
                  </a:lnTo>
                  <a:lnTo>
                    <a:pt x="459" y="237"/>
                  </a:lnTo>
                  <a:lnTo>
                    <a:pt x="448" y="229"/>
                  </a:lnTo>
                  <a:lnTo>
                    <a:pt x="437" y="222"/>
                  </a:lnTo>
                  <a:lnTo>
                    <a:pt x="426" y="213"/>
                  </a:lnTo>
                  <a:lnTo>
                    <a:pt x="416" y="205"/>
                  </a:lnTo>
                  <a:lnTo>
                    <a:pt x="407" y="195"/>
                  </a:lnTo>
                  <a:lnTo>
                    <a:pt x="397" y="185"/>
                  </a:lnTo>
                  <a:lnTo>
                    <a:pt x="389" y="176"/>
                  </a:lnTo>
                  <a:lnTo>
                    <a:pt x="380" y="165"/>
                  </a:lnTo>
                  <a:lnTo>
                    <a:pt x="373" y="154"/>
                  </a:lnTo>
                  <a:lnTo>
                    <a:pt x="365" y="142"/>
                  </a:lnTo>
                  <a:lnTo>
                    <a:pt x="357" y="132"/>
                  </a:lnTo>
                  <a:lnTo>
                    <a:pt x="351" y="120"/>
                  </a:lnTo>
                  <a:lnTo>
                    <a:pt x="346" y="107"/>
                  </a:lnTo>
                  <a:lnTo>
                    <a:pt x="339" y="95"/>
                  </a:lnTo>
                  <a:lnTo>
                    <a:pt x="335" y="82"/>
                  </a:lnTo>
                  <a:lnTo>
                    <a:pt x="331" y="70"/>
                  </a:lnTo>
                  <a:lnTo>
                    <a:pt x="326" y="56"/>
                  </a:lnTo>
                  <a:lnTo>
                    <a:pt x="323" y="43"/>
                  </a:lnTo>
                  <a:lnTo>
                    <a:pt x="321" y="29"/>
                  </a:lnTo>
                  <a:lnTo>
                    <a:pt x="319" y="15"/>
                  </a:lnTo>
                  <a:lnTo>
                    <a:pt x="317" y="1"/>
                  </a:lnTo>
                  <a:lnTo>
                    <a:pt x="314" y="1"/>
                  </a:lnTo>
                  <a:lnTo>
                    <a:pt x="307" y="0"/>
                  </a:lnTo>
                  <a:lnTo>
                    <a:pt x="301" y="0"/>
                  </a:lnTo>
                  <a:lnTo>
                    <a:pt x="286" y="0"/>
                  </a:lnTo>
                  <a:lnTo>
                    <a:pt x="271" y="2"/>
                  </a:lnTo>
                  <a:lnTo>
                    <a:pt x="256" y="3"/>
                  </a:lnTo>
                  <a:lnTo>
                    <a:pt x="241" y="6"/>
                  </a:lnTo>
                  <a:lnTo>
                    <a:pt x="226" y="9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84" y="23"/>
                  </a:lnTo>
                  <a:lnTo>
                    <a:pt x="171" y="30"/>
                  </a:lnTo>
                  <a:lnTo>
                    <a:pt x="158" y="36"/>
                  </a:lnTo>
                  <a:lnTo>
                    <a:pt x="145" y="44"/>
                  </a:lnTo>
                  <a:lnTo>
                    <a:pt x="132" y="51"/>
                  </a:lnTo>
                  <a:lnTo>
                    <a:pt x="120" y="60"/>
                  </a:lnTo>
                  <a:lnTo>
                    <a:pt x="110" y="68"/>
                  </a:lnTo>
                  <a:lnTo>
                    <a:pt x="99" y="78"/>
                  </a:lnTo>
                  <a:lnTo>
                    <a:pt x="88" y="88"/>
                  </a:lnTo>
                  <a:lnTo>
                    <a:pt x="79" y="98"/>
                  </a:lnTo>
                  <a:lnTo>
                    <a:pt x="69" y="109"/>
                  </a:lnTo>
                  <a:lnTo>
                    <a:pt x="59" y="121"/>
                  </a:lnTo>
                  <a:lnTo>
                    <a:pt x="52" y="133"/>
                  </a:lnTo>
                  <a:lnTo>
                    <a:pt x="43" y="145"/>
                  </a:lnTo>
                  <a:lnTo>
                    <a:pt x="37" y="157"/>
                  </a:lnTo>
                  <a:lnTo>
                    <a:pt x="29" y="170"/>
                  </a:lnTo>
                  <a:lnTo>
                    <a:pt x="24" y="184"/>
                  </a:lnTo>
                  <a:lnTo>
                    <a:pt x="19" y="197"/>
                  </a:lnTo>
                  <a:lnTo>
                    <a:pt x="13" y="211"/>
                  </a:lnTo>
                  <a:lnTo>
                    <a:pt x="9" y="226"/>
                  </a:lnTo>
                  <a:lnTo>
                    <a:pt x="6" y="240"/>
                  </a:lnTo>
                  <a:lnTo>
                    <a:pt x="4" y="255"/>
                  </a:lnTo>
                  <a:lnTo>
                    <a:pt x="1" y="270"/>
                  </a:lnTo>
                  <a:lnTo>
                    <a:pt x="0" y="285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1" y="331"/>
                  </a:lnTo>
                  <a:lnTo>
                    <a:pt x="4" y="346"/>
                  </a:lnTo>
                  <a:lnTo>
                    <a:pt x="6" y="361"/>
                  </a:lnTo>
                  <a:lnTo>
                    <a:pt x="9" y="376"/>
                  </a:lnTo>
                  <a:lnTo>
                    <a:pt x="13" y="390"/>
                  </a:lnTo>
                  <a:lnTo>
                    <a:pt x="19" y="404"/>
                  </a:lnTo>
                  <a:lnTo>
                    <a:pt x="24" y="418"/>
                  </a:lnTo>
                  <a:lnTo>
                    <a:pt x="29" y="431"/>
                  </a:lnTo>
                  <a:lnTo>
                    <a:pt x="37" y="444"/>
                  </a:lnTo>
                  <a:lnTo>
                    <a:pt x="43" y="457"/>
                  </a:lnTo>
                  <a:lnTo>
                    <a:pt x="52" y="470"/>
                  </a:lnTo>
                  <a:lnTo>
                    <a:pt x="59" y="481"/>
                  </a:lnTo>
                  <a:lnTo>
                    <a:pt x="69" y="492"/>
                  </a:lnTo>
                  <a:lnTo>
                    <a:pt x="79" y="503"/>
                  </a:lnTo>
                  <a:lnTo>
                    <a:pt x="88" y="514"/>
                  </a:lnTo>
                  <a:lnTo>
                    <a:pt x="99" y="523"/>
                  </a:lnTo>
                  <a:lnTo>
                    <a:pt x="110" y="533"/>
                  </a:lnTo>
                  <a:lnTo>
                    <a:pt x="120" y="543"/>
                  </a:lnTo>
                  <a:lnTo>
                    <a:pt x="132" y="550"/>
                  </a:lnTo>
                  <a:lnTo>
                    <a:pt x="145" y="559"/>
                  </a:lnTo>
                  <a:lnTo>
                    <a:pt x="158" y="566"/>
                  </a:lnTo>
                  <a:lnTo>
                    <a:pt x="171" y="573"/>
                  </a:lnTo>
                  <a:lnTo>
                    <a:pt x="184" y="578"/>
                  </a:lnTo>
                  <a:lnTo>
                    <a:pt x="198" y="583"/>
                  </a:lnTo>
                  <a:lnTo>
                    <a:pt x="212" y="589"/>
                  </a:lnTo>
                  <a:lnTo>
                    <a:pt x="226" y="593"/>
                  </a:lnTo>
                  <a:lnTo>
                    <a:pt x="241" y="596"/>
                  </a:lnTo>
                  <a:lnTo>
                    <a:pt x="256" y="598"/>
                  </a:lnTo>
                  <a:lnTo>
                    <a:pt x="271" y="600"/>
                  </a:lnTo>
                  <a:lnTo>
                    <a:pt x="286" y="602"/>
                  </a:lnTo>
                  <a:lnTo>
                    <a:pt x="301" y="602"/>
                  </a:lnTo>
                  <a:lnTo>
                    <a:pt x="317" y="602"/>
                  </a:lnTo>
                  <a:lnTo>
                    <a:pt x="332" y="600"/>
                  </a:lnTo>
                  <a:lnTo>
                    <a:pt x="347" y="598"/>
                  </a:lnTo>
                  <a:lnTo>
                    <a:pt x="362" y="596"/>
                  </a:lnTo>
                  <a:lnTo>
                    <a:pt x="376" y="593"/>
                  </a:lnTo>
                  <a:lnTo>
                    <a:pt x="391" y="589"/>
                  </a:lnTo>
                  <a:lnTo>
                    <a:pt x="405" y="583"/>
                  </a:lnTo>
                  <a:lnTo>
                    <a:pt x="419" y="578"/>
                  </a:lnTo>
                  <a:lnTo>
                    <a:pt x="431" y="573"/>
                  </a:lnTo>
                  <a:lnTo>
                    <a:pt x="444" y="565"/>
                  </a:lnTo>
                  <a:lnTo>
                    <a:pt x="457" y="559"/>
                  </a:lnTo>
                  <a:lnTo>
                    <a:pt x="469" y="550"/>
                  </a:lnTo>
                  <a:lnTo>
                    <a:pt x="481" y="543"/>
                  </a:lnTo>
                  <a:lnTo>
                    <a:pt x="493" y="533"/>
                  </a:lnTo>
                  <a:lnTo>
                    <a:pt x="503" y="523"/>
                  </a:lnTo>
                  <a:lnTo>
                    <a:pt x="514" y="514"/>
                  </a:lnTo>
                  <a:lnTo>
                    <a:pt x="524" y="503"/>
                  </a:lnTo>
                  <a:lnTo>
                    <a:pt x="533" y="492"/>
                  </a:lnTo>
                  <a:lnTo>
                    <a:pt x="542" y="481"/>
                  </a:lnTo>
                  <a:lnTo>
                    <a:pt x="551" y="470"/>
                  </a:lnTo>
                  <a:lnTo>
                    <a:pt x="558" y="457"/>
                  </a:lnTo>
                  <a:lnTo>
                    <a:pt x="566" y="444"/>
                  </a:lnTo>
                  <a:lnTo>
                    <a:pt x="572" y="431"/>
                  </a:lnTo>
                  <a:lnTo>
                    <a:pt x="578" y="418"/>
                  </a:lnTo>
                  <a:lnTo>
                    <a:pt x="584" y="404"/>
                  </a:lnTo>
                  <a:lnTo>
                    <a:pt x="588" y="390"/>
                  </a:lnTo>
                  <a:lnTo>
                    <a:pt x="592" y="376"/>
                  </a:lnTo>
                  <a:lnTo>
                    <a:pt x="596" y="361"/>
                  </a:lnTo>
                  <a:lnTo>
                    <a:pt x="599" y="346"/>
                  </a:lnTo>
                  <a:lnTo>
                    <a:pt x="601" y="331"/>
                  </a:lnTo>
                  <a:lnTo>
                    <a:pt x="602" y="316"/>
                  </a:lnTo>
                  <a:lnTo>
                    <a:pt x="602" y="301"/>
                  </a:lnTo>
                  <a:lnTo>
                    <a:pt x="602" y="295"/>
                  </a:lnTo>
                  <a:lnTo>
                    <a:pt x="601" y="288"/>
                  </a:lnTo>
                  <a:lnTo>
                    <a:pt x="601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56"/>
            <p:cNvSpPr>
              <a:spLocks noEditPoints="1"/>
            </p:cNvSpPr>
            <p:nvPr/>
          </p:nvSpPr>
          <p:spPr bwMode="auto">
            <a:xfrm>
              <a:off x="2135188" y="1344613"/>
              <a:ext cx="176213" cy="177800"/>
            </a:xfrm>
            <a:custGeom>
              <a:avLst/>
              <a:gdLst>
                <a:gd name="T0" fmla="*/ 312 w 557"/>
                <a:gd name="T1" fmla="*/ 273 h 558"/>
                <a:gd name="T2" fmla="*/ 341 w 557"/>
                <a:gd name="T3" fmla="*/ 301 h 558"/>
                <a:gd name="T4" fmla="*/ 348 w 557"/>
                <a:gd name="T5" fmla="*/ 341 h 558"/>
                <a:gd name="T6" fmla="*/ 333 w 557"/>
                <a:gd name="T7" fmla="*/ 379 h 558"/>
                <a:gd name="T8" fmla="*/ 300 w 557"/>
                <a:gd name="T9" fmla="*/ 402 h 558"/>
                <a:gd name="T10" fmla="*/ 258 w 557"/>
                <a:gd name="T11" fmla="*/ 402 h 558"/>
                <a:gd name="T12" fmla="*/ 224 w 557"/>
                <a:gd name="T13" fmla="*/ 379 h 558"/>
                <a:gd name="T14" fmla="*/ 209 w 557"/>
                <a:gd name="T15" fmla="*/ 341 h 558"/>
                <a:gd name="T16" fmla="*/ 214 w 557"/>
                <a:gd name="T17" fmla="*/ 322 h 558"/>
                <a:gd name="T18" fmla="*/ 231 w 557"/>
                <a:gd name="T19" fmla="*/ 322 h 558"/>
                <a:gd name="T20" fmla="*/ 239 w 557"/>
                <a:gd name="T21" fmla="*/ 343 h 558"/>
                <a:gd name="T22" fmla="*/ 271 w 557"/>
                <a:gd name="T23" fmla="*/ 375 h 558"/>
                <a:gd name="T24" fmla="*/ 312 w 557"/>
                <a:gd name="T25" fmla="*/ 358 h 558"/>
                <a:gd name="T26" fmla="*/ 312 w 557"/>
                <a:gd name="T27" fmla="*/ 313 h 558"/>
                <a:gd name="T28" fmla="*/ 271 w 557"/>
                <a:gd name="T29" fmla="*/ 294 h 558"/>
                <a:gd name="T30" fmla="*/ 233 w 557"/>
                <a:gd name="T31" fmla="*/ 278 h 558"/>
                <a:gd name="T32" fmla="*/ 211 w 557"/>
                <a:gd name="T33" fmla="*/ 245 h 558"/>
                <a:gd name="T34" fmla="*/ 211 w 557"/>
                <a:gd name="T35" fmla="*/ 205 h 558"/>
                <a:gd name="T36" fmla="*/ 252 w 557"/>
                <a:gd name="T37" fmla="*/ 158 h 558"/>
                <a:gd name="T38" fmla="*/ 268 w 557"/>
                <a:gd name="T39" fmla="*/ 130 h 558"/>
                <a:gd name="T40" fmla="*/ 285 w 557"/>
                <a:gd name="T41" fmla="*/ 127 h 558"/>
                <a:gd name="T42" fmla="*/ 294 w 557"/>
                <a:gd name="T43" fmla="*/ 141 h 558"/>
                <a:gd name="T44" fmla="*/ 340 w 557"/>
                <a:gd name="T45" fmla="*/ 189 h 558"/>
                <a:gd name="T46" fmla="*/ 346 w 557"/>
                <a:gd name="T47" fmla="*/ 232 h 558"/>
                <a:gd name="T48" fmla="*/ 331 w 557"/>
                <a:gd name="T49" fmla="*/ 239 h 558"/>
                <a:gd name="T50" fmla="*/ 319 w 557"/>
                <a:gd name="T51" fmla="*/ 227 h 558"/>
                <a:gd name="T52" fmla="*/ 301 w 557"/>
                <a:gd name="T53" fmla="*/ 190 h 558"/>
                <a:gd name="T54" fmla="*/ 256 w 557"/>
                <a:gd name="T55" fmla="*/ 190 h 558"/>
                <a:gd name="T56" fmla="*/ 239 w 557"/>
                <a:gd name="T57" fmla="*/ 232 h 558"/>
                <a:gd name="T58" fmla="*/ 271 w 557"/>
                <a:gd name="T59" fmla="*/ 263 h 558"/>
                <a:gd name="T60" fmla="*/ 267 w 557"/>
                <a:gd name="T61" fmla="*/ 463 h 558"/>
                <a:gd name="T62" fmla="*/ 251 w 557"/>
                <a:gd name="T63" fmla="*/ 466 h 558"/>
                <a:gd name="T64" fmla="*/ 241 w 557"/>
                <a:gd name="T65" fmla="*/ 452 h 558"/>
                <a:gd name="T66" fmla="*/ 247 w 557"/>
                <a:gd name="T67" fmla="*/ 410 h 558"/>
                <a:gd name="T68" fmla="*/ 265 w 557"/>
                <a:gd name="T69" fmla="*/ 410 h 558"/>
                <a:gd name="T70" fmla="*/ 271 w 557"/>
                <a:gd name="T71" fmla="*/ 452 h 558"/>
                <a:gd name="T72" fmla="*/ 209 w 557"/>
                <a:gd name="T73" fmla="*/ 10 h 558"/>
                <a:gd name="T74" fmla="*/ 135 w 557"/>
                <a:gd name="T75" fmla="*/ 41 h 558"/>
                <a:gd name="T76" fmla="*/ 73 w 557"/>
                <a:gd name="T77" fmla="*/ 92 h 558"/>
                <a:gd name="T78" fmla="*/ 28 w 557"/>
                <a:gd name="T79" fmla="*/ 159 h 558"/>
                <a:gd name="T80" fmla="*/ 3 w 557"/>
                <a:gd name="T81" fmla="*/ 236 h 558"/>
                <a:gd name="T82" fmla="*/ 3 w 557"/>
                <a:gd name="T83" fmla="*/ 321 h 558"/>
                <a:gd name="T84" fmla="*/ 28 w 557"/>
                <a:gd name="T85" fmla="*/ 399 h 558"/>
                <a:gd name="T86" fmla="*/ 73 w 557"/>
                <a:gd name="T87" fmla="*/ 466 h 558"/>
                <a:gd name="T88" fmla="*/ 135 w 557"/>
                <a:gd name="T89" fmla="*/ 517 h 558"/>
                <a:gd name="T90" fmla="*/ 209 w 557"/>
                <a:gd name="T91" fmla="*/ 549 h 558"/>
                <a:gd name="T92" fmla="*/ 292 w 557"/>
                <a:gd name="T93" fmla="*/ 557 h 558"/>
                <a:gd name="T94" fmla="*/ 374 w 557"/>
                <a:gd name="T95" fmla="*/ 541 h 558"/>
                <a:gd name="T96" fmla="*/ 445 w 557"/>
                <a:gd name="T97" fmla="*/ 502 h 558"/>
                <a:gd name="T98" fmla="*/ 502 w 557"/>
                <a:gd name="T99" fmla="*/ 446 h 558"/>
                <a:gd name="T100" fmla="*/ 540 w 557"/>
                <a:gd name="T101" fmla="*/ 375 h 558"/>
                <a:gd name="T102" fmla="*/ 556 w 557"/>
                <a:gd name="T103" fmla="*/ 293 h 558"/>
                <a:gd name="T104" fmla="*/ 549 w 557"/>
                <a:gd name="T105" fmla="*/ 210 h 558"/>
                <a:gd name="T106" fmla="*/ 517 w 557"/>
                <a:gd name="T107" fmla="*/ 134 h 558"/>
                <a:gd name="T108" fmla="*/ 466 w 557"/>
                <a:gd name="T109" fmla="*/ 73 h 558"/>
                <a:gd name="T110" fmla="*/ 400 w 557"/>
                <a:gd name="T111" fmla="*/ 28 h 558"/>
                <a:gd name="T112" fmla="*/ 321 w 557"/>
                <a:gd name="T113" fmla="*/ 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7" h="558">
                  <a:moveTo>
                    <a:pt x="279" y="264"/>
                  </a:moveTo>
                  <a:lnTo>
                    <a:pt x="286" y="264"/>
                  </a:lnTo>
                  <a:lnTo>
                    <a:pt x="292" y="265"/>
                  </a:lnTo>
                  <a:lnTo>
                    <a:pt x="300" y="267"/>
                  </a:lnTo>
                  <a:lnTo>
                    <a:pt x="306" y="270"/>
                  </a:lnTo>
                  <a:lnTo>
                    <a:pt x="312" y="273"/>
                  </a:lnTo>
                  <a:lnTo>
                    <a:pt x="318" y="276"/>
                  </a:lnTo>
                  <a:lnTo>
                    <a:pt x="324" y="280"/>
                  </a:lnTo>
                  <a:lnTo>
                    <a:pt x="329" y="285"/>
                  </a:lnTo>
                  <a:lnTo>
                    <a:pt x="333" y="290"/>
                  </a:lnTo>
                  <a:lnTo>
                    <a:pt x="338" y="295"/>
                  </a:lnTo>
                  <a:lnTo>
                    <a:pt x="341" y="301"/>
                  </a:lnTo>
                  <a:lnTo>
                    <a:pt x="344" y="307"/>
                  </a:lnTo>
                  <a:lnTo>
                    <a:pt x="346" y="314"/>
                  </a:lnTo>
                  <a:lnTo>
                    <a:pt x="347" y="320"/>
                  </a:lnTo>
                  <a:lnTo>
                    <a:pt x="348" y="328"/>
                  </a:lnTo>
                  <a:lnTo>
                    <a:pt x="349" y="335"/>
                  </a:lnTo>
                  <a:lnTo>
                    <a:pt x="348" y="341"/>
                  </a:lnTo>
                  <a:lnTo>
                    <a:pt x="347" y="349"/>
                  </a:lnTo>
                  <a:lnTo>
                    <a:pt x="346" y="355"/>
                  </a:lnTo>
                  <a:lnTo>
                    <a:pt x="344" y="362"/>
                  </a:lnTo>
                  <a:lnTo>
                    <a:pt x="341" y="368"/>
                  </a:lnTo>
                  <a:lnTo>
                    <a:pt x="338" y="374"/>
                  </a:lnTo>
                  <a:lnTo>
                    <a:pt x="333" y="379"/>
                  </a:lnTo>
                  <a:lnTo>
                    <a:pt x="329" y="384"/>
                  </a:lnTo>
                  <a:lnTo>
                    <a:pt x="324" y="389"/>
                  </a:lnTo>
                  <a:lnTo>
                    <a:pt x="318" y="393"/>
                  </a:lnTo>
                  <a:lnTo>
                    <a:pt x="312" y="396"/>
                  </a:lnTo>
                  <a:lnTo>
                    <a:pt x="306" y="399"/>
                  </a:lnTo>
                  <a:lnTo>
                    <a:pt x="300" y="402"/>
                  </a:lnTo>
                  <a:lnTo>
                    <a:pt x="292" y="404"/>
                  </a:lnTo>
                  <a:lnTo>
                    <a:pt x="286" y="405"/>
                  </a:lnTo>
                  <a:lnTo>
                    <a:pt x="279" y="405"/>
                  </a:lnTo>
                  <a:lnTo>
                    <a:pt x="271" y="405"/>
                  </a:lnTo>
                  <a:lnTo>
                    <a:pt x="265" y="404"/>
                  </a:lnTo>
                  <a:lnTo>
                    <a:pt x="258" y="402"/>
                  </a:lnTo>
                  <a:lnTo>
                    <a:pt x="252" y="399"/>
                  </a:lnTo>
                  <a:lnTo>
                    <a:pt x="245" y="396"/>
                  </a:lnTo>
                  <a:lnTo>
                    <a:pt x="239" y="393"/>
                  </a:lnTo>
                  <a:lnTo>
                    <a:pt x="233" y="389"/>
                  </a:lnTo>
                  <a:lnTo>
                    <a:pt x="229" y="384"/>
                  </a:lnTo>
                  <a:lnTo>
                    <a:pt x="224" y="379"/>
                  </a:lnTo>
                  <a:lnTo>
                    <a:pt x="221" y="374"/>
                  </a:lnTo>
                  <a:lnTo>
                    <a:pt x="216" y="368"/>
                  </a:lnTo>
                  <a:lnTo>
                    <a:pt x="213" y="362"/>
                  </a:lnTo>
                  <a:lnTo>
                    <a:pt x="211" y="355"/>
                  </a:lnTo>
                  <a:lnTo>
                    <a:pt x="210" y="349"/>
                  </a:lnTo>
                  <a:lnTo>
                    <a:pt x="209" y="341"/>
                  </a:lnTo>
                  <a:lnTo>
                    <a:pt x="208" y="335"/>
                  </a:lnTo>
                  <a:lnTo>
                    <a:pt x="209" y="332"/>
                  </a:lnTo>
                  <a:lnTo>
                    <a:pt x="209" y="329"/>
                  </a:lnTo>
                  <a:lnTo>
                    <a:pt x="211" y="326"/>
                  </a:lnTo>
                  <a:lnTo>
                    <a:pt x="212" y="324"/>
                  </a:lnTo>
                  <a:lnTo>
                    <a:pt x="214" y="322"/>
                  </a:lnTo>
                  <a:lnTo>
                    <a:pt x="217" y="321"/>
                  </a:lnTo>
                  <a:lnTo>
                    <a:pt x="220" y="320"/>
                  </a:lnTo>
                  <a:lnTo>
                    <a:pt x="223" y="320"/>
                  </a:lnTo>
                  <a:lnTo>
                    <a:pt x="226" y="320"/>
                  </a:lnTo>
                  <a:lnTo>
                    <a:pt x="229" y="321"/>
                  </a:lnTo>
                  <a:lnTo>
                    <a:pt x="231" y="322"/>
                  </a:lnTo>
                  <a:lnTo>
                    <a:pt x="233" y="324"/>
                  </a:lnTo>
                  <a:lnTo>
                    <a:pt x="236" y="326"/>
                  </a:lnTo>
                  <a:lnTo>
                    <a:pt x="237" y="329"/>
                  </a:lnTo>
                  <a:lnTo>
                    <a:pt x="238" y="332"/>
                  </a:lnTo>
                  <a:lnTo>
                    <a:pt x="238" y="335"/>
                  </a:lnTo>
                  <a:lnTo>
                    <a:pt x="239" y="343"/>
                  </a:lnTo>
                  <a:lnTo>
                    <a:pt x="241" y="350"/>
                  </a:lnTo>
                  <a:lnTo>
                    <a:pt x="245" y="358"/>
                  </a:lnTo>
                  <a:lnTo>
                    <a:pt x="250" y="363"/>
                  </a:lnTo>
                  <a:lnTo>
                    <a:pt x="256" y="368"/>
                  </a:lnTo>
                  <a:lnTo>
                    <a:pt x="262" y="372"/>
                  </a:lnTo>
                  <a:lnTo>
                    <a:pt x="271" y="375"/>
                  </a:lnTo>
                  <a:lnTo>
                    <a:pt x="279" y="375"/>
                  </a:lnTo>
                  <a:lnTo>
                    <a:pt x="287" y="375"/>
                  </a:lnTo>
                  <a:lnTo>
                    <a:pt x="295" y="372"/>
                  </a:lnTo>
                  <a:lnTo>
                    <a:pt x="301" y="368"/>
                  </a:lnTo>
                  <a:lnTo>
                    <a:pt x="307" y="363"/>
                  </a:lnTo>
                  <a:lnTo>
                    <a:pt x="312" y="358"/>
                  </a:lnTo>
                  <a:lnTo>
                    <a:pt x="316" y="350"/>
                  </a:lnTo>
                  <a:lnTo>
                    <a:pt x="318" y="343"/>
                  </a:lnTo>
                  <a:lnTo>
                    <a:pt x="319" y="335"/>
                  </a:lnTo>
                  <a:lnTo>
                    <a:pt x="318" y="326"/>
                  </a:lnTo>
                  <a:lnTo>
                    <a:pt x="316" y="319"/>
                  </a:lnTo>
                  <a:lnTo>
                    <a:pt x="312" y="313"/>
                  </a:lnTo>
                  <a:lnTo>
                    <a:pt x="307" y="306"/>
                  </a:lnTo>
                  <a:lnTo>
                    <a:pt x="301" y="301"/>
                  </a:lnTo>
                  <a:lnTo>
                    <a:pt x="295" y="298"/>
                  </a:lnTo>
                  <a:lnTo>
                    <a:pt x="287" y="295"/>
                  </a:lnTo>
                  <a:lnTo>
                    <a:pt x="279" y="294"/>
                  </a:lnTo>
                  <a:lnTo>
                    <a:pt x="271" y="294"/>
                  </a:lnTo>
                  <a:lnTo>
                    <a:pt x="265" y="293"/>
                  </a:lnTo>
                  <a:lnTo>
                    <a:pt x="258" y="291"/>
                  </a:lnTo>
                  <a:lnTo>
                    <a:pt x="252" y="289"/>
                  </a:lnTo>
                  <a:lnTo>
                    <a:pt x="245" y="286"/>
                  </a:lnTo>
                  <a:lnTo>
                    <a:pt x="239" y="282"/>
                  </a:lnTo>
                  <a:lnTo>
                    <a:pt x="233" y="278"/>
                  </a:lnTo>
                  <a:lnTo>
                    <a:pt x="229" y="274"/>
                  </a:lnTo>
                  <a:lnTo>
                    <a:pt x="224" y="269"/>
                  </a:lnTo>
                  <a:lnTo>
                    <a:pt x="221" y="263"/>
                  </a:lnTo>
                  <a:lnTo>
                    <a:pt x="216" y="258"/>
                  </a:lnTo>
                  <a:lnTo>
                    <a:pt x="213" y="251"/>
                  </a:lnTo>
                  <a:lnTo>
                    <a:pt x="211" y="245"/>
                  </a:lnTo>
                  <a:lnTo>
                    <a:pt x="210" y="239"/>
                  </a:lnTo>
                  <a:lnTo>
                    <a:pt x="209" y="231"/>
                  </a:lnTo>
                  <a:lnTo>
                    <a:pt x="208" y="223"/>
                  </a:lnTo>
                  <a:lnTo>
                    <a:pt x="209" y="217"/>
                  </a:lnTo>
                  <a:lnTo>
                    <a:pt x="209" y="212"/>
                  </a:lnTo>
                  <a:lnTo>
                    <a:pt x="211" y="205"/>
                  </a:lnTo>
                  <a:lnTo>
                    <a:pt x="212" y="200"/>
                  </a:lnTo>
                  <a:lnTo>
                    <a:pt x="217" y="189"/>
                  </a:lnTo>
                  <a:lnTo>
                    <a:pt x="224" y="180"/>
                  </a:lnTo>
                  <a:lnTo>
                    <a:pt x="232" y="171"/>
                  </a:lnTo>
                  <a:lnTo>
                    <a:pt x="242" y="163"/>
                  </a:lnTo>
                  <a:lnTo>
                    <a:pt x="252" y="158"/>
                  </a:lnTo>
                  <a:lnTo>
                    <a:pt x="264" y="155"/>
                  </a:lnTo>
                  <a:lnTo>
                    <a:pt x="264" y="141"/>
                  </a:lnTo>
                  <a:lnTo>
                    <a:pt x="264" y="138"/>
                  </a:lnTo>
                  <a:lnTo>
                    <a:pt x="265" y="134"/>
                  </a:lnTo>
                  <a:lnTo>
                    <a:pt x="266" y="132"/>
                  </a:lnTo>
                  <a:lnTo>
                    <a:pt x="268" y="130"/>
                  </a:lnTo>
                  <a:lnTo>
                    <a:pt x="270" y="128"/>
                  </a:lnTo>
                  <a:lnTo>
                    <a:pt x="273" y="127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6"/>
                  </a:lnTo>
                  <a:lnTo>
                    <a:pt x="285" y="127"/>
                  </a:lnTo>
                  <a:lnTo>
                    <a:pt x="287" y="128"/>
                  </a:lnTo>
                  <a:lnTo>
                    <a:pt x="289" y="130"/>
                  </a:lnTo>
                  <a:lnTo>
                    <a:pt x="291" y="132"/>
                  </a:lnTo>
                  <a:lnTo>
                    <a:pt x="292" y="134"/>
                  </a:lnTo>
                  <a:lnTo>
                    <a:pt x="294" y="138"/>
                  </a:lnTo>
                  <a:lnTo>
                    <a:pt x="294" y="141"/>
                  </a:lnTo>
                  <a:lnTo>
                    <a:pt x="294" y="155"/>
                  </a:lnTo>
                  <a:lnTo>
                    <a:pt x="305" y="158"/>
                  </a:lnTo>
                  <a:lnTo>
                    <a:pt x="316" y="163"/>
                  </a:lnTo>
                  <a:lnTo>
                    <a:pt x="325" y="171"/>
                  </a:lnTo>
                  <a:lnTo>
                    <a:pt x="333" y="180"/>
                  </a:lnTo>
                  <a:lnTo>
                    <a:pt x="340" y="189"/>
                  </a:lnTo>
                  <a:lnTo>
                    <a:pt x="345" y="200"/>
                  </a:lnTo>
                  <a:lnTo>
                    <a:pt x="348" y="212"/>
                  </a:lnTo>
                  <a:lnTo>
                    <a:pt x="349" y="223"/>
                  </a:lnTo>
                  <a:lnTo>
                    <a:pt x="348" y="227"/>
                  </a:lnTo>
                  <a:lnTo>
                    <a:pt x="348" y="230"/>
                  </a:lnTo>
                  <a:lnTo>
                    <a:pt x="346" y="232"/>
                  </a:lnTo>
                  <a:lnTo>
                    <a:pt x="345" y="234"/>
                  </a:lnTo>
                  <a:lnTo>
                    <a:pt x="343" y="236"/>
                  </a:lnTo>
                  <a:lnTo>
                    <a:pt x="340" y="237"/>
                  </a:lnTo>
                  <a:lnTo>
                    <a:pt x="338" y="239"/>
                  </a:lnTo>
                  <a:lnTo>
                    <a:pt x="334" y="239"/>
                  </a:lnTo>
                  <a:lnTo>
                    <a:pt x="331" y="239"/>
                  </a:lnTo>
                  <a:lnTo>
                    <a:pt x="328" y="237"/>
                  </a:lnTo>
                  <a:lnTo>
                    <a:pt x="326" y="236"/>
                  </a:lnTo>
                  <a:lnTo>
                    <a:pt x="324" y="234"/>
                  </a:lnTo>
                  <a:lnTo>
                    <a:pt x="321" y="232"/>
                  </a:lnTo>
                  <a:lnTo>
                    <a:pt x="320" y="230"/>
                  </a:lnTo>
                  <a:lnTo>
                    <a:pt x="319" y="227"/>
                  </a:lnTo>
                  <a:lnTo>
                    <a:pt x="319" y="223"/>
                  </a:lnTo>
                  <a:lnTo>
                    <a:pt x="318" y="216"/>
                  </a:lnTo>
                  <a:lnTo>
                    <a:pt x="316" y="208"/>
                  </a:lnTo>
                  <a:lnTo>
                    <a:pt x="312" y="201"/>
                  </a:lnTo>
                  <a:lnTo>
                    <a:pt x="307" y="196"/>
                  </a:lnTo>
                  <a:lnTo>
                    <a:pt x="301" y="190"/>
                  </a:lnTo>
                  <a:lnTo>
                    <a:pt x="295" y="187"/>
                  </a:lnTo>
                  <a:lnTo>
                    <a:pt x="287" y="184"/>
                  </a:lnTo>
                  <a:lnTo>
                    <a:pt x="279" y="184"/>
                  </a:lnTo>
                  <a:lnTo>
                    <a:pt x="271" y="184"/>
                  </a:lnTo>
                  <a:lnTo>
                    <a:pt x="262" y="187"/>
                  </a:lnTo>
                  <a:lnTo>
                    <a:pt x="256" y="190"/>
                  </a:lnTo>
                  <a:lnTo>
                    <a:pt x="250" y="196"/>
                  </a:lnTo>
                  <a:lnTo>
                    <a:pt x="245" y="201"/>
                  </a:lnTo>
                  <a:lnTo>
                    <a:pt x="241" y="208"/>
                  </a:lnTo>
                  <a:lnTo>
                    <a:pt x="239" y="216"/>
                  </a:lnTo>
                  <a:lnTo>
                    <a:pt x="238" y="223"/>
                  </a:lnTo>
                  <a:lnTo>
                    <a:pt x="239" y="232"/>
                  </a:lnTo>
                  <a:lnTo>
                    <a:pt x="241" y="240"/>
                  </a:lnTo>
                  <a:lnTo>
                    <a:pt x="245" y="246"/>
                  </a:lnTo>
                  <a:lnTo>
                    <a:pt x="250" y="252"/>
                  </a:lnTo>
                  <a:lnTo>
                    <a:pt x="256" y="257"/>
                  </a:lnTo>
                  <a:lnTo>
                    <a:pt x="262" y="261"/>
                  </a:lnTo>
                  <a:lnTo>
                    <a:pt x="271" y="263"/>
                  </a:lnTo>
                  <a:lnTo>
                    <a:pt x="279" y="264"/>
                  </a:lnTo>
                  <a:close/>
                  <a:moveTo>
                    <a:pt x="271" y="452"/>
                  </a:moveTo>
                  <a:lnTo>
                    <a:pt x="271" y="455"/>
                  </a:lnTo>
                  <a:lnTo>
                    <a:pt x="270" y="458"/>
                  </a:lnTo>
                  <a:lnTo>
                    <a:pt x="269" y="461"/>
                  </a:lnTo>
                  <a:lnTo>
                    <a:pt x="267" y="463"/>
                  </a:lnTo>
                  <a:lnTo>
                    <a:pt x="265" y="465"/>
                  </a:lnTo>
                  <a:lnTo>
                    <a:pt x="261" y="466"/>
                  </a:lnTo>
                  <a:lnTo>
                    <a:pt x="259" y="467"/>
                  </a:lnTo>
                  <a:lnTo>
                    <a:pt x="256" y="467"/>
                  </a:lnTo>
                  <a:lnTo>
                    <a:pt x="253" y="467"/>
                  </a:lnTo>
                  <a:lnTo>
                    <a:pt x="251" y="466"/>
                  </a:lnTo>
                  <a:lnTo>
                    <a:pt x="247" y="465"/>
                  </a:lnTo>
                  <a:lnTo>
                    <a:pt x="245" y="463"/>
                  </a:lnTo>
                  <a:lnTo>
                    <a:pt x="243" y="461"/>
                  </a:lnTo>
                  <a:lnTo>
                    <a:pt x="242" y="458"/>
                  </a:lnTo>
                  <a:lnTo>
                    <a:pt x="241" y="455"/>
                  </a:lnTo>
                  <a:lnTo>
                    <a:pt x="241" y="452"/>
                  </a:lnTo>
                  <a:lnTo>
                    <a:pt x="241" y="422"/>
                  </a:lnTo>
                  <a:lnTo>
                    <a:pt x="241" y="419"/>
                  </a:lnTo>
                  <a:lnTo>
                    <a:pt x="242" y="417"/>
                  </a:lnTo>
                  <a:lnTo>
                    <a:pt x="243" y="413"/>
                  </a:lnTo>
                  <a:lnTo>
                    <a:pt x="245" y="411"/>
                  </a:lnTo>
                  <a:lnTo>
                    <a:pt x="247" y="410"/>
                  </a:lnTo>
                  <a:lnTo>
                    <a:pt x="251" y="408"/>
                  </a:lnTo>
                  <a:lnTo>
                    <a:pt x="253" y="408"/>
                  </a:lnTo>
                  <a:lnTo>
                    <a:pt x="256" y="407"/>
                  </a:lnTo>
                  <a:lnTo>
                    <a:pt x="259" y="408"/>
                  </a:lnTo>
                  <a:lnTo>
                    <a:pt x="261" y="408"/>
                  </a:lnTo>
                  <a:lnTo>
                    <a:pt x="265" y="410"/>
                  </a:lnTo>
                  <a:lnTo>
                    <a:pt x="267" y="411"/>
                  </a:lnTo>
                  <a:lnTo>
                    <a:pt x="269" y="413"/>
                  </a:lnTo>
                  <a:lnTo>
                    <a:pt x="270" y="417"/>
                  </a:lnTo>
                  <a:lnTo>
                    <a:pt x="271" y="419"/>
                  </a:lnTo>
                  <a:lnTo>
                    <a:pt x="271" y="422"/>
                  </a:lnTo>
                  <a:lnTo>
                    <a:pt x="271" y="452"/>
                  </a:lnTo>
                  <a:close/>
                  <a:moveTo>
                    <a:pt x="279" y="0"/>
                  </a:moveTo>
                  <a:lnTo>
                    <a:pt x="265" y="1"/>
                  </a:lnTo>
                  <a:lnTo>
                    <a:pt x="251" y="3"/>
                  </a:lnTo>
                  <a:lnTo>
                    <a:pt x="237" y="4"/>
                  </a:lnTo>
                  <a:lnTo>
                    <a:pt x="223" y="7"/>
                  </a:lnTo>
                  <a:lnTo>
                    <a:pt x="209" y="10"/>
                  </a:lnTo>
                  <a:lnTo>
                    <a:pt x="196" y="13"/>
                  </a:lnTo>
                  <a:lnTo>
                    <a:pt x="183" y="18"/>
                  </a:lnTo>
                  <a:lnTo>
                    <a:pt x="170" y="23"/>
                  </a:lnTo>
                  <a:lnTo>
                    <a:pt x="158" y="28"/>
                  </a:lnTo>
                  <a:lnTo>
                    <a:pt x="146" y="35"/>
                  </a:lnTo>
                  <a:lnTo>
                    <a:pt x="135" y="41"/>
                  </a:lnTo>
                  <a:lnTo>
                    <a:pt x="123" y="49"/>
                  </a:lnTo>
                  <a:lnTo>
                    <a:pt x="112" y="56"/>
                  </a:lnTo>
                  <a:lnTo>
                    <a:pt x="102" y="65"/>
                  </a:lnTo>
                  <a:lnTo>
                    <a:pt x="92" y="73"/>
                  </a:lnTo>
                  <a:lnTo>
                    <a:pt x="82" y="82"/>
                  </a:lnTo>
                  <a:lnTo>
                    <a:pt x="73" y="92"/>
                  </a:lnTo>
                  <a:lnTo>
                    <a:pt x="64" y="102"/>
                  </a:lnTo>
                  <a:lnTo>
                    <a:pt x="55" y="113"/>
                  </a:lnTo>
                  <a:lnTo>
                    <a:pt x="48" y="124"/>
                  </a:lnTo>
                  <a:lnTo>
                    <a:pt x="40" y="134"/>
                  </a:lnTo>
                  <a:lnTo>
                    <a:pt x="34" y="146"/>
                  </a:lnTo>
                  <a:lnTo>
                    <a:pt x="28" y="159"/>
                  </a:lnTo>
                  <a:lnTo>
                    <a:pt x="22" y="171"/>
                  </a:lnTo>
                  <a:lnTo>
                    <a:pt x="17" y="184"/>
                  </a:lnTo>
                  <a:lnTo>
                    <a:pt x="13" y="197"/>
                  </a:lnTo>
                  <a:lnTo>
                    <a:pt x="9" y="210"/>
                  </a:lnTo>
                  <a:lnTo>
                    <a:pt x="6" y="223"/>
                  </a:lnTo>
                  <a:lnTo>
                    <a:pt x="3" y="236"/>
                  </a:lnTo>
                  <a:lnTo>
                    <a:pt x="2" y="250"/>
                  </a:lnTo>
                  <a:lnTo>
                    <a:pt x="1" y="265"/>
                  </a:lnTo>
                  <a:lnTo>
                    <a:pt x="0" y="279"/>
                  </a:lnTo>
                  <a:lnTo>
                    <a:pt x="1" y="293"/>
                  </a:lnTo>
                  <a:lnTo>
                    <a:pt x="2" y="307"/>
                  </a:lnTo>
                  <a:lnTo>
                    <a:pt x="3" y="321"/>
                  </a:lnTo>
                  <a:lnTo>
                    <a:pt x="6" y="335"/>
                  </a:lnTo>
                  <a:lnTo>
                    <a:pt x="9" y="349"/>
                  </a:lnTo>
                  <a:lnTo>
                    <a:pt x="13" y="362"/>
                  </a:lnTo>
                  <a:lnTo>
                    <a:pt x="17" y="375"/>
                  </a:lnTo>
                  <a:lnTo>
                    <a:pt x="22" y="388"/>
                  </a:lnTo>
                  <a:lnTo>
                    <a:pt x="28" y="399"/>
                  </a:lnTo>
                  <a:lnTo>
                    <a:pt x="34" y="412"/>
                  </a:lnTo>
                  <a:lnTo>
                    <a:pt x="40" y="424"/>
                  </a:lnTo>
                  <a:lnTo>
                    <a:pt x="48" y="435"/>
                  </a:lnTo>
                  <a:lnTo>
                    <a:pt x="55" y="446"/>
                  </a:lnTo>
                  <a:lnTo>
                    <a:pt x="64" y="456"/>
                  </a:lnTo>
                  <a:lnTo>
                    <a:pt x="73" y="466"/>
                  </a:lnTo>
                  <a:lnTo>
                    <a:pt x="82" y="477"/>
                  </a:lnTo>
                  <a:lnTo>
                    <a:pt x="92" y="485"/>
                  </a:lnTo>
                  <a:lnTo>
                    <a:pt x="102" y="494"/>
                  </a:lnTo>
                  <a:lnTo>
                    <a:pt x="112" y="502"/>
                  </a:lnTo>
                  <a:lnTo>
                    <a:pt x="123" y="510"/>
                  </a:lnTo>
                  <a:lnTo>
                    <a:pt x="135" y="517"/>
                  </a:lnTo>
                  <a:lnTo>
                    <a:pt x="146" y="524"/>
                  </a:lnTo>
                  <a:lnTo>
                    <a:pt x="158" y="530"/>
                  </a:lnTo>
                  <a:lnTo>
                    <a:pt x="170" y="536"/>
                  </a:lnTo>
                  <a:lnTo>
                    <a:pt x="183" y="541"/>
                  </a:lnTo>
                  <a:lnTo>
                    <a:pt x="196" y="545"/>
                  </a:lnTo>
                  <a:lnTo>
                    <a:pt x="209" y="549"/>
                  </a:lnTo>
                  <a:lnTo>
                    <a:pt x="223" y="552"/>
                  </a:lnTo>
                  <a:lnTo>
                    <a:pt x="237" y="555"/>
                  </a:lnTo>
                  <a:lnTo>
                    <a:pt x="251" y="556"/>
                  </a:lnTo>
                  <a:lnTo>
                    <a:pt x="265" y="557"/>
                  </a:lnTo>
                  <a:lnTo>
                    <a:pt x="279" y="558"/>
                  </a:lnTo>
                  <a:lnTo>
                    <a:pt x="292" y="557"/>
                  </a:lnTo>
                  <a:lnTo>
                    <a:pt x="307" y="556"/>
                  </a:lnTo>
                  <a:lnTo>
                    <a:pt x="321" y="555"/>
                  </a:lnTo>
                  <a:lnTo>
                    <a:pt x="334" y="552"/>
                  </a:lnTo>
                  <a:lnTo>
                    <a:pt x="348" y="549"/>
                  </a:lnTo>
                  <a:lnTo>
                    <a:pt x="361" y="545"/>
                  </a:lnTo>
                  <a:lnTo>
                    <a:pt x="374" y="541"/>
                  </a:lnTo>
                  <a:lnTo>
                    <a:pt x="387" y="536"/>
                  </a:lnTo>
                  <a:lnTo>
                    <a:pt x="400" y="530"/>
                  </a:lnTo>
                  <a:lnTo>
                    <a:pt x="412" y="524"/>
                  </a:lnTo>
                  <a:lnTo>
                    <a:pt x="423" y="517"/>
                  </a:lnTo>
                  <a:lnTo>
                    <a:pt x="434" y="510"/>
                  </a:lnTo>
                  <a:lnTo>
                    <a:pt x="445" y="502"/>
                  </a:lnTo>
                  <a:lnTo>
                    <a:pt x="456" y="494"/>
                  </a:lnTo>
                  <a:lnTo>
                    <a:pt x="466" y="485"/>
                  </a:lnTo>
                  <a:lnTo>
                    <a:pt x="476" y="477"/>
                  </a:lnTo>
                  <a:lnTo>
                    <a:pt x="484" y="466"/>
                  </a:lnTo>
                  <a:lnTo>
                    <a:pt x="493" y="456"/>
                  </a:lnTo>
                  <a:lnTo>
                    <a:pt x="502" y="446"/>
                  </a:lnTo>
                  <a:lnTo>
                    <a:pt x="509" y="435"/>
                  </a:lnTo>
                  <a:lnTo>
                    <a:pt x="517" y="424"/>
                  </a:lnTo>
                  <a:lnTo>
                    <a:pt x="523" y="412"/>
                  </a:lnTo>
                  <a:lnTo>
                    <a:pt x="530" y="399"/>
                  </a:lnTo>
                  <a:lnTo>
                    <a:pt x="535" y="388"/>
                  </a:lnTo>
                  <a:lnTo>
                    <a:pt x="540" y="375"/>
                  </a:lnTo>
                  <a:lnTo>
                    <a:pt x="545" y="362"/>
                  </a:lnTo>
                  <a:lnTo>
                    <a:pt x="549" y="349"/>
                  </a:lnTo>
                  <a:lnTo>
                    <a:pt x="551" y="335"/>
                  </a:lnTo>
                  <a:lnTo>
                    <a:pt x="554" y="321"/>
                  </a:lnTo>
                  <a:lnTo>
                    <a:pt x="555" y="307"/>
                  </a:lnTo>
                  <a:lnTo>
                    <a:pt x="556" y="293"/>
                  </a:lnTo>
                  <a:lnTo>
                    <a:pt x="557" y="279"/>
                  </a:lnTo>
                  <a:lnTo>
                    <a:pt x="556" y="265"/>
                  </a:lnTo>
                  <a:lnTo>
                    <a:pt x="555" y="250"/>
                  </a:lnTo>
                  <a:lnTo>
                    <a:pt x="554" y="236"/>
                  </a:lnTo>
                  <a:lnTo>
                    <a:pt x="551" y="223"/>
                  </a:lnTo>
                  <a:lnTo>
                    <a:pt x="549" y="210"/>
                  </a:lnTo>
                  <a:lnTo>
                    <a:pt x="545" y="197"/>
                  </a:lnTo>
                  <a:lnTo>
                    <a:pt x="540" y="184"/>
                  </a:lnTo>
                  <a:lnTo>
                    <a:pt x="535" y="171"/>
                  </a:lnTo>
                  <a:lnTo>
                    <a:pt x="530" y="159"/>
                  </a:lnTo>
                  <a:lnTo>
                    <a:pt x="523" y="146"/>
                  </a:lnTo>
                  <a:lnTo>
                    <a:pt x="517" y="134"/>
                  </a:lnTo>
                  <a:lnTo>
                    <a:pt x="509" y="124"/>
                  </a:lnTo>
                  <a:lnTo>
                    <a:pt x="502" y="113"/>
                  </a:lnTo>
                  <a:lnTo>
                    <a:pt x="493" y="102"/>
                  </a:lnTo>
                  <a:lnTo>
                    <a:pt x="484" y="92"/>
                  </a:lnTo>
                  <a:lnTo>
                    <a:pt x="476" y="82"/>
                  </a:lnTo>
                  <a:lnTo>
                    <a:pt x="466" y="73"/>
                  </a:lnTo>
                  <a:lnTo>
                    <a:pt x="456" y="65"/>
                  </a:lnTo>
                  <a:lnTo>
                    <a:pt x="445" y="56"/>
                  </a:lnTo>
                  <a:lnTo>
                    <a:pt x="434" y="49"/>
                  </a:lnTo>
                  <a:lnTo>
                    <a:pt x="423" y="41"/>
                  </a:lnTo>
                  <a:lnTo>
                    <a:pt x="412" y="35"/>
                  </a:lnTo>
                  <a:lnTo>
                    <a:pt x="400" y="28"/>
                  </a:lnTo>
                  <a:lnTo>
                    <a:pt x="387" y="23"/>
                  </a:lnTo>
                  <a:lnTo>
                    <a:pt x="374" y="18"/>
                  </a:lnTo>
                  <a:lnTo>
                    <a:pt x="361" y="13"/>
                  </a:lnTo>
                  <a:lnTo>
                    <a:pt x="348" y="10"/>
                  </a:lnTo>
                  <a:lnTo>
                    <a:pt x="334" y="7"/>
                  </a:lnTo>
                  <a:lnTo>
                    <a:pt x="321" y="4"/>
                  </a:lnTo>
                  <a:lnTo>
                    <a:pt x="307" y="3"/>
                  </a:lnTo>
                  <a:lnTo>
                    <a:pt x="292" y="1"/>
                  </a:lnTo>
                  <a:lnTo>
                    <a:pt x="2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73520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4" y="3302244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900614" y="4430968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900614" y="5559692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887195" y="2173520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53085" y="192568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/>
          <p:nvPr/>
        </p:nvCxnSpPr>
        <p:spPr>
          <a:xfrm>
            <a:off x="2818087" y="3302244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404523" y="305440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85" name="Straight Connector 284"/>
          <p:cNvCxnSpPr>
            <a:endCxn id="286" idx="2"/>
          </p:cNvCxnSpPr>
          <p:nvPr/>
        </p:nvCxnSpPr>
        <p:spPr>
          <a:xfrm>
            <a:off x="6509227" y="3302244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9026559" y="3054407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98" name="Straight Connector 297"/>
          <p:cNvCxnSpPr>
            <a:cxnSpLocks/>
          </p:cNvCxnSpPr>
          <p:nvPr/>
        </p:nvCxnSpPr>
        <p:spPr>
          <a:xfrm>
            <a:off x="9306969" y="4430968"/>
            <a:ext cx="177930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89" idx="2"/>
          </p:cNvCxnSpPr>
          <p:nvPr/>
        </p:nvCxnSpPr>
        <p:spPr>
          <a:xfrm>
            <a:off x="7430951" y="2173521"/>
            <a:ext cx="345247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10883421" y="1925683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295" name="Straight Connector 294"/>
          <p:cNvCxnSpPr/>
          <p:nvPr/>
        </p:nvCxnSpPr>
        <p:spPr>
          <a:xfrm>
            <a:off x="5560669" y="4430968"/>
            <a:ext cx="370031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9026559" y="4183131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20%</a:t>
            </a:r>
          </a:p>
        </p:txBody>
      </p:sp>
      <p:cxnSp>
        <p:nvCxnSpPr>
          <p:cNvPr id="291" name="Straight Connector 290"/>
          <p:cNvCxnSpPr/>
          <p:nvPr/>
        </p:nvCxnSpPr>
        <p:spPr>
          <a:xfrm>
            <a:off x="1887195" y="4430968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5353085" y="4183131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10%</a:t>
            </a:r>
          </a:p>
        </p:txBody>
      </p:sp>
      <p:cxnSp>
        <p:nvCxnSpPr>
          <p:cNvPr id="299" name="Straight Connector 298"/>
          <p:cNvCxnSpPr>
            <a:endCxn id="300" idx="2"/>
          </p:cNvCxnSpPr>
          <p:nvPr/>
        </p:nvCxnSpPr>
        <p:spPr>
          <a:xfrm>
            <a:off x="1887195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4404527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35%</a:t>
            </a:r>
          </a:p>
        </p:txBody>
      </p:sp>
      <p:cxnSp>
        <p:nvCxnSpPr>
          <p:cNvPr id="302" name="Straight Connector 301"/>
          <p:cNvCxnSpPr/>
          <p:nvPr/>
        </p:nvCxnSpPr>
        <p:spPr>
          <a:xfrm>
            <a:off x="5580795" y="5559692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7167231" y="5311855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306" name="Straight Connector 305"/>
          <p:cNvCxnSpPr>
            <a:endCxn id="307" idx="2"/>
          </p:cNvCxnSpPr>
          <p:nvPr/>
        </p:nvCxnSpPr>
        <p:spPr>
          <a:xfrm>
            <a:off x="8325836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10843168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85%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6BFB2-E93E-4F9E-AB9D-5847114F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2799-45ED-4824-A133-EDC346DFED7D}" type="datetime1">
              <a:rPr lang="en-US" smtClean="0"/>
              <a:t>5/12/2019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B38C9-995D-478A-A409-1492A610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7375" y="1899285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DRIVERS OF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TUMORGENESIS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6373" y="2771373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6673217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maintainance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AE4463-C129-450F-A801-D62F7000614A}"/>
              </a:ext>
            </a:extLst>
          </p:cNvPr>
          <p:cNvGrpSpPr/>
          <p:nvPr/>
        </p:nvGrpSpPr>
        <p:grpSpPr>
          <a:xfrm>
            <a:off x="1060836" y="1415717"/>
            <a:ext cx="10070328" cy="4439695"/>
            <a:chOff x="1060836" y="1667784"/>
            <a:chExt cx="10070328" cy="4439695"/>
          </a:xfrm>
        </p:grpSpPr>
        <p:grpSp>
          <p:nvGrpSpPr>
            <p:cNvPr id="23" name="Group 22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6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Arc 65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>
                <a:stCxn id="66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Arc 128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>
                <a:stCxn id="132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Arc 131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/>
              <p:cNvCxnSpPr>
                <a:stCxn id="132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484728" y="2059920"/>
              <a:ext cx="553766" cy="553766"/>
              <a:chOff x="2294229" y="2190546"/>
              <a:chExt cx="553766" cy="55376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743025" y="2059920"/>
              <a:ext cx="553766" cy="553766"/>
              <a:chOff x="2294229" y="2190546"/>
              <a:chExt cx="553766" cy="553766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611821" y="3524541"/>
              <a:ext cx="553766" cy="553766"/>
              <a:chOff x="2294229" y="2190546"/>
              <a:chExt cx="553766" cy="553766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864806" y="3524541"/>
              <a:ext cx="553766" cy="553766"/>
              <a:chOff x="2294229" y="2190546"/>
              <a:chExt cx="553766" cy="55376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2484729" y="4992148"/>
              <a:ext cx="553766" cy="553766"/>
              <a:chOff x="2294229" y="2190546"/>
              <a:chExt cx="553766" cy="553766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5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748456" y="4992148"/>
              <a:ext cx="553766" cy="553766"/>
              <a:chOff x="2294229" y="2190546"/>
              <a:chExt cx="553766" cy="553766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6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60836" y="1862682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228116" y="5542585"/>
              <a:ext cx="903048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SOON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83419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CONTENT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7861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341717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LED KICK-OFF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463498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PATH SURVEY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4210513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PRE-WORK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28470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CERTIFICATION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288116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ADOPTION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6159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4234955" y="4231153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8566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8212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A2B3D-ADCF-4209-AE9D-808A036E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09F8-377E-42A0-B723-4D84EA04916B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750F8-F7F7-4B91-AC15-EEB281D2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8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PRODUCT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2404210" y="1069900"/>
            <a:ext cx="1093733" cy="5131329"/>
            <a:chOff x="1960283" y="1621848"/>
            <a:chExt cx="1093733" cy="5131329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27" name="Rounded Rectangle 12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2017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661284" y="1069900"/>
            <a:ext cx="1093733" cy="5131329"/>
            <a:chOff x="1957108" y="1621848"/>
            <a:chExt cx="1093733" cy="5131329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32" name="Rounded Rectangle 13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2018</a:t>
                </a: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6928688" y="1069900"/>
            <a:ext cx="1093733" cy="5131329"/>
            <a:chOff x="1960283" y="1621848"/>
            <a:chExt cx="1093733" cy="5131329"/>
          </a:xfrm>
        </p:grpSpPr>
        <p:cxnSp>
          <p:nvCxnSpPr>
            <p:cNvPr id="135" name="Straight Connector 134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37" name="Rounded Rectangle 13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2019</a:t>
                </a:r>
              </a:p>
            </p:txBody>
          </p:sp>
        </p:grpSp>
      </p:grpSp>
      <p:grpSp>
        <p:nvGrpSpPr>
          <p:cNvPr id="139" name="Group 138"/>
          <p:cNvGrpSpPr/>
          <p:nvPr/>
        </p:nvGrpSpPr>
        <p:grpSpPr>
          <a:xfrm>
            <a:off x="9189742" y="1069900"/>
            <a:ext cx="1093733" cy="5131329"/>
            <a:chOff x="1957108" y="1621848"/>
            <a:chExt cx="1093733" cy="5131329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42" name="Rounded Rectangle 14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2020</a:t>
                </a: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827314" y="1531068"/>
            <a:ext cx="1480457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27314" y="2740242"/>
            <a:ext cx="1480457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B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27314" y="3949416"/>
            <a:ext cx="1480457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27314" y="5158590"/>
            <a:ext cx="1480457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D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423886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423886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423886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2423886" y="1531068"/>
            <a:ext cx="4412343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688115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688115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6952344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6952343" y="2740242"/>
            <a:ext cx="4412343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4688115" y="3949416"/>
            <a:ext cx="4412343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6952344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9216573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9216573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9216573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625458" y="1737750"/>
            <a:ext cx="3265749" cy="629274"/>
            <a:chOff x="2727058" y="1898310"/>
            <a:chExt cx="3265749" cy="62927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65749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670722" y="4156098"/>
            <a:ext cx="1654443" cy="629274"/>
            <a:chOff x="2727058" y="1898310"/>
            <a:chExt cx="1654443" cy="62927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670722" y="2946924"/>
            <a:ext cx="1654443" cy="629274"/>
            <a:chOff x="2727058" y="1898310"/>
            <a:chExt cx="1654443" cy="62927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670722" y="5365272"/>
            <a:ext cx="1654443" cy="629274"/>
            <a:chOff x="2727058" y="1898310"/>
            <a:chExt cx="1654443" cy="629274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934951" y="2946924"/>
            <a:ext cx="1654443" cy="629274"/>
            <a:chOff x="2727058" y="1898310"/>
            <a:chExt cx="1654443" cy="629274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115888" y="2946924"/>
            <a:ext cx="3289931" cy="629274"/>
            <a:chOff x="2727058" y="1898310"/>
            <a:chExt cx="3289931" cy="62927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8993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7199180" y="1737750"/>
            <a:ext cx="1654443" cy="629274"/>
            <a:chOff x="2727058" y="1898310"/>
            <a:chExt cx="1654443" cy="629274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9463409" y="1737750"/>
            <a:ext cx="1654443" cy="629274"/>
            <a:chOff x="2727058" y="1898310"/>
            <a:chExt cx="1654443" cy="629274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908259" y="4156098"/>
            <a:ext cx="3254665" cy="629274"/>
            <a:chOff x="2727058" y="1898310"/>
            <a:chExt cx="3254665" cy="629274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54665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9463409" y="4156098"/>
            <a:ext cx="1654443" cy="629274"/>
            <a:chOff x="2727058" y="1898310"/>
            <a:chExt cx="1654443" cy="629274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934951" y="5365272"/>
            <a:ext cx="1654443" cy="629274"/>
            <a:chOff x="2727058" y="1898310"/>
            <a:chExt cx="1654443" cy="629274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7199180" y="5365272"/>
            <a:ext cx="1654443" cy="629274"/>
            <a:chOff x="2727058" y="1898310"/>
            <a:chExt cx="1654443" cy="629274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9463409" y="5365272"/>
            <a:ext cx="1654443" cy="629274"/>
            <a:chOff x="2727058" y="1898310"/>
            <a:chExt cx="1654443" cy="629274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6257203" y="2003525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3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808236" y="3212699"/>
            <a:ext cx="453267" cy="453267"/>
            <a:chOff x="7613650" y="1387475"/>
            <a:chExt cx="284163" cy="284163"/>
          </a:xfrm>
          <a:solidFill>
            <a:srgbClr val="F2F2F2"/>
          </a:solidFill>
        </p:grpSpPr>
        <p:sp>
          <p:nvSpPr>
            <p:cNvPr id="196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530382" y="4421873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9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F1601-55E9-437B-ACE3-DBD7CF0C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3A6-2A8C-4DE8-AF18-2A731A72C47E}" type="datetime1">
              <a:rPr lang="en-US" smtClean="0"/>
              <a:t>5/12/2019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C4EBA-670F-4C6D-BB7F-4869ABAF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7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77762" y="2563087"/>
            <a:ext cx="8278762" cy="1809957"/>
            <a:chOff x="577762" y="3111229"/>
            <a:chExt cx="8278762" cy="18099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6600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THANK</a:t>
              </a:r>
              <a:r>
                <a:rPr lang="en-US" sz="6600" b="1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6600" b="1" dirty="0">
                  <a:solidFill>
                    <a:srgbClr val="1C819E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YOU</a:t>
              </a:r>
              <a:endParaRPr lang="en-US" sz="6600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431693"/>
              <a:ext cx="5751256" cy="4894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sed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do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eiusmod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tempor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incididunt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ut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labore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et dolore magna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aliqua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.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5057103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5048095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5066767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5066762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5079921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120802" y="1260038"/>
            <a:ext cx="2059511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rPr>
              <a:t>OF OBSERVED CASES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>
            <a:cxnSpLocks/>
            <a:endCxn id="6" idx="3"/>
          </p:cNvCxnSpPr>
          <p:nvPr/>
        </p:nvCxnSpPr>
        <p:spPr>
          <a:xfrm flipV="1">
            <a:off x="1900613" y="2092993"/>
            <a:ext cx="4767838" cy="1494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</p:cNvCxnSpPr>
          <p:nvPr/>
        </p:nvCxnSpPr>
        <p:spPr>
          <a:xfrm>
            <a:off x="1900613" y="3124021"/>
            <a:ext cx="478650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cxnSpLocks/>
            <a:endCxn id="110" idx="3"/>
          </p:cNvCxnSpPr>
          <p:nvPr/>
        </p:nvCxnSpPr>
        <p:spPr>
          <a:xfrm flipV="1">
            <a:off x="1869042" y="4044672"/>
            <a:ext cx="4818076" cy="286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cxnSpLocks/>
            <a:endCxn id="112" idx="3"/>
          </p:cNvCxnSpPr>
          <p:nvPr/>
        </p:nvCxnSpPr>
        <p:spPr>
          <a:xfrm>
            <a:off x="1887195" y="5054566"/>
            <a:ext cx="479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1921434" y="6078566"/>
            <a:ext cx="4765681" cy="8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3" name="Rechteck: diagonal liegende Ecken abgerundet 12">
            <a:extLst>
              <a:ext uri="{FF2B5EF4-FFF2-40B4-BE49-F238E27FC236}">
                <a16:creationId xmlns:a16="http://schemas.microsoft.com/office/drawing/2014/main" id="{6A5023B0-779A-4388-A8BE-2E6931B4E525}"/>
              </a:ext>
            </a:extLst>
          </p:cNvPr>
          <p:cNvSpPr/>
          <p:nvPr/>
        </p:nvSpPr>
        <p:spPr>
          <a:xfrm>
            <a:off x="6880104" y="1683588"/>
            <a:ext cx="5148859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regulator</a:t>
            </a:r>
          </a:p>
        </p:txBody>
      </p:sp>
      <p:sp>
        <p:nvSpPr>
          <p:cNvPr id="100" name="Rechteck: diagonal liegende Ecken abgerundet 99">
            <a:extLst>
              <a:ext uri="{FF2B5EF4-FFF2-40B4-BE49-F238E27FC236}">
                <a16:creationId xmlns:a16="http://schemas.microsoft.com/office/drawing/2014/main" id="{163AE037-21EA-4F39-B6E5-C8843DDF6B75}"/>
              </a:ext>
            </a:extLst>
          </p:cNvPr>
          <p:cNvSpPr/>
          <p:nvPr/>
        </p:nvSpPr>
        <p:spPr>
          <a:xfrm>
            <a:off x="6880103" y="3627794"/>
            <a:ext cx="5135076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Regulates differentiation, proliferation and recovery from DNA damage</a:t>
            </a:r>
          </a:p>
        </p:txBody>
      </p:sp>
      <p:sp>
        <p:nvSpPr>
          <p:cNvPr id="101" name="Rechteck: diagonal liegende Ecken abgerundet 100">
            <a:extLst>
              <a:ext uri="{FF2B5EF4-FFF2-40B4-BE49-F238E27FC236}">
                <a16:creationId xmlns:a16="http://schemas.microsoft.com/office/drawing/2014/main" id="{C770AE56-F577-4743-B3CE-D78FCD98FAAA}"/>
              </a:ext>
            </a:extLst>
          </p:cNvPr>
          <p:cNvSpPr/>
          <p:nvPr/>
        </p:nvSpPr>
        <p:spPr>
          <a:xfrm>
            <a:off x="6872533" y="2668268"/>
            <a:ext cx="5156428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with AKT and mTOR pathway</a:t>
            </a:r>
          </a:p>
        </p:txBody>
      </p:sp>
      <p:sp>
        <p:nvSpPr>
          <p:cNvPr id="102" name="Rechteck: diagonal liegende Ecken abgerundet 101">
            <a:extLst>
              <a:ext uri="{FF2B5EF4-FFF2-40B4-BE49-F238E27FC236}">
                <a16:creationId xmlns:a16="http://schemas.microsoft.com/office/drawing/2014/main" id="{E1BDF4E7-1B04-49CC-986E-D0905AF10980}"/>
              </a:ext>
            </a:extLst>
          </p:cNvPr>
          <p:cNvSpPr/>
          <p:nvPr/>
        </p:nvSpPr>
        <p:spPr>
          <a:xfrm>
            <a:off x="6880722" y="469456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and apoptosis regulator</a:t>
            </a:r>
          </a:p>
        </p:txBody>
      </p:sp>
      <p:sp>
        <p:nvSpPr>
          <p:cNvPr id="103" name="Rechteck: diagonal liegende Ecken abgerundet 102">
            <a:extLst>
              <a:ext uri="{FF2B5EF4-FFF2-40B4-BE49-F238E27FC236}">
                <a16:creationId xmlns:a16="http://schemas.microsoft.com/office/drawing/2014/main" id="{E688535C-7EEC-46C8-B4FC-6DBB4FC1869E}"/>
              </a:ext>
            </a:extLst>
          </p:cNvPr>
          <p:cNvSpPr/>
          <p:nvPr/>
        </p:nvSpPr>
        <p:spPr>
          <a:xfrm>
            <a:off x="6872533" y="565685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Encodes endothelial growth factor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962610A-F16F-40B0-BB6A-61CFDEBD346E}"/>
              </a:ext>
            </a:extLst>
          </p:cNvPr>
          <p:cNvSpPr/>
          <p:nvPr/>
        </p:nvSpPr>
        <p:spPr>
          <a:xfrm>
            <a:off x="0" y="6436770"/>
            <a:ext cx="12028961" cy="319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genecards.com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1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6" grpId="0" animBg="1"/>
      <p:bldP spid="109" grpId="0" animBg="1"/>
      <p:bldP spid="110" grpId="0" animBg="1"/>
      <p:bldP spid="112" grpId="0" animBg="1"/>
      <p:bldP spid="9" grpId="0" animBg="1"/>
      <p:bldP spid="283" grpId="0" animBg="1"/>
      <p:bldP spid="105" grpId="0" animBg="1"/>
      <p:bldP spid="14" grpId="0" animBg="1"/>
      <p:bldP spid="116" grpId="0" animBg="1"/>
      <p:bldP spid="117" grpId="0" animBg="1"/>
      <p:bldP spid="118" grpId="0" animBg="1"/>
      <p:bldP spid="119" grpId="0" animBg="1"/>
      <p:bldP spid="292" grpId="0" animBg="1"/>
      <p:bldP spid="106" grpId="0" animBg="1"/>
      <p:bldP spid="115" grpId="0" animBg="1"/>
      <p:bldP spid="120" grpId="0" animBg="1"/>
      <p:bldP spid="13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90" y="3970593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277" y="3788692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89" y="4396114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01" y="422841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955" y="358100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114" y="421621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866" y="357273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647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808771" y="31607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42" name="Grafik 141" descr="Schließen">
            <a:extLst>
              <a:ext uri="{FF2B5EF4-FFF2-40B4-BE49-F238E27FC236}">
                <a16:creationId xmlns:a16="http://schemas.microsoft.com/office/drawing/2014/main" id="{3BD286B7-8634-4843-996B-ADEECC2CDD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1747" y="3862338"/>
            <a:ext cx="360000" cy="360000"/>
          </a:xfrm>
          <a:prstGeom prst="rect">
            <a:avLst/>
          </a:prstGeom>
        </p:spPr>
      </p:pic>
      <p:pic>
        <p:nvPicPr>
          <p:cNvPr id="143" name="Grafik 142" descr="Schließen">
            <a:extLst>
              <a:ext uri="{FF2B5EF4-FFF2-40B4-BE49-F238E27FC236}">
                <a16:creationId xmlns:a16="http://schemas.microsoft.com/office/drawing/2014/main" id="{F1943A0F-D0FC-450D-B670-CB91E13424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0004" y="4435438"/>
            <a:ext cx="360000" cy="360000"/>
          </a:xfrm>
          <a:prstGeom prst="rect">
            <a:avLst/>
          </a:prstGeom>
        </p:spPr>
      </p:pic>
      <p:pic>
        <p:nvPicPr>
          <p:cNvPr id="144" name="Grafik 143" descr="Schließen">
            <a:extLst>
              <a:ext uri="{FF2B5EF4-FFF2-40B4-BE49-F238E27FC236}">
                <a16:creationId xmlns:a16="http://schemas.microsoft.com/office/drawing/2014/main" id="{6095CD65-2E69-4A6E-B257-A48239EAE4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9780" y="4054878"/>
            <a:ext cx="360000" cy="360000"/>
          </a:xfrm>
          <a:prstGeom prst="rect">
            <a:avLst/>
          </a:prstGeom>
        </p:spPr>
      </p:pic>
      <p:pic>
        <p:nvPicPr>
          <p:cNvPr id="145" name="Grafik 144" descr="Schließen">
            <a:extLst>
              <a:ext uri="{FF2B5EF4-FFF2-40B4-BE49-F238E27FC236}">
                <a16:creationId xmlns:a16="http://schemas.microsoft.com/office/drawing/2014/main" id="{E1790F39-08B6-405C-B1E9-AB26339771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0973" y="3622583"/>
            <a:ext cx="360000" cy="360000"/>
          </a:xfrm>
          <a:prstGeom prst="rect">
            <a:avLst/>
          </a:prstGeom>
        </p:spPr>
      </p:pic>
      <p:pic>
        <p:nvPicPr>
          <p:cNvPr id="146" name="Grafik 145" descr="Schließen">
            <a:extLst>
              <a:ext uri="{FF2B5EF4-FFF2-40B4-BE49-F238E27FC236}">
                <a16:creationId xmlns:a16="http://schemas.microsoft.com/office/drawing/2014/main" id="{DCF9E446-06A3-4980-8AB8-36FC2F833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7061" y="3574519"/>
            <a:ext cx="360000" cy="360000"/>
          </a:xfrm>
          <a:prstGeom prst="rect">
            <a:avLst/>
          </a:prstGeom>
        </p:spPr>
      </p:pic>
      <p:pic>
        <p:nvPicPr>
          <p:cNvPr id="147" name="Grafik 146" descr="Schließen">
            <a:extLst>
              <a:ext uri="{FF2B5EF4-FFF2-40B4-BE49-F238E27FC236}">
                <a16:creationId xmlns:a16="http://schemas.microsoft.com/office/drawing/2014/main" id="{34256672-8DA5-41F8-BCDF-C0E926D8F6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4644" y="4262315"/>
            <a:ext cx="360000" cy="360000"/>
          </a:xfrm>
          <a:prstGeom prst="rect">
            <a:avLst/>
          </a:prstGeom>
        </p:spPr>
      </p:pic>
      <p:pic>
        <p:nvPicPr>
          <p:cNvPr id="148" name="Grafik 147" descr="Schließen">
            <a:extLst>
              <a:ext uri="{FF2B5EF4-FFF2-40B4-BE49-F238E27FC236}">
                <a16:creationId xmlns:a16="http://schemas.microsoft.com/office/drawing/2014/main" id="{FB35E768-6998-4ED8-B076-BB612B6E20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5987" y="4298380"/>
            <a:ext cx="360000" cy="360000"/>
          </a:xfrm>
          <a:prstGeom prst="rect">
            <a:avLst/>
          </a:prstGeom>
        </p:spPr>
      </p:pic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553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54318" y="5006378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06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570" y="5668156"/>
            <a:ext cx="860385" cy="860385"/>
          </a:xfrm>
          <a:prstGeom prst="rect">
            <a:avLst/>
          </a:prstGeom>
        </p:spPr>
      </p:pic>
      <p:pic>
        <p:nvPicPr>
          <p:cNvPr id="154" name="Grafik 153" descr="Schließen">
            <a:extLst>
              <a:ext uri="{FF2B5EF4-FFF2-40B4-BE49-F238E27FC236}">
                <a16:creationId xmlns:a16="http://schemas.microsoft.com/office/drawing/2014/main" id="{39D97285-320F-439B-9AF2-F655E8109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4783" y="564705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635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309010" y="2242681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404629" y="2482561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123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698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68436" y="193892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390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49" name="Pfeil: gebogen 48">
            <a:extLst>
              <a:ext uri="{FF2B5EF4-FFF2-40B4-BE49-F238E27FC236}">
                <a16:creationId xmlns:a16="http://schemas.microsoft.com/office/drawing/2014/main" id="{2C11A792-8816-4339-9B6A-528C3D6ACE3B}"/>
              </a:ext>
            </a:extLst>
          </p:cNvPr>
          <p:cNvSpPr/>
          <p:nvPr/>
        </p:nvSpPr>
        <p:spPr>
          <a:xfrm rot="5400000">
            <a:off x="7210938" y="95197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Pfeil: gebogen 49">
            <a:extLst>
              <a:ext uri="{FF2B5EF4-FFF2-40B4-BE49-F238E27FC236}">
                <a16:creationId xmlns:a16="http://schemas.microsoft.com/office/drawing/2014/main" id="{850A59A1-027F-4847-9E77-2A30BFC2AEEC}"/>
              </a:ext>
            </a:extLst>
          </p:cNvPr>
          <p:cNvSpPr/>
          <p:nvPr/>
        </p:nvSpPr>
        <p:spPr>
          <a:xfrm rot="16200000" flipH="1">
            <a:off x="4251228" y="96203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Rectangle 112">
            <a:extLst>
              <a:ext uri="{FF2B5EF4-FFF2-40B4-BE49-F238E27FC236}">
                <a16:creationId xmlns:a16="http://schemas.microsoft.com/office/drawing/2014/main" id="{680236B0-8507-43D6-85A7-37CE9B77AE18}"/>
              </a:ext>
            </a:extLst>
          </p:cNvPr>
          <p:cNvSpPr/>
          <p:nvPr/>
        </p:nvSpPr>
        <p:spPr>
          <a:xfrm>
            <a:off x="2801948" y="6758668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113">
            <a:extLst>
              <a:ext uri="{FF2B5EF4-FFF2-40B4-BE49-F238E27FC236}">
                <a16:creationId xmlns:a16="http://schemas.microsoft.com/office/drawing/2014/main" id="{7D507D26-585C-4A4A-844E-5F8D365AF861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E5B60E-6853-4C71-8CFD-6EF26512E5E1}"/>
              </a:ext>
            </a:extLst>
          </p:cNvPr>
          <p:cNvSpPr txBox="1"/>
          <p:nvPr/>
        </p:nvSpPr>
        <p:spPr>
          <a:xfrm>
            <a:off x="4650431" y="5795048"/>
            <a:ext cx="292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ADVERSE EFFECTS</a:t>
            </a:r>
          </a:p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 DOSAGE REQUIRED</a:t>
            </a:r>
          </a:p>
        </p:txBody>
      </p:sp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781" y="3939938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168" y="3758037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980" y="4365459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001" y="423076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955" y="358335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114" y="421856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66" y="357508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882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795662" y="3130144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788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41209" y="4975723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304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1570" y="567050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870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295901" y="2212026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391520" y="2451906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358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933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55327" y="1908274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625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2D23B1C-C5BE-4747-9835-8660C7221D5E}"/>
              </a:ext>
            </a:extLst>
          </p:cNvPr>
          <p:cNvSpPr txBox="1"/>
          <p:nvPr/>
        </p:nvSpPr>
        <p:spPr>
          <a:xfrm>
            <a:off x="7379741" y="2755714"/>
            <a:ext cx="1171575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Second site target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8A90EE8-4754-4157-9861-72BB5E9BC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500" y="3918544"/>
            <a:ext cx="777282" cy="172284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169D3964-4FF1-4248-8D12-255BB69DE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52" y="4556187"/>
            <a:ext cx="777282" cy="172284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B81F50A9-06DD-4B54-9B7E-E820BE0518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1316" y="3924751"/>
            <a:ext cx="777282" cy="172284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98097635-3D4A-4730-B400-942CD33B9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363" y="4559524"/>
            <a:ext cx="777282" cy="172284"/>
          </a:xfrm>
          <a:prstGeom prst="rect">
            <a:avLst/>
          </a:prstGeom>
        </p:spPr>
      </p:pic>
      <p:pic>
        <p:nvPicPr>
          <p:cNvPr id="53" name="Grafik 52" descr="Schließen">
            <a:extLst>
              <a:ext uri="{FF2B5EF4-FFF2-40B4-BE49-F238E27FC236}">
                <a16:creationId xmlns:a16="http://schemas.microsoft.com/office/drawing/2014/main" id="{C8EB22A2-C0DB-4113-B450-11948558D8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5141" y="3825994"/>
            <a:ext cx="360000" cy="360000"/>
          </a:xfrm>
          <a:prstGeom prst="rect">
            <a:avLst/>
          </a:prstGeom>
        </p:spPr>
      </p:pic>
      <p:pic>
        <p:nvPicPr>
          <p:cNvPr id="54" name="Grafik 53" descr="Schließen">
            <a:extLst>
              <a:ext uri="{FF2B5EF4-FFF2-40B4-BE49-F238E27FC236}">
                <a16:creationId xmlns:a16="http://schemas.microsoft.com/office/drawing/2014/main" id="{F03C66C9-1D43-4C03-86C1-42FDD59B73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6493" y="4468406"/>
            <a:ext cx="360000" cy="360000"/>
          </a:xfrm>
          <a:prstGeom prst="rect">
            <a:avLst/>
          </a:prstGeom>
        </p:spPr>
      </p:pic>
      <p:pic>
        <p:nvPicPr>
          <p:cNvPr id="55" name="Grafik 54" descr="Schließen">
            <a:extLst>
              <a:ext uri="{FF2B5EF4-FFF2-40B4-BE49-F238E27FC236}">
                <a16:creationId xmlns:a16="http://schemas.microsoft.com/office/drawing/2014/main" id="{85164A2B-6B84-46CF-922B-4A79F5CD94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2249" y="4499901"/>
            <a:ext cx="360000" cy="360000"/>
          </a:xfrm>
          <a:prstGeom prst="rect">
            <a:avLst/>
          </a:prstGeom>
        </p:spPr>
      </p:pic>
      <p:pic>
        <p:nvPicPr>
          <p:cNvPr id="56" name="Grafik 55" descr="Schließen">
            <a:extLst>
              <a:ext uri="{FF2B5EF4-FFF2-40B4-BE49-F238E27FC236}">
                <a16:creationId xmlns:a16="http://schemas.microsoft.com/office/drawing/2014/main" id="{3714E62F-1724-4AB6-AA28-E3F0EDF4D5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6739" y="3825994"/>
            <a:ext cx="360000" cy="36000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DB3D70E2-190C-4E9A-B609-83D1AE43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5454899"/>
            <a:ext cx="772268" cy="435133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72D90D2F-8DA3-4E6D-B25E-320BEA80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492" y="5777451"/>
            <a:ext cx="772268" cy="435133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A3C6C2FB-215F-4F8D-9B2A-8D246CD3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6108468"/>
            <a:ext cx="772268" cy="435133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0E6C0134-E40A-42FB-AB0C-B8BCB9D4F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623" y="5291547"/>
            <a:ext cx="772268" cy="435133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120A6234-7960-46CB-9D60-A22AAB82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023" y="5957195"/>
            <a:ext cx="772268" cy="435133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E99E02E0-3823-4EBF-BEF8-8A68263F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891" y="5665326"/>
            <a:ext cx="772268" cy="435133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B3F68577-380F-41A7-A4B2-41AF597C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12" y="6174762"/>
            <a:ext cx="772268" cy="435133"/>
          </a:xfrm>
          <a:prstGeom prst="rect">
            <a:avLst/>
          </a:prstGeom>
        </p:spPr>
      </p:pic>
      <p:sp>
        <p:nvSpPr>
          <p:cNvPr id="2" name="Pfeil: gebogen 1">
            <a:extLst>
              <a:ext uri="{FF2B5EF4-FFF2-40B4-BE49-F238E27FC236}">
                <a16:creationId xmlns:a16="http://schemas.microsoft.com/office/drawing/2014/main" id="{C22E742E-898C-4EF4-9E46-65043839D8F9}"/>
              </a:ext>
            </a:extLst>
          </p:cNvPr>
          <p:cNvSpPr/>
          <p:nvPr/>
        </p:nvSpPr>
        <p:spPr>
          <a:xfrm rot="5400000">
            <a:off x="7210938" y="95432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Pfeil: gebogen 63">
            <a:extLst>
              <a:ext uri="{FF2B5EF4-FFF2-40B4-BE49-F238E27FC236}">
                <a16:creationId xmlns:a16="http://schemas.microsoft.com/office/drawing/2014/main" id="{2C1BF20B-93E0-48D6-9CEB-CF590FBE882D}"/>
              </a:ext>
            </a:extLst>
          </p:cNvPr>
          <p:cNvSpPr/>
          <p:nvPr/>
        </p:nvSpPr>
        <p:spPr>
          <a:xfrm rot="16200000" flipH="1">
            <a:off x="4251228" y="96438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Rectangle 112">
            <a:extLst>
              <a:ext uri="{FF2B5EF4-FFF2-40B4-BE49-F238E27FC236}">
                <a16:creationId xmlns:a16="http://schemas.microsoft.com/office/drawing/2014/main" id="{FCE11A81-DFC4-45D6-9DAE-82E5AA3A7FDF}"/>
              </a:ext>
            </a:extLst>
          </p:cNvPr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113">
            <a:extLst>
              <a:ext uri="{FF2B5EF4-FFF2-40B4-BE49-F238E27FC236}">
                <a16:creationId xmlns:a16="http://schemas.microsoft.com/office/drawing/2014/main" id="{F8FC25C2-88C8-4A72-98F8-64C6B159B3BC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FBA8023-C4F3-4CB5-B3B2-194A03BB3736}"/>
              </a:ext>
            </a:extLst>
          </p:cNvPr>
          <p:cNvSpPr txBox="1"/>
          <p:nvPr/>
        </p:nvSpPr>
        <p:spPr>
          <a:xfrm>
            <a:off x="9116739" y="1177656"/>
            <a:ext cx="2570226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1C81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404040"/>
                </a:solidFill>
              </a:rPr>
              <a:t>Gene mutations interacting genetically with driver mutations to increase cell viability</a:t>
            </a:r>
          </a:p>
        </p:txBody>
      </p:sp>
    </p:spTree>
    <p:extLst>
      <p:ext uri="{BB962C8B-B14F-4D97-AF65-F5344CB8AC3E}">
        <p14:creationId xmlns:p14="http://schemas.microsoft.com/office/powerpoint/2010/main" val="30743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37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DATA EXPLORATORY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CLEANING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5500740" y="2328687"/>
            <a:ext cx="3553250" cy="2819933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Pentagon 15"/>
          <p:cNvSpPr/>
          <p:nvPr/>
        </p:nvSpPr>
        <p:spPr>
          <a:xfrm rot="5400000">
            <a:off x="1511902" y="2328574"/>
            <a:ext cx="3415967" cy="2819932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2219426" y="3964408"/>
            <a:ext cx="202017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Expression values are distributed equally, but there are a lot of NAs in the dataset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6277224" y="3964408"/>
            <a:ext cx="203262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Heatmap of CERES-scores show the impact 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cell viability off different Genes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2788000" y="4929489"/>
            <a:ext cx="79340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896835" y="4938992"/>
            <a:ext cx="793401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00BF8D8-A78C-4B78-B6CC-39ACBEE70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47"/>
          <a:stretch/>
        </p:blipFill>
        <p:spPr>
          <a:xfrm>
            <a:off x="1464509" y="1126329"/>
            <a:ext cx="3482876" cy="264839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1B4123D-0F55-42DA-A056-5CA6853770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68"/>
          <a:stretch/>
        </p:blipFill>
        <p:spPr>
          <a:xfrm>
            <a:off x="5498235" y="1163907"/>
            <a:ext cx="3283408" cy="261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9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21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lang="en-US" sz="4000" b="1" dirty="0">
                <a:solidFill>
                  <a:srgbClr val="FFC0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11161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176047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25177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1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2104</Words>
  <Application>Microsoft Office PowerPoint</Application>
  <PresentationFormat>Breitbild</PresentationFormat>
  <Paragraphs>617</Paragraphs>
  <Slides>32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Segoe Print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Elias Farr</cp:lastModifiedBy>
  <cp:revision>132</cp:revision>
  <dcterms:created xsi:type="dcterms:W3CDTF">2018-07-17T07:25:14Z</dcterms:created>
  <dcterms:modified xsi:type="dcterms:W3CDTF">2019-05-12T20:17:41Z</dcterms:modified>
</cp:coreProperties>
</file>