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77" r:id="rId2"/>
    <p:sldId id="284" r:id="rId3"/>
    <p:sldId id="285" r:id="rId4"/>
    <p:sldId id="304" r:id="rId5"/>
    <p:sldId id="299" r:id="rId6"/>
    <p:sldId id="303" r:id="rId7"/>
    <p:sldId id="281" r:id="rId8"/>
    <p:sldId id="278" r:id="rId9"/>
    <p:sldId id="283" r:id="rId10"/>
    <p:sldId id="274" r:id="rId11"/>
    <p:sldId id="275" r:id="rId12"/>
    <p:sldId id="276" r:id="rId13"/>
    <p:sldId id="263" r:id="rId14"/>
    <p:sldId id="294" r:id="rId15"/>
    <p:sldId id="296" r:id="rId16"/>
    <p:sldId id="297" r:id="rId17"/>
    <p:sldId id="293" r:id="rId18"/>
    <p:sldId id="292" r:id="rId19"/>
    <p:sldId id="291" r:id="rId20"/>
    <p:sldId id="290" r:id="rId21"/>
    <p:sldId id="289" r:id="rId22"/>
    <p:sldId id="295" r:id="rId23"/>
    <p:sldId id="287" r:id="rId24"/>
    <p:sldId id="265" r:id="rId25"/>
    <p:sldId id="273" r:id="rId26"/>
    <p:sldId id="259" r:id="rId27"/>
    <p:sldId id="266" r:id="rId28"/>
    <p:sldId id="271" r:id="rId29"/>
    <p:sldId id="268" r:id="rId30"/>
    <p:sldId id="269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280" userDrawn="1">
          <p15:clr>
            <a:srgbClr val="A4A3A4"/>
          </p15:clr>
        </p15:guide>
        <p15:guide id="3" orient="horz" pos="600" userDrawn="1">
          <p15:clr>
            <a:srgbClr val="A4A3A4"/>
          </p15:clr>
        </p15:guide>
        <p15:guide id="4" orient="horz" pos="39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1C819E"/>
    <a:srgbClr val="FFBE00"/>
    <a:srgbClr val="BFBFBF"/>
    <a:srgbClr val="FFC9CA"/>
    <a:srgbClr val="FF7C80"/>
    <a:srgbClr val="A6A6A6"/>
    <a:srgbClr val="B3B3B3"/>
    <a:srgbClr val="797979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23" autoAdjust="0"/>
    <p:restoredTop sz="89247" autoAdjust="0"/>
  </p:normalViewPr>
  <p:slideViewPr>
    <p:cSldViewPr snapToGrid="0">
      <p:cViewPr varScale="1">
        <p:scale>
          <a:sx n="60" d="100"/>
          <a:sy n="60" d="100"/>
        </p:scale>
        <p:origin x="1148" y="40"/>
      </p:cViewPr>
      <p:guideLst>
        <p:guide pos="3840"/>
        <p:guide orient="horz" pos="2280"/>
        <p:guide orient="horz" pos="600"/>
        <p:guide orient="horz" pos="39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9517938751338307E-2"/>
          <c:y val="6.8399365099125461E-2"/>
          <c:w val="0.92442959618268439"/>
          <c:h val="0.83789798014378636"/>
        </c:manualLayout>
      </c:layout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1C819E">
                <a:alpha val="85000"/>
              </a:srgbClr>
            </a:solidFill>
            <a:ln cap="rnd">
              <a:noFill/>
              <a:round/>
            </a:ln>
            <a:effectLst/>
          </c:spPr>
          <c:dPt>
            <c:idx val="0"/>
            <c:bubble3D val="0"/>
            <c:spPr>
              <a:solidFill>
                <a:srgbClr val="1C819E">
                  <a:alpha val="85000"/>
                </a:srgbClr>
              </a:solidFill>
              <a:ln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91BC-4303-B387-83FA72812822}"/>
              </c:ext>
            </c:extLst>
          </c:dPt>
          <c:dPt>
            <c:idx val="1"/>
            <c:bubble3D val="0"/>
            <c:extLst>
              <c:ext xmlns:c16="http://schemas.microsoft.com/office/drawing/2014/chart" uri="{C3380CC4-5D6E-409C-BE32-E72D297353CC}">
                <c16:uniqueId val="{00000002-91BC-4303-B387-83FA72812822}"/>
              </c:ext>
            </c:extLst>
          </c:dPt>
          <c:dPt>
            <c:idx val="2"/>
            <c:bubble3D val="0"/>
            <c:extLst>
              <c:ext xmlns:c16="http://schemas.microsoft.com/office/drawing/2014/chart" uri="{C3380CC4-5D6E-409C-BE32-E72D297353CC}">
                <c16:uniqueId val="{00000003-91BC-4303-B387-83FA72812822}"/>
              </c:ext>
            </c:extLst>
          </c:dPt>
          <c:dPt>
            <c:idx val="3"/>
            <c:bubble3D val="0"/>
            <c:extLst>
              <c:ext xmlns:c16="http://schemas.microsoft.com/office/drawing/2014/chart" uri="{C3380CC4-5D6E-409C-BE32-E72D297353CC}">
                <c16:uniqueId val="{00000004-91BC-4303-B387-83FA72812822}"/>
              </c:ext>
            </c:extLst>
          </c:dPt>
          <c:dPt>
            <c:idx val="4"/>
            <c:bubble3D val="0"/>
            <c:extLst>
              <c:ext xmlns:c16="http://schemas.microsoft.com/office/drawing/2014/chart" uri="{C3380CC4-5D6E-409C-BE32-E72D297353CC}">
                <c16:uniqueId val="{00000005-91BC-4303-B387-83FA72812822}"/>
              </c:ext>
            </c:extLst>
          </c:dPt>
          <c:dPt>
            <c:idx val="5"/>
            <c:bubble3D val="0"/>
            <c:extLst>
              <c:ext xmlns:c16="http://schemas.microsoft.com/office/drawing/2014/chart" uri="{C3380CC4-5D6E-409C-BE32-E72D297353CC}">
                <c16:uniqueId val="{00000006-91BC-4303-B387-83FA72812822}"/>
              </c:ext>
            </c:extLst>
          </c:dPt>
          <c:dPt>
            <c:idx val="6"/>
            <c:bubble3D val="0"/>
            <c:extLst>
              <c:ext xmlns:c16="http://schemas.microsoft.com/office/drawing/2014/chart" uri="{C3380CC4-5D6E-409C-BE32-E72D297353CC}">
                <c16:uniqueId val="{00000007-91BC-4303-B387-83FA72812822}"/>
              </c:ext>
            </c:extLst>
          </c:dPt>
          <c:dPt>
            <c:idx val="7"/>
            <c:bubble3D val="0"/>
            <c:extLst>
              <c:ext xmlns:c16="http://schemas.microsoft.com/office/drawing/2014/chart" uri="{C3380CC4-5D6E-409C-BE32-E72D297353CC}">
                <c16:uniqueId val="{00000008-91BC-4303-B387-83FA72812822}"/>
              </c:ext>
            </c:extLst>
          </c:dPt>
          <c:dPt>
            <c:idx val="8"/>
            <c:bubble3D val="0"/>
            <c:extLst>
              <c:ext xmlns:c16="http://schemas.microsoft.com/office/drawing/2014/chart" uri="{C3380CC4-5D6E-409C-BE32-E72D297353CC}">
                <c16:uniqueId val="{00000009-91BC-4303-B387-83FA72812822}"/>
              </c:ext>
            </c:extLst>
          </c:dPt>
          <c:cat>
            <c:strRef>
              <c:f>Sheet1!$A$2:$A$13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25</c:v>
                </c:pt>
                <c:pt idx="1">
                  <c:v>30</c:v>
                </c:pt>
                <c:pt idx="2">
                  <c:v>35</c:v>
                </c:pt>
                <c:pt idx="3">
                  <c:v>22</c:v>
                </c:pt>
                <c:pt idx="4">
                  <c:v>20</c:v>
                </c:pt>
                <c:pt idx="5">
                  <c:v>40</c:v>
                </c:pt>
                <c:pt idx="6">
                  <c:v>50</c:v>
                </c:pt>
                <c:pt idx="7">
                  <c:v>55</c:v>
                </c:pt>
                <c:pt idx="8">
                  <c:v>30</c:v>
                </c:pt>
                <c:pt idx="9">
                  <c:v>32</c:v>
                </c:pt>
                <c:pt idx="10">
                  <c:v>25</c:v>
                </c:pt>
                <c:pt idx="11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91BC-4303-B387-83FA7281282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404040">
                <a:alpha val="85000"/>
              </a:srgbClr>
            </a:solidFill>
            <a:ln w="25400">
              <a:noFill/>
            </a:ln>
            <a:effectLst/>
          </c:spPr>
          <c:cat>
            <c:strRef>
              <c:f>Sheet1!$A$2:$A$13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15</c:v>
                </c:pt>
                <c:pt idx="1">
                  <c:v>30</c:v>
                </c:pt>
                <c:pt idx="2">
                  <c:v>18</c:v>
                </c:pt>
                <c:pt idx="3">
                  <c:v>40</c:v>
                </c:pt>
                <c:pt idx="4">
                  <c:v>32</c:v>
                </c:pt>
                <c:pt idx="5">
                  <c:v>35</c:v>
                </c:pt>
                <c:pt idx="6">
                  <c:v>60</c:v>
                </c:pt>
                <c:pt idx="7">
                  <c:v>25</c:v>
                </c:pt>
                <c:pt idx="8">
                  <c:v>30</c:v>
                </c:pt>
                <c:pt idx="9">
                  <c:v>40</c:v>
                </c:pt>
                <c:pt idx="10">
                  <c:v>55</c:v>
                </c:pt>
                <c:pt idx="11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91BC-4303-B387-83FA7281282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FFBE00">
                <a:alpha val="85000"/>
              </a:srgbClr>
            </a:solidFill>
            <a:ln>
              <a:noFill/>
            </a:ln>
            <a:effectLst/>
          </c:spPr>
          <c:cat>
            <c:strRef>
              <c:f>Sheet1!$A$2:$A$13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12</c:v>
                </c:pt>
                <c:pt idx="1">
                  <c:v>20</c:v>
                </c:pt>
                <c:pt idx="2">
                  <c:v>25</c:v>
                </c:pt>
                <c:pt idx="3">
                  <c:v>20</c:v>
                </c:pt>
                <c:pt idx="4">
                  <c:v>5</c:v>
                </c:pt>
                <c:pt idx="5">
                  <c:v>25</c:v>
                </c:pt>
                <c:pt idx="6">
                  <c:v>25</c:v>
                </c:pt>
                <c:pt idx="7">
                  <c:v>30</c:v>
                </c:pt>
                <c:pt idx="8">
                  <c:v>45</c:v>
                </c:pt>
                <c:pt idx="9">
                  <c:v>55</c:v>
                </c:pt>
                <c:pt idx="10">
                  <c:v>40</c:v>
                </c:pt>
                <c:pt idx="11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91BC-4303-B387-83FA728128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9149024"/>
        <c:axId val="379151768"/>
      </c:areaChart>
      <c:catAx>
        <c:axId val="37914902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de-DE"/>
          </a:p>
        </c:txPr>
        <c:crossAx val="379151768"/>
        <c:crosses val="autoZero"/>
        <c:auto val="1"/>
        <c:lblAlgn val="ctr"/>
        <c:lblOffset val="100"/>
        <c:noMultiLvlLbl val="0"/>
      </c:catAx>
      <c:valAx>
        <c:axId val="379151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379149024"/>
        <c:crosses val="autoZero"/>
        <c:crossBetween val="midCat"/>
      </c:valAx>
      <c:spPr>
        <a:noFill/>
        <a:ln cap="rnd">
          <a:noFill/>
        </a:ln>
        <a:effectLst>
          <a:softEdge rad="0"/>
        </a:effectLst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E09147-C205-431B-869A-1A7FC0A67C82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49DAC-7A07-44B9-BD6F-4EBD1A64D1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830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Let´s get into this: Quick welcome phrase; we chose Breast cancer</a:t>
            </a:r>
          </a:p>
          <a:p>
            <a:r>
              <a:rPr lang="en-US" dirty="0"/>
              <a:t>Thank u, next slide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49DAC-7A07-44B9-BD6F-4EBD1A64D13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230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Quick Facts to show relevance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49DAC-7A07-44B9-BD6F-4EBD1A64D13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753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Distinction between those two mutations;</a:t>
            </a:r>
          </a:p>
          <a:p>
            <a:r>
              <a:rPr lang="en-US" dirty="0"/>
              <a:t>Passenger mutations describe somatic mutations without functional consequences in cancer, often occur during cell division. </a:t>
            </a:r>
          </a:p>
          <a:p>
            <a:r>
              <a:rPr lang="en-US" dirty="0"/>
              <a:t>Will be “carried along” in the tumor development, therefore present in all cells of the final cancer.</a:t>
            </a:r>
          </a:p>
          <a:p>
            <a:endParaRPr lang="en-US" dirty="0"/>
          </a:p>
          <a:p>
            <a:r>
              <a:rPr lang="en-US" dirty="0"/>
              <a:t>Our focus on Drivers, as main “force” in </a:t>
            </a:r>
            <a:r>
              <a:rPr lang="en-US" dirty="0" err="1"/>
              <a:t>tumorgenesis</a:t>
            </a:r>
            <a:r>
              <a:rPr lang="en-US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49DAC-7A07-44B9-BD6F-4EBD1A64D13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6744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 selected Drivers: Selection factors include: overexpression in breast cancer; observed in a relevant percentage of clinical cases.</a:t>
            </a:r>
          </a:p>
          <a:p>
            <a:r>
              <a:rPr lang="en-US" dirty="0"/>
              <a:t>5 Genes also impact a variety of factors in </a:t>
            </a:r>
            <a:r>
              <a:rPr lang="en-US" dirty="0" err="1"/>
              <a:t>tumorgenesis</a:t>
            </a:r>
            <a:endParaRPr lang="en-US" dirty="0"/>
          </a:p>
          <a:p>
            <a:endParaRPr lang="en-US" dirty="0"/>
          </a:p>
          <a:p>
            <a:r>
              <a:rPr lang="en-US" dirty="0"/>
              <a:t>CCND: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Cyclin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D1;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downregulates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tumor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repressor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RB1</a:t>
            </a:r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PIK3CA: Phosphatidylinositol-4,5-Bisphosphate 3-Kinase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Catalytic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Subunit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Alpha</a:t>
            </a:r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PARP: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Poly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(ADP-Ribose)-Polymerase 1</a:t>
            </a:r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MYC: MYC Proto-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Oncogene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alterations include the overexpression of BCL-2, loss of p53 or p19ARF.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linked to oncogene-addiction in breast cancer)</a:t>
            </a:r>
            <a:endParaRPr lang="de-DE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ERBB2: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Erb-B2 Receptor Tyrosine Kinase 2; also called HER2 (more aggressive breast cancer, demands special treatment)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49DAC-7A07-44B9-BD6F-4EBD1A64D13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2872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Second site targets:</a:t>
            </a:r>
            <a:r>
              <a:rPr kumimoji="0" lang="en-US" sz="1200" b="0" i="0" u="none" strike="noStrike" kern="1200" cap="none" spc="0" normalizeH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gene mutations which interact genetically with driver mutations to increase cell viability and proliferation. Knock out of these genes leads to cell lethality- potential novel cancer therapy strategy</a:t>
            </a:r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49DAC-7A07-44B9-BD6F-4EBD1A64D13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323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10EF-9F0A-417A-951E-A2AF9D1DB3A0}" type="datetime1">
              <a:rPr lang="en-US" smtClean="0"/>
              <a:t>5/11/2019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063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BF59-4D2F-461D-BF51-925420CBDA60}" type="datetime1">
              <a:rPr lang="en-US" smtClean="0"/>
              <a:t>5/11/2019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350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E441A-629A-4174-93B8-67A89169FA96}" type="datetime1">
              <a:rPr lang="en-US" smtClean="0"/>
              <a:t>5/11/2019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68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1642-E810-4C74-9561-4440BA0F2242}" type="datetime1">
              <a:rPr lang="en-US" smtClean="0"/>
              <a:t>5/11/2019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134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E92A7-9571-454C-B30A-D5946E531557}" type="datetime1">
              <a:rPr lang="en-US" smtClean="0"/>
              <a:t>5/11/2019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89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CFAED-0E87-4292-9E11-A5B5DF480B0D}" type="datetime1">
              <a:rPr lang="en-US" smtClean="0"/>
              <a:t>5/11/2019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742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B87A1-BEF3-4E5B-9278-3777A9838CB9}" type="datetime1">
              <a:rPr lang="en-US" smtClean="0"/>
              <a:t>5/11/2019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995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BCDF-7ACC-4D5B-9919-DBEC4D16E65F}" type="datetime1">
              <a:rPr lang="en-US" smtClean="0"/>
              <a:t>5/11/2019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703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5619A-4927-4BB4-A90C-897AD19685EB}" type="datetime1">
              <a:rPr lang="en-US" smtClean="0"/>
              <a:t>5/11/2019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252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C133A-E823-49E3-B7C9-0F95D2989DEA}" type="datetime1">
              <a:rPr lang="en-US" smtClean="0"/>
              <a:t>5/11/2019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047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4F53C-77AA-4ED8-AE08-5E2A9AD21C7D}" type="datetime1">
              <a:rPr lang="en-US" smtClean="0"/>
              <a:t>5/11/2019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60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4BB52-7134-4D3D-94A7-93EBE1876EBE}" type="datetime1">
              <a:rPr lang="en-US" smtClean="0"/>
              <a:t>5/11/2019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468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7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openxmlformats.org/officeDocument/2006/relationships/image" Target="../media/image1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5073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0" y="-2"/>
            <a:ext cx="12192000" cy="6858001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0" y="1164436"/>
            <a:ext cx="12192000" cy="4529128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449050" y="0"/>
            <a:ext cx="742950" cy="6858000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577761" y="2046023"/>
            <a:ext cx="8278763" cy="3068602"/>
            <a:chOff x="577761" y="1872430"/>
            <a:chExt cx="8278763" cy="306860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51BDE8C-C874-4027-92B6-106F8C9E07A1}"/>
                </a:ext>
              </a:extLst>
            </p:cNvPr>
            <p:cNvSpPr txBox="1"/>
            <p:nvPr/>
          </p:nvSpPr>
          <p:spPr>
            <a:xfrm>
              <a:off x="577762" y="1872430"/>
              <a:ext cx="8278762" cy="193899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600" b="1" i="0" u="none" strike="noStrike" kern="1200" cap="none" spc="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PROJECT PROPOSAL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0" b="0" i="0" u="none" strike="noStrike" kern="1200" cap="none" spc="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PROJECT 01-GROUP 04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77761" y="4195059"/>
              <a:ext cx="6437635" cy="7459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lvl="0">
                <a:lnSpc>
                  <a:spcPts val="2000"/>
                </a:lnSpc>
                <a:defRPr/>
              </a:pPr>
              <a:r>
                <a:rPr lang="en-US" dirty="0">
                  <a:solidFill>
                    <a:prstClr val="white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Genetic interactions and cancer cell survival: </a:t>
              </a:r>
              <a:r>
                <a:rPr lang="en-US" b="1" dirty="0">
                  <a:solidFill>
                    <a:prstClr val="white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Breast Cancer</a:t>
              </a:r>
            </a:p>
            <a:p>
              <a:pPr lvl="0">
                <a:lnSpc>
                  <a:spcPts val="2000"/>
                </a:lnSpc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Elias Farr, Lennart Linke, Lisa Marie Milchsack &amp; Salome Steinke </a:t>
              </a:r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577762" y="4026324"/>
              <a:ext cx="5634352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/>
          <p:cNvSpPr/>
          <p:nvPr/>
        </p:nvSpPr>
        <p:spPr>
          <a:xfrm>
            <a:off x="11449050" y="-3"/>
            <a:ext cx="742950" cy="1164438"/>
          </a:xfrm>
          <a:prstGeom prst="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1449050" y="1920604"/>
            <a:ext cx="742950" cy="703943"/>
          </a:xfrm>
          <a:prstGeom prst="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4516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55BACD-4730-40B1-8CB5-0F06A1A17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General Structure of Data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D8DD7B-E912-4884-8493-524BCF074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Box plot expression</a:t>
            </a:r>
          </a:p>
          <a:p>
            <a:r>
              <a:rPr lang="en-GB" dirty="0"/>
              <a:t>Why or why not cutting away cells lines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A225EB0-1F2F-41F4-BA82-C8AEFC3D7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1642-E810-4C74-9561-4440BA0F2242}" type="datetime1">
              <a:rPr lang="en-US" smtClean="0"/>
              <a:t>5/11/2019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63AFA8F-A392-4A10-BF1E-8C096B5A2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765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4A2A46-3863-4974-9BFB-49B988F48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of driver mutations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31FA81-4ED6-440B-9D47-4AC108954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Code leading to specific matrices</a:t>
            </a:r>
          </a:p>
          <a:p>
            <a:r>
              <a:rPr lang="en-GB" dirty="0"/>
              <a:t>Expression data driver mutations (Box plot</a:t>
            </a:r>
          </a:p>
          <a:p>
            <a:r>
              <a:rPr lang="en-GB" dirty="0"/>
              <a:t>Further analysis, top ten genes </a:t>
            </a:r>
            <a:r>
              <a:rPr lang="en-GB" dirty="0" err="1"/>
              <a:t>usw</a:t>
            </a:r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CDC8FA-3993-44A4-BE41-8C6B2838D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1642-E810-4C74-9561-4440BA0F2242}" type="datetime1">
              <a:rPr lang="en-US" smtClean="0"/>
              <a:t>5/11/2019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5EE53B8-D572-411C-803A-CF4117C2A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866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C4E211-9CDD-4459-8F13-D9E9FE680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First tests on correlations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187271-BC47-4F3B-BABE-7F9EB8A4A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Myc</a:t>
            </a:r>
            <a:r>
              <a:rPr lang="en-GB" dirty="0"/>
              <a:t> </a:t>
            </a:r>
            <a:r>
              <a:rPr lang="en-GB" dirty="0" err="1"/>
              <a:t>ganab</a:t>
            </a:r>
            <a:r>
              <a:rPr lang="en-GB" dirty="0"/>
              <a:t> testing and problems…</a:t>
            </a:r>
          </a:p>
          <a:p>
            <a:r>
              <a:rPr lang="en-GB" dirty="0" err="1"/>
              <a:t>Outview</a:t>
            </a:r>
            <a:endParaRPr lang="en-GB" dirty="0"/>
          </a:p>
          <a:p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0191A2-73AD-48A6-A4A1-A77189BD0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1642-E810-4C74-9561-4440BA0F2242}" type="datetime1">
              <a:rPr lang="en-US" smtClean="0"/>
              <a:t>5/11/2019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0B16950-ED79-444A-A16B-81DFF8E95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336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</a:t>
            </a:r>
            <a:r>
              <a:rPr lang="en-US" sz="4000" b="1" dirty="0">
                <a:solidFill>
                  <a:srgbClr val="1C819E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MILESTONES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8B8E35B5-69DA-462D-BB92-F3C1D1A7E82F}"/>
              </a:ext>
            </a:extLst>
          </p:cNvPr>
          <p:cNvGrpSpPr/>
          <p:nvPr/>
        </p:nvGrpSpPr>
        <p:grpSpPr>
          <a:xfrm>
            <a:off x="822268" y="3506310"/>
            <a:ext cx="10547465" cy="227820"/>
            <a:chOff x="822268" y="3506310"/>
            <a:chExt cx="10547465" cy="227820"/>
          </a:xfrm>
        </p:grpSpPr>
        <p:sp>
          <p:nvSpPr>
            <p:cNvPr id="117" name="Rounded Rectangle 116"/>
            <p:cNvSpPr/>
            <p:nvPr/>
          </p:nvSpPr>
          <p:spPr>
            <a:xfrm>
              <a:off x="9092892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" name="Rounded Rectangle 115"/>
            <p:cNvSpPr/>
            <p:nvPr/>
          </p:nvSpPr>
          <p:spPr>
            <a:xfrm>
              <a:off x="7025235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" name="Rounded Rectangle 114"/>
            <p:cNvSpPr/>
            <p:nvPr/>
          </p:nvSpPr>
          <p:spPr>
            <a:xfrm>
              <a:off x="4957580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" name="Rounded Rectangle 111"/>
            <p:cNvSpPr/>
            <p:nvPr/>
          </p:nvSpPr>
          <p:spPr>
            <a:xfrm>
              <a:off x="2889924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822268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E638041C-E302-4F2C-BDF4-F1C63FFF5A05}"/>
              </a:ext>
            </a:extLst>
          </p:cNvPr>
          <p:cNvGrpSpPr/>
          <p:nvPr/>
        </p:nvGrpSpPr>
        <p:grpSpPr>
          <a:xfrm>
            <a:off x="7079943" y="1656430"/>
            <a:ext cx="2167427" cy="4007767"/>
            <a:chOff x="7079943" y="1656430"/>
            <a:chExt cx="2167427" cy="4007767"/>
          </a:xfrm>
        </p:grpSpPr>
        <p:cxnSp>
          <p:nvCxnSpPr>
            <p:cNvPr id="166" name="Straight Connector 165"/>
            <p:cNvCxnSpPr/>
            <p:nvPr/>
          </p:nvCxnSpPr>
          <p:spPr>
            <a:xfrm>
              <a:off x="8163655" y="3132017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/>
            <p:cNvSpPr/>
            <p:nvPr/>
          </p:nvSpPr>
          <p:spPr>
            <a:xfrm>
              <a:off x="7986797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" name="Oval 125"/>
            <p:cNvSpPr/>
            <p:nvPr/>
          </p:nvSpPr>
          <p:spPr>
            <a:xfrm>
              <a:off x="7654596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663563" y="1656430"/>
              <a:ext cx="1000185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5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146" name="Group 145"/>
            <p:cNvGrpSpPr/>
            <p:nvPr/>
          </p:nvGrpSpPr>
          <p:grpSpPr>
            <a:xfrm>
              <a:off x="7918275" y="2306239"/>
              <a:ext cx="487976" cy="501997"/>
              <a:chOff x="7048500" y="1387475"/>
              <a:chExt cx="276226" cy="284163"/>
            </a:xfrm>
            <a:solidFill>
              <a:srgbClr val="404040"/>
            </a:solidFill>
          </p:grpSpPr>
          <p:sp>
            <p:nvSpPr>
              <p:cNvPr id="147" name="Freeform 4357"/>
              <p:cNvSpPr>
                <a:spLocks noEditPoints="1"/>
              </p:cNvSpPr>
              <p:nvPr/>
            </p:nvSpPr>
            <p:spPr bwMode="auto">
              <a:xfrm>
                <a:off x="7161213" y="1387475"/>
                <a:ext cx="163513" cy="160338"/>
              </a:xfrm>
              <a:custGeom>
                <a:avLst/>
                <a:gdLst>
                  <a:gd name="T0" fmla="*/ 229 w 512"/>
                  <a:gd name="T1" fmla="*/ 345 h 506"/>
                  <a:gd name="T2" fmla="*/ 198 w 512"/>
                  <a:gd name="T3" fmla="*/ 328 h 506"/>
                  <a:gd name="T4" fmla="*/ 177 w 512"/>
                  <a:gd name="T5" fmla="*/ 302 h 506"/>
                  <a:gd name="T6" fmla="*/ 166 w 512"/>
                  <a:gd name="T7" fmla="*/ 268 h 506"/>
                  <a:gd name="T8" fmla="*/ 169 w 512"/>
                  <a:gd name="T9" fmla="*/ 232 h 506"/>
                  <a:gd name="T10" fmla="*/ 187 w 512"/>
                  <a:gd name="T11" fmla="*/ 201 h 506"/>
                  <a:gd name="T12" fmla="*/ 213 w 512"/>
                  <a:gd name="T13" fmla="*/ 179 h 506"/>
                  <a:gd name="T14" fmla="*/ 246 w 512"/>
                  <a:gd name="T15" fmla="*/ 169 h 506"/>
                  <a:gd name="T16" fmla="*/ 283 w 512"/>
                  <a:gd name="T17" fmla="*/ 172 h 506"/>
                  <a:gd name="T18" fmla="*/ 314 w 512"/>
                  <a:gd name="T19" fmla="*/ 189 h 506"/>
                  <a:gd name="T20" fmla="*/ 335 w 512"/>
                  <a:gd name="T21" fmla="*/ 216 h 506"/>
                  <a:gd name="T22" fmla="*/ 346 w 512"/>
                  <a:gd name="T23" fmla="*/ 250 h 506"/>
                  <a:gd name="T24" fmla="*/ 343 w 512"/>
                  <a:gd name="T25" fmla="*/ 286 h 506"/>
                  <a:gd name="T26" fmla="*/ 326 w 512"/>
                  <a:gd name="T27" fmla="*/ 316 h 506"/>
                  <a:gd name="T28" fmla="*/ 299 w 512"/>
                  <a:gd name="T29" fmla="*/ 338 h 506"/>
                  <a:gd name="T30" fmla="*/ 265 w 512"/>
                  <a:gd name="T31" fmla="*/ 348 h 506"/>
                  <a:gd name="T32" fmla="*/ 458 w 512"/>
                  <a:gd name="T33" fmla="*/ 276 h 506"/>
                  <a:gd name="T34" fmla="*/ 504 w 512"/>
                  <a:gd name="T35" fmla="*/ 198 h 506"/>
                  <a:gd name="T36" fmla="*/ 511 w 512"/>
                  <a:gd name="T37" fmla="*/ 189 h 506"/>
                  <a:gd name="T38" fmla="*/ 510 w 512"/>
                  <a:gd name="T39" fmla="*/ 178 h 506"/>
                  <a:gd name="T40" fmla="*/ 438 w 512"/>
                  <a:gd name="T41" fmla="*/ 72 h 506"/>
                  <a:gd name="T42" fmla="*/ 363 w 512"/>
                  <a:gd name="T43" fmla="*/ 85 h 506"/>
                  <a:gd name="T44" fmla="*/ 332 w 512"/>
                  <a:gd name="T45" fmla="*/ 10 h 506"/>
                  <a:gd name="T46" fmla="*/ 326 w 512"/>
                  <a:gd name="T47" fmla="*/ 2 h 506"/>
                  <a:gd name="T48" fmla="*/ 204 w 512"/>
                  <a:gd name="T49" fmla="*/ 0 h 506"/>
                  <a:gd name="T50" fmla="*/ 193 w 512"/>
                  <a:gd name="T51" fmla="*/ 3 h 506"/>
                  <a:gd name="T52" fmla="*/ 189 w 512"/>
                  <a:gd name="T53" fmla="*/ 14 h 506"/>
                  <a:gd name="T54" fmla="*/ 162 w 512"/>
                  <a:gd name="T55" fmla="*/ 78 h 506"/>
                  <a:gd name="T56" fmla="*/ 81 w 512"/>
                  <a:gd name="T57" fmla="*/ 74 h 506"/>
                  <a:gd name="T58" fmla="*/ 65 w 512"/>
                  <a:gd name="T59" fmla="*/ 76 h 506"/>
                  <a:gd name="T60" fmla="*/ 1 w 512"/>
                  <a:gd name="T61" fmla="*/ 184 h 506"/>
                  <a:gd name="T62" fmla="*/ 6 w 512"/>
                  <a:gd name="T63" fmla="*/ 197 h 506"/>
                  <a:gd name="T64" fmla="*/ 53 w 512"/>
                  <a:gd name="T65" fmla="*/ 259 h 506"/>
                  <a:gd name="T66" fmla="*/ 4 w 512"/>
                  <a:gd name="T67" fmla="*/ 324 h 506"/>
                  <a:gd name="T68" fmla="*/ 1 w 512"/>
                  <a:gd name="T69" fmla="*/ 338 h 506"/>
                  <a:gd name="T70" fmla="*/ 62 w 512"/>
                  <a:gd name="T71" fmla="*/ 442 h 506"/>
                  <a:gd name="T72" fmla="*/ 73 w 512"/>
                  <a:gd name="T73" fmla="*/ 445 h 506"/>
                  <a:gd name="T74" fmla="*/ 141 w 512"/>
                  <a:gd name="T75" fmla="*/ 427 h 506"/>
                  <a:gd name="T76" fmla="*/ 179 w 512"/>
                  <a:gd name="T77" fmla="*/ 447 h 506"/>
                  <a:gd name="T78" fmla="*/ 190 w 512"/>
                  <a:gd name="T79" fmla="*/ 497 h 506"/>
                  <a:gd name="T80" fmla="*/ 198 w 512"/>
                  <a:gd name="T81" fmla="*/ 505 h 506"/>
                  <a:gd name="T82" fmla="*/ 320 w 512"/>
                  <a:gd name="T83" fmla="*/ 506 h 506"/>
                  <a:gd name="T84" fmla="*/ 330 w 512"/>
                  <a:gd name="T85" fmla="*/ 499 h 506"/>
                  <a:gd name="T86" fmla="*/ 332 w 512"/>
                  <a:gd name="T87" fmla="*/ 448 h 506"/>
                  <a:gd name="T88" fmla="*/ 387 w 512"/>
                  <a:gd name="T89" fmla="*/ 416 h 506"/>
                  <a:gd name="T90" fmla="*/ 441 w 512"/>
                  <a:gd name="T91" fmla="*/ 446 h 506"/>
                  <a:gd name="T92" fmla="*/ 451 w 512"/>
                  <a:gd name="T93" fmla="*/ 440 h 506"/>
                  <a:gd name="T94" fmla="*/ 512 w 512"/>
                  <a:gd name="T95" fmla="*/ 335 h 506"/>
                  <a:gd name="T96" fmla="*/ 509 w 512"/>
                  <a:gd name="T97" fmla="*/ 323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12" h="506">
                    <a:moveTo>
                      <a:pt x="256" y="350"/>
                    </a:moveTo>
                    <a:lnTo>
                      <a:pt x="246" y="348"/>
                    </a:lnTo>
                    <a:lnTo>
                      <a:pt x="238" y="347"/>
                    </a:lnTo>
                    <a:lnTo>
                      <a:pt x="229" y="345"/>
                    </a:lnTo>
                    <a:lnTo>
                      <a:pt x="221" y="342"/>
                    </a:lnTo>
                    <a:lnTo>
                      <a:pt x="213" y="338"/>
                    </a:lnTo>
                    <a:lnTo>
                      <a:pt x="206" y="334"/>
                    </a:lnTo>
                    <a:lnTo>
                      <a:pt x="198" y="328"/>
                    </a:lnTo>
                    <a:lnTo>
                      <a:pt x="192" y="323"/>
                    </a:lnTo>
                    <a:lnTo>
                      <a:pt x="187" y="316"/>
                    </a:lnTo>
                    <a:lnTo>
                      <a:pt x="181" y="310"/>
                    </a:lnTo>
                    <a:lnTo>
                      <a:pt x="177" y="302"/>
                    </a:lnTo>
                    <a:lnTo>
                      <a:pt x="173" y="294"/>
                    </a:lnTo>
                    <a:lnTo>
                      <a:pt x="169" y="286"/>
                    </a:lnTo>
                    <a:lnTo>
                      <a:pt x="167" y="278"/>
                    </a:lnTo>
                    <a:lnTo>
                      <a:pt x="166" y="268"/>
                    </a:lnTo>
                    <a:lnTo>
                      <a:pt x="165" y="260"/>
                    </a:lnTo>
                    <a:lnTo>
                      <a:pt x="166" y="250"/>
                    </a:lnTo>
                    <a:lnTo>
                      <a:pt x="167" y="240"/>
                    </a:lnTo>
                    <a:lnTo>
                      <a:pt x="169" y="232"/>
                    </a:lnTo>
                    <a:lnTo>
                      <a:pt x="173" y="223"/>
                    </a:lnTo>
                    <a:lnTo>
                      <a:pt x="177" y="216"/>
                    </a:lnTo>
                    <a:lnTo>
                      <a:pt x="181" y="208"/>
                    </a:lnTo>
                    <a:lnTo>
                      <a:pt x="187" y="201"/>
                    </a:lnTo>
                    <a:lnTo>
                      <a:pt x="192" y="194"/>
                    </a:lnTo>
                    <a:lnTo>
                      <a:pt x="198" y="189"/>
                    </a:lnTo>
                    <a:lnTo>
                      <a:pt x="206" y="184"/>
                    </a:lnTo>
                    <a:lnTo>
                      <a:pt x="213" y="179"/>
                    </a:lnTo>
                    <a:lnTo>
                      <a:pt x="221" y="175"/>
                    </a:lnTo>
                    <a:lnTo>
                      <a:pt x="229" y="172"/>
                    </a:lnTo>
                    <a:lnTo>
                      <a:pt x="238" y="170"/>
                    </a:lnTo>
                    <a:lnTo>
                      <a:pt x="246" y="169"/>
                    </a:lnTo>
                    <a:lnTo>
                      <a:pt x="256" y="168"/>
                    </a:lnTo>
                    <a:lnTo>
                      <a:pt x="265" y="169"/>
                    </a:lnTo>
                    <a:lnTo>
                      <a:pt x="274" y="170"/>
                    </a:lnTo>
                    <a:lnTo>
                      <a:pt x="283" y="172"/>
                    </a:lnTo>
                    <a:lnTo>
                      <a:pt x="291" y="175"/>
                    </a:lnTo>
                    <a:lnTo>
                      <a:pt x="299" y="179"/>
                    </a:lnTo>
                    <a:lnTo>
                      <a:pt x="306" y="184"/>
                    </a:lnTo>
                    <a:lnTo>
                      <a:pt x="314" y="189"/>
                    </a:lnTo>
                    <a:lnTo>
                      <a:pt x="320" y="194"/>
                    </a:lnTo>
                    <a:lnTo>
                      <a:pt x="326" y="201"/>
                    </a:lnTo>
                    <a:lnTo>
                      <a:pt x="331" y="208"/>
                    </a:lnTo>
                    <a:lnTo>
                      <a:pt x="335" y="216"/>
                    </a:lnTo>
                    <a:lnTo>
                      <a:pt x="340" y="223"/>
                    </a:lnTo>
                    <a:lnTo>
                      <a:pt x="343" y="232"/>
                    </a:lnTo>
                    <a:lnTo>
                      <a:pt x="345" y="240"/>
                    </a:lnTo>
                    <a:lnTo>
                      <a:pt x="346" y="250"/>
                    </a:lnTo>
                    <a:lnTo>
                      <a:pt x="346" y="260"/>
                    </a:lnTo>
                    <a:lnTo>
                      <a:pt x="346" y="268"/>
                    </a:lnTo>
                    <a:lnTo>
                      <a:pt x="345" y="278"/>
                    </a:lnTo>
                    <a:lnTo>
                      <a:pt x="343" y="286"/>
                    </a:lnTo>
                    <a:lnTo>
                      <a:pt x="340" y="294"/>
                    </a:lnTo>
                    <a:lnTo>
                      <a:pt x="335" y="302"/>
                    </a:lnTo>
                    <a:lnTo>
                      <a:pt x="331" y="310"/>
                    </a:lnTo>
                    <a:lnTo>
                      <a:pt x="326" y="316"/>
                    </a:lnTo>
                    <a:lnTo>
                      <a:pt x="320" y="323"/>
                    </a:lnTo>
                    <a:lnTo>
                      <a:pt x="314" y="328"/>
                    </a:lnTo>
                    <a:lnTo>
                      <a:pt x="306" y="334"/>
                    </a:lnTo>
                    <a:lnTo>
                      <a:pt x="299" y="338"/>
                    </a:lnTo>
                    <a:lnTo>
                      <a:pt x="291" y="342"/>
                    </a:lnTo>
                    <a:lnTo>
                      <a:pt x="283" y="345"/>
                    </a:lnTo>
                    <a:lnTo>
                      <a:pt x="274" y="347"/>
                    </a:lnTo>
                    <a:lnTo>
                      <a:pt x="265" y="348"/>
                    </a:lnTo>
                    <a:lnTo>
                      <a:pt x="256" y="350"/>
                    </a:lnTo>
                    <a:close/>
                    <a:moveTo>
                      <a:pt x="504" y="320"/>
                    </a:moveTo>
                    <a:lnTo>
                      <a:pt x="456" y="292"/>
                    </a:lnTo>
                    <a:lnTo>
                      <a:pt x="458" y="276"/>
                    </a:lnTo>
                    <a:lnTo>
                      <a:pt x="459" y="259"/>
                    </a:lnTo>
                    <a:lnTo>
                      <a:pt x="458" y="241"/>
                    </a:lnTo>
                    <a:lnTo>
                      <a:pt x="456" y="225"/>
                    </a:lnTo>
                    <a:lnTo>
                      <a:pt x="504" y="198"/>
                    </a:lnTo>
                    <a:lnTo>
                      <a:pt x="506" y="197"/>
                    </a:lnTo>
                    <a:lnTo>
                      <a:pt x="509" y="194"/>
                    </a:lnTo>
                    <a:lnTo>
                      <a:pt x="510" y="191"/>
                    </a:lnTo>
                    <a:lnTo>
                      <a:pt x="511" y="189"/>
                    </a:lnTo>
                    <a:lnTo>
                      <a:pt x="512" y="186"/>
                    </a:lnTo>
                    <a:lnTo>
                      <a:pt x="512" y="184"/>
                    </a:lnTo>
                    <a:lnTo>
                      <a:pt x="511" y="181"/>
                    </a:lnTo>
                    <a:lnTo>
                      <a:pt x="510" y="178"/>
                    </a:lnTo>
                    <a:lnTo>
                      <a:pt x="453" y="80"/>
                    </a:lnTo>
                    <a:lnTo>
                      <a:pt x="449" y="76"/>
                    </a:lnTo>
                    <a:lnTo>
                      <a:pt x="443" y="72"/>
                    </a:lnTo>
                    <a:lnTo>
                      <a:pt x="438" y="72"/>
                    </a:lnTo>
                    <a:lnTo>
                      <a:pt x="433" y="74"/>
                    </a:lnTo>
                    <a:lnTo>
                      <a:pt x="387" y="102"/>
                    </a:lnTo>
                    <a:lnTo>
                      <a:pt x="376" y="94"/>
                    </a:lnTo>
                    <a:lnTo>
                      <a:pt x="363" y="85"/>
                    </a:lnTo>
                    <a:lnTo>
                      <a:pt x="348" y="78"/>
                    </a:lnTo>
                    <a:lnTo>
                      <a:pt x="332" y="69"/>
                    </a:lnTo>
                    <a:lnTo>
                      <a:pt x="332" y="14"/>
                    </a:lnTo>
                    <a:lnTo>
                      <a:pt x="332" y="10"/>
                    </a:lnTo>
                    <a:lnTo>
                      <a:pt x="331" y="8"/>
                    </a:lnTo>
                    <a:lnTo>
                      <a:pt x="330" y="5"/>
                    </a:lnTo>
                    <a:lnTo>
                      <a:pt x="328" y="3"/>
                    </a:lnTo>
                    <a:lnTo>
                      <a:pt x="326" y="2"/>
                    </a:lnTo>
                    <a:lnTo>
                      <a:pt x="322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4" y="0"/>
                    </a:lnTo>
                    <a:lnTo>
                      <a:pt x="200" y="0"/>
                    </a:lnTo>
                    <a:lnTo>
                      <a:pt x="198" y="1"/>
                    </a:lnTo>
                    <a:lnTo>
                      <a:pt x="195" y="2"/>
                    </a:lnTo>
                    <a:lnTo>
                      <a:pt x="193" y="3"/>
                    </a:lnTo>
                    <a:lnTo>
                      <a:pt x="192" y="5"/>
                    </a:lnTo>
                    <a:lnTo>
                      <a:pt x="190" y="8"/>
                    </a:lnTo>
                    <a:lnTo>
                      <a:pt x="190" y="10"/>
                    </a:lnTo>
                    <a:lnTo>
                      <a:pt x="189" y="14"/>
                    </a:lnTo>
                    <a:lnTo>
                      <a:pt x="189" y="68"/>
                    </a:lnTo>
                    <a:lnTo>
                      <a:pt x="179" y="71"/>
                    </a:lnTo>
                    <a:lnTo>
                      <a:pt x="169" y="75"/>
                    </a:lnTo>
                    <a:lnTo>
                      <a:pt x="162" y="78"/>
                    </a:lnTo>
                    <a:lnTo>
                      <a:pt x="154" y="82"/>
                    </a:lnTo>
                    <a:lnTo>
                      <a:pt x="141" y="92"/>
                    </a:lnTo>
                    <a:lnTo>
                      <a:pt x="129" y="102"/>
                    </a:lnTo>
                    <a:lnTo>
                      <a:pt x="81" y="74"/>
                    </a:lnTo>
                    <a:lnTo>
                      <a:pt x="75" y="72"/>
                    </a:lnTo>
                    <a:lnTo>
                      <a:pt x="69" y="74"/>
                    </a:lnTo>
                    <a:lnTo>
                      <a:pt x="67" y="74"/>
                    </a:lnTo>
                    <a:lnTo>
                      <a:pt x="65" y="76"/>
                    </a:lnTo>
                    <a:lnTo>
                      <a:pt x="62" y="78"/>
                    </a:lnTo>
                    <a:lnTo>
                      <a:pt x="60" y="80"/>
                    </a:lnTo>
                    <a:lnTo>
                      <a:pt x="3" y="177"/>
                    </a:lnTo>
                    <a:lnTo>
                      <a:pt x="1" y="184"/>
                    </a:lnTo>
                    <a:lnTo>
                      <a:pt x="1" y="189"/>
                    </a:lnTo>
                    <a:lnTo>
                      <a:pt x="3" y="192"/>
                    </a:lnTo>
                    <a:lnTo>
                      <a:pt x="4" y="194"/>
                    </a:lnTo>
                    <a:lnTo>
                      <a:pt x="6" y="197"/>
                    </a:lnTo>
                    <a:lnTo>
                      <a:pt x="9" y="198"/>
                    </a:lnTo>
                    <a:lnTo>
                      <a:pt x="56" y="225"/>
                    </a:lnTo>
                    <a:lnTo>
                      <a:pt x="54" y="241"/>
                    </a:lnTo>
                    <a:lnTo>
                      <a:pt x="53" y="259"/>
                    </a:lnTo>
                    <a:lnTo>
                      <a:pt x="53" y="276"/>
                    </a:lnTo>
                    <a:lnTo>
                      <a:pt x="55" y="292"/>
                    </a:lnTo>
                    <a:lnTo>
                      <a:pt x="8" y="320"/>
                    </a:lnTo>
                    <a:lnTo>
                      <a:pt x="4" y="324"/>
                    </a:lnTo>
                    <a:lnTo>
                      <a:pt x="1" y="328"/>
                    </a:lnTo>
                    <a:lnTo>
                      <a:pt x="0" y="331"/>
                    </a:lnTo>
                    <a:lnTo>
                      <a:pt x="0" y="335"/>
                    </a:lnTo>
                    <a:lnTo>
                      <a:pt x="1" y="338"/>
                    </a:lnTo>
                    <a:lnTo>
                      <a:pt x="3" y="340"/>
                    </a:lnTo>
                    <a:lnTo>
                      <a:pt x="59" y="437"/>
                    </a:lnTo>
                    <a:lnTo>
                      <a:pt x="60" y="439"/>
                    </a:lnTo>
                    <a:lnTo>
                      <a:pt x="62" y="442"/>
                    </a:lnTo>
                    <a:lnTo>
                      <a:pt x="66" y="444"/>
                    </a:lnTo>
                    <a:lnTo>
                      <a:pt x="68" y="445"/>
                    </a:lnTo>
                    <a:lnTo>
                      <a:pt x="71" y="446"/>
                    </a:lnTo>
                    <a:lnTo>
                      <a:pt x="73" y="445"/>
                    </a:lnTo>
                    <a:lnTo>
                      <a:pt x="76" y="445"/>
                    </a:lnTo>
                    <a:lnTo>
                      <a:pt x="80" y="444"/>
                    </a:lnTo>
                    <a:lnTo>
                      <a:pt x="129" y="416"/>
                    </a:lnTo>
                    <a:lnTo>
                      <a:pt x="141" y="427"/>
                    </a:lnTo>
                    <a:lnTo>
                      <a:pt x="154" y="435"/>
                    </a:lnTo>
                    <a:lnTo>
                      <a:pt x="162" y="439"/>
                    </a:lnTo>
                    <a:lnTo>
                      <a:pt x="169" y="444"/>
                    </a:lnTo>
                    <a:lnTo>
                      <a:pt x="179" y="447"/>
                    </a:lnTo>
                    <a:lnTo>
                      <a:pt x="189" y="451"/>
                    </a:lnTo>
                    <a:lnTo>
                      <a:pt x="189" y="491"/>
                    </a:lnTo>
                    <a:lnTo>
                      <a:pt x="190" y="494"/>
                    </a:lnTo>
                    <a:lnTo>
                      <a:pt x="190" y="497"/>
                    </a:lnTo>
                    <a:lnTo>
                      <a:pt x="192" y="499"/>
                    </a:lnTo>
                    <a:lnTo>
                      <a:pt x="193" y="501"/>
                    </a:lnTo>
                    <a:lnTo>
                      <a:pt x="195" y="504"/>
                    </a:lnTo>
                    <a:lnTo>
                      <a:pt x="198" y="505"/>
                    </a:lnTo>
                    <a:lnTo>
                      <a:pt x="200" y="506"/>
                    </a:lnTo>
                    <a:lnTo>
                      <a:pt x="204" y="506"/>
                    </a:lnTo>
                    <a:lnTo>
                      <a:pt x="317" y="506"/>
                    </a:lnTo>
                    <a:lnTo>
                      <a:pt x="320" y="506"/>
                    </a:lnTo>
                    <a:lnTo>
                      <a:pt x="322" y="505"/>
                    </a:lnTo>
                    <a:lnTo>
                      <a:pt x="326" y="504"/>
                    </a:lnTo>
                    <a:lnTo>
                      <a:pt x="328" y="501"/>
                    </a:lnTo>
                    <a:lnTo>
                      <a:pt x="330" y="499"/>
                    </a:lnTo>
                    <a:lnTo>
                      <a:pt x="331" y="497"/>
                    </a:lnTo>
                    <a:lnTo>
                      <a:pt x="332" y="494"/>
                    </a:lnTo>
                    <a:lnTo>
                      <a:pt x="332" y="491"/>
                    </a:lnTo>
                    <a:lnTo>
                      <a:pt x="332" y="448"/>
                    </a:lnTo>
                    <a:lnTo>
                      <a:pt x="348" y="439"/>
                    </a:lnTo>
                    <a:lnTo>
                      <a:pt x="363" y="432"/>
                    </a:lnTo>
                    <a:lnTo>
                      <a:pt x="376" y="424"/>
                    </a:lnTo>
                    <a:lnTo>
                      <a:pt x="387" y="416"/>
                    </a:lnTo>
                    <a:lnTo>
                      <a:pt x="433" y="444"/>
                    </a:lnTo>
                    <a:lnTo>
                      <a:pt x="435" y="445"/>
                    </a:lnTo>
                    <a:lnTo>
                      <a:pt x="438" y="445"/>
                    </a:lnTo>
                    <a:lnTo>
                      <a:pt x="441" y="446"/>
                    </a:lnTo>
                    <a:lnTo>
                      <a:pt x="443" y="445"/>
                    </a:lnTo>
                    <a:lnTo>
                      <a:pt x="447" y="444"/>
                    </a:lnTo>
                    <a:lnTo>
                      <a:pt x="449" y="443"/>
                    </a:lnTo>
                    <a:lnTo>
                      <a:pt x="451" y="440"/>
                    </a:lnTo>
                    <a:lnTo>
                      <a:pt x="453" y="437"/>
                    </a:lnTo>
                    <a:lnTo>
                      <a:pt x="510" y="340"/>
                    </a:lnTo>
                    <a:lnTo>
                      <a:pt x="511" y="338"/>
                    </a:lnTo>
                    <a:lnTo>
                      <a:pt x="512" y="335"/>
                    </a:lnTo>
                    <a:lnTo>
                      <a:pt x="512" y="331"/>
                    </a:lnTo>
                    <a:lnTo>
                      <a:pt x="511" y="328"/>
                    </a:lnTo>
                    <a:lnTo>
                      <a:pt x="510" y="326"/>
                    </a:lnTo>
                    <a:lnTo>
                      <a:pt x="509" y="323"/>
                    </a:lnTo>
                    <a:lnTo>
                      <a:pt x="506" y="321"/>
                    </a:lnTo>
                    <a:lnTo>
                      <a:pt x="504" y="3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8" name="Freeform 4358"/>
              <p:cNvSpPr>
                <a:spLocks noEditPoints="1"/>
              </p:cNvSpPr>
              <p:nvPr/>
            </p:nvSpPr>
            <p:spPr bwMode="auto">
              <a:xfrm>
                <a:off x="7048500" y="1509713"/>
                <a:ext cx="161925" cy="161925"/>
              </a:xfrm>
              <a:custGeom>
                <a:avLst/>
                <a:gdLst>
                  <a:gd name="T0" fmla="*/ 229 w 511"/>
                  <a:gd name="T1" fmla="*/ 335 h 509"/>
                  <a:gd name="T2" fmla="*/ 198 w 511"/>
                  <a:gd name="T3" fmla="*/ 319 h 509"/>
                  <a:gd name="T4" fmla="*/ 176 w 511"/>
                  <a:gd name="T5" fmla="*/ 292 h 509"/>
                  <a:gd name="T6" fmla="*/ 166 w 511"/>
                  <a:gd name="T7" fmla="*/ 258 h 509"/>
                  <a:gd name="T8" fmla="*/ 169 w 511"/>
                  <a:gd name="T9" fmla="*/ 223 h 509"/>
                  <a:gd name="T10" fmla="*/ 186 w 511"/>
                  <a:gd name="T11" fmla="*/ 191 h 509"/>
                  <a:gd name="T12" fmla="*/ 213 w 511"/>
                  <a:gd name="T13" fmla="*/ 169 h 509"/>
                  <a:gd name="T14" fmla="*/ 246 w 511"/>
                  <a:gd name="T15" fmla="*/ 158 h 509"/>
                  <a:gd name="T16" fmla="*/ 282 w 511"/>
                  <a:gd name="T17" fmla="*/ 163 h 509"/>
                  <a:gd name="T18" fmla="*/ 313 w 511"/>
                  <a:gd name="T19" fmla="*/ 179 h 509"/>
                  <a:gd name="T20" fmla="*/ 335 w 511"/>
                  <a:gd name="T21" fmla="*/ 206 h 509"/>
                  <a:gd name="T22" fmla="*/ 346 w 511"/>
                  <a:gd name="T23" fmla="*/ 240 h 509"/>
                  <a:gd name="T24" fmla="*/ 342 w 511"/>
                  <a:gd name="T25" fmla="*/ 276 h 509"/>
                  <a:gd name="T26" fmla="*/ 325 w 511"/>
                  <a:gd name="T27" fmla="*/ 306 h 509"/>
                  <a:gd name="T28" fmla="*/ 298 w 511"/>
                  <a:gd name="T29" fmla="*/ 328 h 509"/>
                  <a:gd name="T30" fmla="*/ 265 w 511"/>
                  <a:gd name="T31" fmla="*/ 338 h 509"/>
                  <a:gd name="T32" fmla="*/ 511 w 511"/>
                  <a:gd name="T33" fmla="*/ 173 h 509"/>
                  <a:gd name="T34" fmla="*/ 450 w 511"/>
                  <a:gd name="T35" fmla="*/ 67 h 509"/>
                  <a:gd name="T36" fmla="*/ 441 w 511"/>
                  <a:gd name="T37" fmla="*/ 63 h 509"/>
                  <a:gd name="T38" fmla="*/ 386 w 511"/>
                  <a:gd name="T39" fmla="*/ 92 h 509"/>
                  <a:gd name="T40" fmla="*/ 332 w 511"/>
                  <a:gd name="T41" fmla="*/ 59 h 509"/>
                  <a:gd name="T42" fmla="*/ 329 w 511"/>
                  <a:gd name="T43" fmla="*/ 6 h 509"/>
                  <a:gd name="T44" fmla="*/ 320 w 511"/>
                  <a:gd name="T45" fmla="*/ 0 h 509"/>
                  <a:gd name="T46" fmla="*/ 198 w 511"/>
                  <a:gd name="T47" fmla="*/ 1 h 509"/>
                  <a:gd name="T48" fmla="*/ 190 w 511"/>
                  <a:gd name="T49" fmla="*/ 9 h 509"/>
                  <a:gd name="T50" fmla="*/ 179 w 511"/>
                  <a:gd name="T51" fmla="*/ 61 h 509"/>
                  <a:gd name="T52" fmla="*/ 141 w 511"/>
                  <a:gd name="T53" fmla="*/ 81 h 509"/>
                  <a:gd name="T54" fmla="*/ 68 w 511"/>
                  <a:gd name="T55" fmla="*/ 63 h 509"/>
                  <a:gd name="T56" fmla="*/ 60 w 511"/>
                  <a:gd name="T57" fmla="*/ 70 h 509"/>
                  <a:gd name="T58" fmla="*/ 1 w 511"/>
                  <a:gd name="T59" fmla="*/ 177 h 509"/>
                  <a:gd name="T60" fmla="*/ 5 w 511"/>
                  <a:gd name="T61" fmla="*/ 186 h 509"/>
                  <a:gd name="T62" fmla="*/ 52 w 511"/>
                  <a:gd name="T63" fmla="*/ 249 h 509"/>
                  <a:gd name="T64" fmla="*/ 5 w 511"/>
                  <a:gd name="T65" fmla="*/ 311 h 509"/>
                  <a:gd name="T66" fmla="*/ 0 w 511"/>
                  <a:gd name="T67" fmla="*/ 322 h 509"/>
                  <a:gd name="T68" fmla="*/ 59 w 511"/>
                  <a:gd name="T69" fmla="*/ 429 h 509"/>
                  <a:gd name="T70" fmla="*/ 74 w 511"/>
                  <a:gd name="T71" fmla="*/ 435 h 509"/>
                  <a:gd name="T72" fmla="*/ 140 w 511"/>
                  <a:gd name="T73" fmla="*/ 416 h 509"/>
                  <a:gd name="T74" fmla="*/ 179 w 511"/>
                  <a:gd name="T75" fmla="*/ 438 h 509"/>
                  <a:gd name="T76" fmla="*/ 190 w 511"/>
                  <a:gd name="T77" fmla="*/ 500 h 509"/>
                  <a:gd name="T78" fmla="*/ 198 w 511"/>
                  <a:gd name="T79" fmla="*/ 508 h 509"/>
                  <a:gd name="T80" fmla="*/ 320 w 511"/>
                  <a:gd name="T81" fmla="*/ 509 h 509"/>
                  <a:gd name="T82" fmla="*/ 329 w 511"/>
                  <a:gd name="T83" fmla="*/ 503 h 509"/>
                  <a:gd name="T84" fmla="*/ 332 w 511"/>
                  <a:gd name="T85" fmla="*/ 439 h 509"/>
                  <a:gd name="T86" fmla="*/ 387 w 511"/>
                  <a:gd name="T87" fmla="*/ 407 h 509"/>
                  <a:gd name="T88" fmla="*/ 441 w 511"/>
                  <a:gd name="T89" fmla="*/ 435 h 509"/>
                  <a:gd name="T90" fmla="*/ 450 w 511"/>
                  <a:gd name="T91" fmla="*/ 431 h 509"/>
                  <a:gd name="T92" fmla="*/ 511 w 511"/>
                  <a:gd name="T93" fmla="*/ 324 h 509"/>
                  <a:gd name="T94" fmla="*/ 504 w 511"/>
                  <a:gd name="T95" fmla="*/ 309 h 509"/>
                  <a:gd name="T96" fmla="*/ 459 w 511"/>
                  <a:gd name="T97" fmla="*/ 233 h 509"/>
                  <a:gd name="T98" fmla="*/ 508 w 511"/>
                  <a:gd name="T99" fmla="*/ 184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11" h="509">
                    <a:moveTo>
                      <a:pt x="256" y="339"/>
                    </a:moveTo>
                    <a:lnTo>
                      <a:pt x="246" y="338"/>
                    </a:lnTo>
                    <a:lnTo>
                      <a:pt x="237" y="337"/>
                    </a:lnTo>
                    <a:lnTo>
                      <a:pt x="229" y="335"/>
                    </a:lnTo>
                    <a:lnTo>
                      <a:pt x="220" y="332"/>
                    </a:lnTo>
                    <a:lnTo>
                      <a:pt x="213" y="328"/>
                    </a:lnTo>
                    <a:lnTo>
                      <a:pt x="205" y="323"/>
                    </a:lnTo>
                    <a:lnTo>
                      <a:pt x="198" y="319"/>
                    </a:lnTo>
                    <a:lnTo>
                      <a:pt x="191" y="312"/>
                    </a:lnTo>
                    <a:lnTo>
                      <a:pt x="186" y="306"/>
                    </a:lnTo>
                    <a:lnTo>
                      <a:pt x="181" y="300"/>
                    </a:lnTo>
                    <a:lnTo>
                      <a:pt x="176" y="292"/>
                    </a:lnTo>
                    <a:lnTo>
                      <a:pt x="172" y="284"/>
                    </a:lnTo>
                    <a:lnTo>
                      <a:pt x="169" y="276"/>
                    </a:lnTo>
                    <a:lnTo>
                      <a:pt x="167" y="267"/>
                    </a:lnTo>
                    <a:lnTo>
                      <a:pt x="166" y="258"/>
                    </a:lnTo>
                    <a:lnTo>
                      <a:pt x="166" y="249"/>
                    </a:lnTo>
                    <a:lnTo>
                      <a:pt x="166" y="240"/>
                    </a:lnTo>
                    <a:lnTo>
                      <a:pt x="167" y="231"/>
                    </a:lnTo>
                    <a:lnTo>
                      <a:pt x="169" y="223"/>
                    </a:lnTo>
                    <a:lnTo>
                      <a:pt x="172" y="214"/>
                    </a:lnTo>
                    <a:lnTo>
                      <a:pt x="176" y="206"/>
                    </a:lnTo>
                    <a:lnTo>
                      <a:pt x="181" y="199"/>
                    </a:lnTo>
                    <a:lnTo>
                      <a:pt x="186" y="191"/>
                    </a:lnTo>
                    <a:lnTo>
                      <a:pt x="191" y="185"/>
                    </a:lnTo>
                    <a:lnTo>
                      <a:pt x="198" y="179"/>
                    </a:lnTo>
                    <a:lnTo>
                      <a:pt x="205" y="173"/>
                    </a:lnTo>
                    <a:lnTo>
                      <a:pt x="213" y="169"/>
                    </a:lnTo>
                    <a:lnTo>
                      <a:pt x="220" y="165"/>
                    </a:lnTo>
                    <a:lnTo>
                      <a:pt x="229" y="163"/>
                    </a:lnTo>
                    <a:lnTo>
                      <a:pt x="237" y="159"/>
                    </a:lnTo>
                    <a:lnTo>
                      <a:pt x="246" y="158"/>
                    </a:lnTo>
                    <a:lnTo>
                      <a:pt x="256" y="158"/>
                    </a:lnTo>
                    <a:lnTo>
                      <a:pt x="265" y="158"/>
                    </a:lnTo>
                    <a:lnTo>
                      <a:pt x="274" y="159"/>
                    </a:lnTo>
                    <a:lnTo>
                      <a:pt x="282" y="163"/>
                    </a:lnTo>
                    <a:lnTo>
                      <a:pt x="291" y="165"/>
                    </a:lnTo>
                    <a:lnTo>
                      <a:pt x="298" y="169"/>
                    </a:lnTo>
                    <a:lnTo>
                      <a:pt x="306" y="173"/>
                    </a:lnTo>
                    <a:lnTo>
                      <a:pt x="313" y="179"/>
                    </a:lnTo>
                    <a:lnTo>
                      <a:pt x="320" y="185"/>
                    </a:lnTo>
                    <a:lnTo>
                      <a:pt x="325" y="191"/>
                    </a:lnTo>
                    <a:lnTo>
                      <a:pt x="331" y="199"/>
                    </a:lnTo>
                    <a:lnTo>
                      <a:pt x="335" y="206"/>
                    </a:lnTo>
                    <a:lnTo>
                      <a:pt x="339" y="214"/>
                    </a:lnTo>
                    <a:lnTo>
                      <a:pt x="342" y="223"/>
                    </a:lnTo>
                    <a:lnTo>
                      <a:pt x="344" y="231"/>
                    </a:lnTo>
                    <a:lnTo>
                      <a:pt x="346" y="240"/>
                    </a:lnTo>
                    <a:lnTo>
                      <a:pt x="347" y="249"/>
                    </a:lnTo>
                    <a:lnTo>
                      <a:pt x="346" y="258"/>
                    </a:lnTo>
                    <a:lnTo>
                      <a:pt x="344" y="267"/>
                    </a:lnTo>
                    <a:lnTo>
                      <a:pt x="342" y="276"/>
                    </a:lnTo>
                    <a:lnTo>
                      <a:pt x="339" y="284"/>
                    </a:lnTo>
                    <a:lnTo>
                      <a:pt x="335" y="292"/>
                    </a:lnTo>
                    <a:lnTo>
                      <a:pt x="331" y="300"/>
                    </a:lnTo>
                    <a:lnTo>
                      <a:pt x="325" y="306"/>
                    </a:lnTo>
                    <a:lnTo>
                      <a:pt x="320" y="312"/>
                    </a:lnTo>
                    <a:lnTo>
                      <a:pt x="313" y="319"/>
                    </a:lnTo>
                    <a:lnTo>
                      <a:pt x="306" y="323"/>
                    </a:lnTo>
                    <a:lnTo>
                      <a:pt x="298" y="328"/>
                    </a:lnTo>
                    <a:lnTo>
                      <a:pt x="291" y="332"/>
                    </a:lnTo>
                    <a:lnTo>
                      <a:pt x="282" y="335"/>
                    </a:lnTo>
                    <a:lnTo>
                      <a:pt x="274" y="337"/>
                    </a:lnTo>
                    <a:lnTo>
                      <a:pt x="265" y="338"/>
                    </a:lnTo>
                    <a:lnTo>
                      <a:pt x="256" y="339"/>
                    </a:lnTo>
                    <a:close/>
                    <a:moveTo>
                      <a:pt x="510" y="179"/>
                    </a:moveTo>
                    <a:lnTo>
                      <a:pt x="511" y="177"/>
                    </a:lnTo>
                    <a:lnTo>
                      <a:pt x="511" y="173"/>
                    </a:lnTo>
                    <a:lnTo>
                      <a:pt x="510" y="171"/>
                    </a:lnTo>
                    <a:lnTo>
                      <a:pt x="509" y="168"/>
                    </a:lnTo>
                    <a:lnTo>
                      <a:pt x="453" y="70"/>
                    </a:lnTo>
                    <a:lnTo>
                      <a:pt x="450" y="67"/>
                    </a:lnTo>
                    <a:lnTo>
                      <a:pt x="448" y="65"/>
                    </a:lnTo>
                    <a:lnTo>
                      <a:pt x="446" y="64"/>
                    </a:lnTo>
                    <a:lnTo>
                      <a:pt x="443" y="64"/>
                    </a:lnTo>
                    <a:lnTo>
                      <a:pt x="441" y="63"/>
                    </a:lnTo>
                    <a:lnTo>
                      <a:pt x="438" y="63"/>
                    </a:lnTo>
                    <a:lnTo>
                      <a:pt x="434" y="63"/>
                    </a:lnTo>
                    <a:lnTo>
                      <a:pt x="432" y="65"/>
                    </a:lnTo>
                    <a:lnTo>
                      <a:pt x="386" y="92"/>
                    </a:lnTo>
                    <a:lnTo>
                      <a:pt x="375" y="83"/>
                    </a:lnTo>
                    <a:lnTo>
                      <a:pt x="363" y="75"/>
                    </a:lnTo>
                    <a:lnTo>
                      <a:pt x="348" y="67"/>
                    </a:lnTo>
                    <a:lnTo>
                      <a:pt x="332" y="59"/>
                    </a:lnTo>
                    <a:lnTo>
                      <a:pt x="332" y="14"/>
                    </a:lnTo>
                    <a:lnTo>
                      <a:pt x="332" y="12"/>
                    </a:lnTo>
                    <a:lnTo>
                      <a:pt x="331" y="9"/>
                    </a:lnTo>
                    <a:lnTo>
                      <a:pt x="329" y="6"/>
                    </a:lnTo>
                    <a:lnTo>
                      <a:pt x="327" y="4"/>
                    </a:lnTo>
                    <a:lnTo>
                      <a:pt x="325" y="2"/>
                    </a:lnTo>
                    <a:lnTo>
                      <a:pt x="323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3" y="0"/>
                    </a:lnTo>
                    <a:lnTo>
                      <a:pt x="201" y="0"/>
                    </a:lnTo>
                    <a:lnTo>
                      <a:pt x="198" y="1"/>
                    </a:lnTo>
                    <a:lnTo>
                      <a:pt x="196" y="2"/>
                    </a:lnTo>
                    <a:lnTo>
                      <a:pt x="194" y="4"/>
                    </a:lnTo>
                    <a:lnTo>
                      <a:pt x="191" y="6"/>
                    </a:lnTo>
                    <a:lnTo>
                      <a:pt x="190" y="9"/>
                    </a:lnTo>
                    <a:lnTo>
                      <a:pt x="189" y="12"/>
                    </a:lnTo>
                    <a:lnTo>
                      <a:pt x="188" y="14"/>
                    </a:lnTo>
                    <a:lnTo>
                      <a:pt x="188" y="58"/>
                    </a:lnTo>
                    <a:lnTo>
                      <a:pt x="179" y="61"/>
                    </a:lnTo>
                    <a:lnTo>
                      <a:pt x="170" y="64"/>
                    </a:lnTo>
                    <a:lnTo>
                      <a:pt x="161" y="68"/>
                    </a:lnTo>
                    <a:lnTo>
                      <a:pt x="154" y="72"/>
                    </a:lnTo>
                    <a:lnTo>
                      <a:pt x="141" y="81"/>
                    </a:lnTo>
                    <a:lnTo>
                      <a:pt x="128" y="92"/>
                    </a:lnTo>
                    <a:lnTo>
                      <a:pt x="80" y="64"/>
                    </a:lnTo>
                    <a:lnTo>
                      <a:pt x="75" y="62"/>
                    </a:lnTo>
                    <a:lnTo>
                      <a:pt x="68" y="63"/>
                    </a:lnTo>
                    <a:lnTo>
                      <a:pt x="66" y="64"/>
                    </a:lnTo>
                    <a:lnTo>
                      <a:pt x="64" y="65"/>
                    </a:lnTo>
                    <a:lnTo>
                      <a:pt x="62" y="67"/>
                    </a:lnTo>
                    <a:lnTo>
                      <a:pt x="60" y="70"/>
                    </a:lnTo>
                    <a:lnTo>
                      <a:pt x="3" y="168"/>
                    </a:lnTo>
                    <a:lnTo>
                      <a:pt x="2" y="171"/>
                    </a:lnTo>
                    <a:lnTo>
                      <a:pt x="1" y="173"/>
                    </a:lnTo>
                    <a:lnTo>
                      <a:pt x="1" y="177"/>
                    </a:lnTo>
                    <a:lnTo>
                      <a:pt x="1" y="179"/>
                    </a:lnTo>
                    <a:lnTo>
                      <a:pt x="2" y="182"/>
                    </a:lnTo>
                    <a:lnTo>
                      <a:pt x="4" y="184"/>
                    </a:lnTo>
                    <a:lnTo>
                      <a:pt x="5" y="186"/>
                    </a:lnTo>
                    <a:lnTo>
                      <a:pt x="8" y="188"/>
                    </a:lnTo>
                    <a:lnTo>
                      <a:pt x="56" y="216"/>
                    </a:lnTo>
                    <a:lnTo>
                      <a:pt x="53" y="233"/>
                    </a:lnTo>
                    <a:lnTo>
                      <a:pt x="52" y="249"/>
                    </a:lnTo>
                    <a:lnTo>
                      <a:pt x="53" y="265"/>
                    </a:lnTo>
                    <a:lnTo>
                      <a:pt x="56" y="282"/>
                    </a:lnTo>
                    <a:lnTo>
                      <a:pt x="7" y="309"/>
                    </a:lnTo>
                    <a:lnTo>
                      <a:pt x="5" y="311"/>
                    </a:lnTo>
                    <a:lnTo>
                      <a:pt x="3" y="313"/>
                    </a:lnTo>
                    <a:lnTo>
                      <a:pt x="2" y="317"/>
                    </a:lnTo>
                    <a:lnTo>
                      <a:pt x="1" y="320"/>
                    </a:lnTo>
                    <a:lnTo>
                      <a:pt x="0" y="322"/>
                    </a:lnTo>
                    <a:lnTo>
                      <a:pt x="0" y="324"/>
                    </a:lnTo>
                    <a:lnTo>
                      <a:pt x="1" y="327"/>
                    </a:lnTo>
                    <a:lnTo>
                      <a:pt x="2" y="330"/>
                    </a:lnTo>
                    <a:lnTo>
                      <a:pt x="59" y="429"/>
                    </a:lnTo>
                    <a:lnTo>
                      <a:pt x="63" y="432"/>
                    </a:lnTo>
                    <a:lnTo>
                      <a:pt x="67" y="434"/>
                    </a:lnTo>
                    <a:lnTo>
                      <a:pt x="71" y="435"/>
                    </a:lnTo>
                    <a:lnTo>
                      <a:pt x="74" y="435"/>
                    </a:lnTo>
                    <a:lnTo>
                      <a:pt x="76" y="434"/>
                    </a:lnTo>
                    <a:lnTo>
                      <a:pt x="79" y="433"/>
                    </a:lnTo>
                    <a:lnTo>
                      <a:pt x="128" y="407"/>
                    </a:lnTo>
                    <a:lnTo>
                      <a:pt x="140" y="416"/>
                    </a:lnTo>
                    <a:lnTo>
                      <a:pt x="154" y="426"/>
                    </a:lnTo>
                    <a:lnTo>
                      <a:pt x="161" y="430"/>
                    </a:lnTo>
                    <a:lnTo>
                      <a:pt x="169" y="434"/>
                    </a:lnTo>
                    <a:lnTo>
                      <a:pt x="179" y="438"/>
                    </a:lnTo>
                    <a:lnTo>
                      <a:pt x="188" y="441"/>
                    </a:lnTo>
                    <a:lnTo>
                      <a:pt x="188" y="494"/>
                    </a:lnTo>
                    <a:lnTo>
                      <a:pt x="189" y="497"/>
                    </a:lnTo>
                    <a:lnTo>
                      <a:pt x="190" y="500"/>
                    </a:lnTo>
                    <a:lnTo>
                      <a:pt x="191" y="503"/>
                    </a:lnTo>
                    <a:lnTo>
                      <a:pt x="194" y="505"/>
                    </a:lnTo>
                    <a:lnTo>
                      <a:pt x="196" y="507"/>
                    </a:lnTo>
                    <a:lnTo>
                      <a:pt x="198" y="508"/>
                    </a:lnTo>
                    <a:lnTo>
                      <a:pt x="201" y="509"/>
                    </a:lnTo>
                    <a:lnTo>
                      <a:pt x="203" y="509"/>
                    </a:lnTo>
                    <a:lnTo>
                      <a:pt x="317" y="509"/>
                    </a:lnTo>
                    <a:lnTo>
                      <a:pt x="320" y="509"/>
                    </a:lnTo>
                    <a:lnTo>
                      <a:pt x="323" y="508"/>
                    </a:lnTo>
                    <a:lnTo>
                      <a:pt x="325" y="507"/>
                    </a:lnTo>
                    <a:lnTo>
                      <a:pt x="327" y="505"/>
                    </a:lnTo>
                    <a:lnTo>
                      <a:pt x="329" y="503"/>
                    </a:lnTo>
                    <a:lnTo>
                      <a:pt x="331" y="500"/>
                    </a:lnTo>
                    <a:lnTo>
                      <a:pt x="332" y="497"/>
                    </a:lnTo>
                    <a:lnTo>
                      <a:pt x="332" y="494"/>
                    </a:lnTo>
                    <a:lnTo>
                      <a:pt x="332" y="439"/>
                    </a:lnTo>
                    <a:lnTo>
                      <a:pt x="348" y="431"/>
                    </a:lnTo>
                    <a:lnTo>
                      <a:pt x="363" y="423"/>
                    </a:lnTo>
                    <a:lnTo>
                      <a:pt x="375" y="414"/>
                    </a:lnTo>
                    <a:lnTo>
                      <a:pt x="387" y="407"/>
                    </a:lnTo>
                    <a:lnTo>
                      <a:pt x="432" y="433"/>
                    </a:lnTo>
                    <a:lnTo>
                      <a:pt x="434" y="434"/>
                    </a:lnTo>
                    <a:lnTo>
                      <a:pt x="438" y="435"/>
                    </a:lnTo>
                    <a:lnTo>
                      <a:pt x="441" y="435"/>
                    </a:lnTo>
                    <a:lnTo>
                      <a:pt x="443" y="434"/>
                    </a:lnTo>
                    <a:lnTo>
                      <a:pt x="446" y="434"/>
                    </a:lnTo>
                    <a:lnTo>
                      <a:pt x="448" y="432"/>
                    </a:lnTo>
                    <a:lnTo>
                      <a:pt x="450" y="431"/>
                    </a:lnTo>
                    <a:lnTo>
                      <a:pt x="453" y="429"/>
                    </a:lnTo>
                    <a:lnTo>
                      <a:pt x="509" y="330"/>
                    </a:lnTo>
                    <a:lnTo>
                      <a:pt x="510" y="327"/>
                    </a:lnTo>
                    <a:lnTo>
                      <a:pt x="511" y="324"/>
                    </a:lnTo>
                    <a:lnTo>
                      <a:pt x="511" y="322"/>
                    </a:lnTo>
                    <a:lnTo>
                      <a:pt x="510" y="320"/>
                    </a:lnTo>
                    <a:lnTo>
                      <a:pt x="508" y="313"/>
                    </a:lnTo>
                    <a:lnTo>
                      <a:pt x="504" y="309"/>
                    </a:lnTo>
                    <a:lnTo>
                      <a:pt x="457" y="282"/>
                    </a:lnTo>
                    <a:lnTo>
                      <a:pt x="459" y="265"/>
                    </a:lnTo>
                    <a:lnTo>
                      <a:pt x="459" y="249"/>
                    </a:lnTo>
                    <a:lnTo>
                      <a:pt x="459" y="233"/>
                    </a:lnTo>
                    <a:lnTo>
                      <a:pt x="457" y="216"/>
                    </a:lnTo>
                    <a:lnTo>
                      <a:pt x="504" y="188"/>
                    </a:lnTo>
                    <a:lnTo>
                      <a:pt x="506" y="186"/>
                    </a:lnTo>
                    <a:lnTo>
                      <a:pt x="508" y="184"/>
                    </a:lnTo>
                    <a:lnTo>
                      <a:pt x="509" y="182"/>
                    </a:lnTo>
                    <a:lnTo>
                      <a:pt x="510" y="1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079943" y="4060368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PREDICTION OF INTERACTION 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7450520" y="4638275"/>
              <a:ext cx="1423487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 effect of driver mutation in interaction with second-site targets.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5/11/2019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36D8920A-5492-423B-ABCF-6E6238DA672D}"/>
              </a:ext>
            </a:extLst>
          </p:cNvPr>
          <p:cNvGrpSpPr/>
          <p:nvPr/>
        </p:nvGrpSpPr>
        <p:grpSpPr>
          <a:xfrm>
            <a:off x="876974" y="1900254"/>
            <a:ext cx="2167427" cy="3682757"/>
            <a:chOff x="876974" y="1900254"/>
            <a:chExt cx="2167427" cy="3682757"/>
          </a:xfrm>
        </p:grpSpPr>
        <p:cxnSp>
          <p:nvCxnSpPr>
            <p:cNvPr id="19" name="Straight Connector 18"/>
            <p:cNvCxnSpPr>
              <a:stCxn id="15" idx="4"/>
              <a:endCxn id="122" idx="0"/>
            </p:cNvCxnSpPr>
            <p:nvPr/>
          </p:nvCxnSpPr>
          <p:spPr>
            <a:xfrm>
              <a:off x="1960688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783830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1451629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876974" y="1900254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GENERAL DATA EXPLORATION</a:t>
              </a:r>
              <a:endPara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1234676" y="2513435"/>
              <a:ext cx="1464120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Get an overview over expression patterns and effects on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509764" y="5344163"/>
              <a:ext cx="901843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29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May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69" name="Group 155">
              <a:extLst>
                <a:ext uri="{FF2B5EF4-FFF2-40B4-BE49-F238E27FC236}">
                  <a16:creationId xmlns:a16="http://schemas.microsoft.com/office/drawing/2014/main" id="{5D6B9295-4A0C-4358-A31C-46433FEE1A33}"/>
                </a:ext>
              </a:extLst>
            </p:cNvPr>
            <p:cNvGrpSpPr/>
            <p:nvPr/>
          </p:nvGrpSpPr>
          <p:grpSpPr>
            <a:xfrm>
              <a:off x="1763910" y="4434878"/>
              <a:ext cx="393552" cy="393552"/>
              <a:chOff x="4319588" y="2492375"/>
              <a:chExt cx="287338" cy="287338"/>
            </a:xfrm>
            <a:solidFill>
              <a:srgbClr val="404040"/>
            </a:solidFill>
          </p:grpSpPr>
          <p:sp>
            <p:nvSpPr>
              <p:cNvPr id="70" name="Freeform 372">
                <a:extLst>
                  <a:ext uri="{FF2B5EF4-FFF2-40B4-BE49-F238E27FC236}">
                    <a16:creationId xmlns:a16="http://schemas.microsoft.com/office/drawing/2014/main" id="{E19B6879-0981-477F-91A3-D2D8F821D5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1" name="Freeform 373">
                <a:extLst>
                  <a:ext uri="{FF2B5EF4-FFF2-40B4-BE49-F238E27FC236}">
                    <a16:creationId xmlns:a16="http://schemas.microsoft.com/office/drawing/2014/main" id="{7C04AF3A-C0AC-4B19-B56E-B203385CA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62A20FFD-6AED-4282-A6ED-1A3D58FD317C}"/>
              </a:ext>
            </a:extLst>
          </p:cNvPr>
          <p:cNvGrpSpPr/>
          <p:nvPr/>
        </p:nvGrpSpPr>
        <p:grpSpPr>
          <a:xfrm>
            <a:off x="2944630" y="1656430"/>
            <a:ext cx="2167427" cy="4253514"/>
            <a:chOff x="2944630" y="1656430"/>
            <a:chExt cx="2167427" cy="4253514"/>
          </a:xfrm>
        </p:grpSpPr>
        <p:cxnSp>
          <p:nvCxnSpPr>
            <p:cNvPr id="164" name="Straight Connector 163"/>
            <p:cNvCxnSpPr/>
            <p:nvPr/>
          </p:nvCxnSpPr>
          <p:spPr>
            <a:xfrm>
              <a:off x="4028344" y="3069069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/>
            <p:cNvSpPr/>
            <p:nvPr/>
          </p:nvSpPr>
          <p:spPr>
            <a:xfrm>
              <a:off x="3851486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" name="Oval 122"/>
            <p:cNvSpPr/>
            <p:nvPr/>
          </p:nvSpPr>
          <p:spPr>
            <a:xfrm>
              <a:off x="3519285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3562612" y="1656430"/>
              <a:ext cx="931460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12</a:t>
              </a:r>
              <a:r>
                <a:rPr lang="en-US" sz="1600" b="1" spc="50" baseline="3000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944630" y="4060368"/>
              <a:ext cx="2167427" cy="7694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SELECTION OF DRIVER MUTATION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3261444" y="4884022"/>
              <a:ext cx="1533799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 overexpressed or gain-of-function mutations promoting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72" name="Freeform 2522">
              <a:extLst>
                <a:ext uri="{FF2B5EF4-FFF2-40B4-BE49-F238E27FC236}">
                  <a16:creationId xmlns:a16="http://schemas.microsoft.com/office/drawing/2014/main" id="{16EA7147-AEDE-4816-8459-953A1A18C6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13297" y="2342776"/>
              <a:ext cx="430091" cy="430091"/>
            </a:xfrm>
            <a:custGeom>
              <a:avLst/>
              <a:gdLst>
                <a:gd name="T0" fmla="*/ 417 w 901"/>
                <a:gd name="T1" fmla="*/ 730 h 901"/>
                <a:gd name="T2" fmla="*/ 406 w 901"/>
                <a:gd name="T3" fmla="*/ 736 h 901"/>
                <a:gd name="T4" fmla="*/ 398 w 901"/>
                <a:gd name="T5" fmla="*/ 734 h 901"/>
                <a:gd name="T6" fmla="*/ 391 w 901"/>
                <a:gd name="T7" fmla="*/ 720 h 901"/>
                <a:gd name="T8" fmla="*/ 175 w 901"/>
                <a:gd name="T9" fmla="*/ 509 h 901"/>
                <a:gd name="T10" fmla="*/ 166 w 901"/>
                <a:gd name="T11" fmla="*/ 499 h 901"/>
                <a:gd name="T12" fmla="*/ 170 w 901"/>
                <a:gd name="T13" fmla="*/ 485 h 901"/>
                <a:gd name="T14" fmla="*/ 629 w 901"/>
                <a:gd name="T15" fmla="*/ 256 h 901"/>
                <a:gd name="T16" fmla="*/ 641 w 901"/>
                <a:gd name="T17" fmla="*/ 259 h 901"/>
                <a:gd name="T18" fmla="*/ 646 w 901"/>
                <a:gd name="T19" fmla="*/ 272 h 901"/>
                <a:gd name="T20" fmla="*/ 451 w 901"/>
                <a:gd name="T21" fmla="*/ 0 h 901"/>
                <a:gd name="T22" fmla="*/ 382 w 901"/>
                <a:gd name="T23" fmla="*/ 5 h 901"/>
                <a:gd name="T24" fmla="*/ 317 w 901"/>
                <a:gd name="T25" fmla="*/ 20 h 901"/>
                <a:gd name="T26" fmla="*/ 256 w 901"/>
                <a:gd name="T27" fmla="*/ 44 h 901"/>
                <a:gd name="T28" fmla="*/ 200 w 901"/>
                <a:gd name="T29" fmla="*/ 77 h 901"/>
                <a:gd name="T30" fmla="*/ 148 w 901"/>
                <a:gd name="T31" fmla="*/ 117 h 901"/>
                <a:gd name="T32" fmla="*/ 104 w 901"/>
                <a:gd name="T33" fmla="*/ 164 h 901"/>
                <a:gd name="T34" fmla="*/ 65 w 901"/>
                <a:gd name="T35" fmla="*/ 217 h 901"/>
                <a:gd name="T36" fmla="*/ 36 w 901"/>
                <a:gd name="T37" fmla="*/ 276 h 901"/>
                <a:gd name="T38" fmla="*/ 15 w 901"/>
                <a:gd name="T39" fmla="*/ 338 h 901"/>
                <a:gd name="T40" fmla="*/ 3 w 901"/>
                <a:gd name="T41" fmla="*/ 404 h 901"/>
                <a:gd name="T42" fmla="*/ 1 w 901"/>
                <a:gd name="T43" fmla="*/ 474 h 901"/>
                <a:gd name="T44" fmla="*/ 9 w 901"/>
                <a:gd name="T45" fmla="*/ 541 h 901"/>
                <a:gd name="T46" fmla="*/ 28 w 901"/>
                <a:gd name="T47" fmla="*/ 605 h 901"/>
                <a:gd name="T48" fmla="*/ 54 w 901"/>
                <a:gd name="T49" fmla="*/ 665 h 901"/>
                <a:gd name="T50" fmla="*/ 90 w 901"/>
                <a:gd name="T51" fmla="*/ 719 h 901"/>
                <a:gd name="T52" fmla="*/ 132 w 901"/>
                <a:gd name="T53" fmla="*/ 769 h 901"/>
                <a:gd name="T54" fmla="*/ 181 w 901"/>
                <a:gd name="T55" fmla="*/ 811 h 901"/>
                <a:gd name="T56" fmla="*/ 236 w 901"/>
                <a:gd name="T57" fmla="*/ 846 h 901"/>
                <a:gd name="T58" fmla="*/ 297 w 901"/>
                <a:gd name="T59" fmla="*/ 873 h 901"/>
                <a:gd name="T60" fmla="*/ 360 w 901"/>
                <a:gd name="T61" fmla="*/ 892 h 901"/>
                <a:gd name="T62" fmla="*/ 428 w 901"/>
                <a:gd name="T63" fmla="*/ 900 h 901"/>
                <a:gd name="T64" fmla="*/ 497 w 901"/>
                <a:gd name="T65" fmla="*/ 899 h 901"/>
                <a:gd name="T66" fmla="*/ 563 w 901"/>
                <a:gd name="T67" fmla="*/ 887 h 901"/>
                <a:gd name="T68" fmla="*/ 626 w 901"/>
                <a:gd name="T69" fmla="*/ 866 h 901"/>
                <a:gd name="T70" fmla="*/ 684 w 901"/>
                <a:gd name="T71" fmla="*/ 836 h 901"/>
                <a:gd name="T72" fmla="*/ 737 w 901"/>
                <a:gd name="T73" fmla="*/ 797 h 901"/>
                <a:gd name="T74" fmla="*/ 784 w 901"/>
                <a:gd name="T75" fmla="*/ 753 h 901"/>
                <a:gd name="T76" fmla="*/ 824 w 901"/>
                <a:gd name="T77" fmla="*/ 702 h 901"/>
                <a:gd name="T78" fmla="*/ 857 w 901"/>
                <a:gd name="T79" fmla="*/ 645 h 901"/>
                <a:gd name="T80" fmla="*/ 881 w 901"/>
                <a:gd name="T81" fmla="*/ 584 h 901"/>
                <a:gd name="T82" fmla="*/ 897 w 901"/>
                <a:gd name="T83" fmla="*/ 519 h 901"/>
                <a:gd name="T84" fmla="*/ 901 w 901"/>
                <a:gd name="T85" fmla="*/ 451 h 901"/>
                <a:gd name="T86" fmla="*/ 897 w 901"/>
                <a:gd name="T87" fmla="*/ 382 h 901"/>
                <a:gd name="T88" fmla="*/ 881 w 901"/>
                <a:gd name="T89" fmla="*/ 316 h 901"/>
                <a:gd name="T90" fmla="*/ 857 w 901"/>
                <a:gd name="T91" fmla="*/ 256 h 901"/>
                <a:gd name="T92" fmla="*/ 824 w 901"/>
                <a:gd name="T93" fmla="*/ 198 h 901"/>
                <a:gd name="T94" fmla="*/ 784 w 901"/>
                <a:gd name="T95" fmla="*/ 148 h 901"/>
                <a:gd name="T96" fmla="*/ 737 w 901"/>
                <a:gd name="T97" fmla="*/ 103 h 901"/>
                <a:gd name="T98" fmla="*/ 684 w 901"/>
                <a:gd name="T99" fmla="*/ 65 h 901"/>
                <a:gd name="T100" fmla="*/ 626 w 901"/>
                <a:gd name="T101" fmla="*/ 36 h 901"/>
                <a:gd name="T102" fmla="*/ 563 w 901"/>
                <a:gd name="T103" fmla="*/ 14 h 901"/>
                <a:gd name="T104" fmla="*/ 497 w 901"/>
                <a:gd name="T105" fmla="*/ 2 h 901"/>
                <a:gd name="T106" fmla="*/ 451 w 901"/>
                <a:gd name="T107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1" h="901">
                  <a:moveTo>
                    <a:pt x="644" y="277"/>
                  </a:moveTo>
                  <a:lnTo>
                    <a:pt x="419" y="727"/>
                  </a:lnTo>
                  <a:lnTo>
                    <a:pt x="417" y="730"/>
                  </a:lnTo>
                  <a:lnTo>
                    <a:pt x="413" y="734"/>
                  </a:lnTo>
                  <a:lnTo>
                    <a:pt x="410" y="735"/>
                  </a:lnTo>
                  <a:lnTo>
                    <a:pt x="406" y="736"/>
                  </a:lnTo>
                  <a:lnTo>
                    <a:pt x="404" y="736"/>
                  </a:lnTo>
                  <a:lnTo>
                    <a:pt x="402" y="735"/>
                  </a:lnTo>
                  <a:lnTo>
                    <a:pt x="398" y="734"/>
                  </a:lnTo>
                  <a:lnTo>
                    <a:pt x="395" y="730"/>
                  </a:lnTo>
                  <a:lnTo>
                    <a:pt x="391" y="726"/>
                  </a:lnTo>
                  <a:lnTo>
                    <a:pt x="391" y="720"/>
                  </a:lnTo>
                  <a:lnTo>
                    <a:pt x="391" y="510"/>
                  </a:lnTo>
                  <a:lnTo>
                    <a:pt x="181" y="510"/>
                  </a:lnTo>
                  <a:lnTo>
                    <a:pt x="175" y="509"/>
                  </a:lnTo>
                  <a:lnTo>
                    <a:pt x="171" y="507"/>
                  </a:lnTo>
                  <a:lnTo>
                    <a:pt x="168" y="503"/>
                  </a:lnTo>
                  <a:lnTo>
                    <a:pt x="166" y="499"/>
                  </a:lnTo>
                  <a:lnTo>
                    <a:pt x="166" y="494"/>
                  </a:lnTo>
                  <a:lnTo>
                    <a:pt x="167" y="489"/>
                  </a:lnTo>
                  <a:lnTo>
                    <a:pt x="170" y="485"/>
                  </a:lnTo>
                  <a:lnTo>
                    <a:pt x="173" y="481"/>
                  </a:lnTo>
                  <a:lnTo>
                    <a:pt x="625" y="257"/>
                  </a:lnTo>
                  <a:lnTo>
                    <a:pt x="629" y="256"/>
                  </a:lnTo>
                  <a:lnTo>
                    <a:pt x="633" y="256"/>
                  </a:lnTo>
                  <a:lnTo>
                    <a:pt x="638" y="257"/>
                  </a:lnTo>
                  <a:lnTo>
                    <a:pt x="641" y="259"/>
                  </a:lnTo>
                  <a:lnTo>
                    <a:pt x="644" y="263"/>
                  </a:lnTo>
                  <a:lnTo>
                    <a:pt x="646" y="268"/>
                  </a:lnTo>
                  <a:lnTo>
                    <a:pt x="646" y="272"/>
                  </a:lnTo>
                  <a:lnTo>
                    <a:pt x="644" y="277"/>
                  </a:lnTo>
                  <a:lnTo>
                    <a:pt x="644" y="277"/>
                  </a:lnTo>
                  <a:close/>
                  <a:moveTo>
                    <a:pt x="451" y="0"/>
                  </a:moveTo>
                  <a:lnTo>
                    <a:pt x="428" y="0"/>
                  </a:lnTo>
                  <a:lnTo>
                    <a:pt x="404" y="2"/>
                  </a:lnTo>
                  <a:lnTo>
                    <a:pt x="382" y="5"/>
                  </a:lnTo>
                  <a:lnTo>
                    <a:pt x="360" y="9"/>
                  </a:lnTo>
                  <a:lnTo>
                    <a:pt x="338" y="14"/>
                  </a:lnTo>
                  <a:lnTo>
                    <a:pt x="317" y="20"/>
                  </a:lnTo>
                  <a:lnTo>
                    <a:pt x="297" y="27"/>
                  </a:lnTo>
                  <a:lnTo>
                    <a:pt x="276" y="36"/>
                  </a:lnTo>
                  <a:lnTo>
                    <a:pt x="256" y="44"/>
                  </a:lnTo>
                  <a:lnTo>
                    <a:pt x="236" y="54"/>
                  </a:lnTo>
                  <a:lnTo>
                    <a:pt x="217" y="65"/>
                  </a:lnTo>
                  <a:lnTo>
                    <a:pt x="200" y="77"/>
                  </a:lnTo>
                  <a:lnTo>
                    <a:pt x="181" y="89"/>
                  </a:lnTo>
                  <a:lnTo>
                    <a:pt x="164" y="103"/>
                  </a:lnTo>
                  <a:lnTo>
                    <a:pt x="148" y="117"/>
                  </a:lnTo>
                  <a:lnTo>
                    <a:pt x="132" y="132"/>
                  </a:lnTo>
                  <a:lnTo>
                    <a:pt x="117" y="148"/>
                  </a:lnTo>
                  <a:lnTo>
                    <a:pt x="104" y="164"/>
                  </a:lnTo>
                  <a:lnTo>
                    <a:pt x="90" y="181"/>
                  </a:lnTo>
                  <a:lnTo>
                    <a:pt x="77" y="198"/>
                  </a:lnTo>
                  <a:lnTo>
                    <a:pt x="65" y="217"/>
                  </a:lnTo>
                  <a:lnTo>
                    <a:pt x="54" y="236"/>
                  </a:lnTo>
                  <a:lnTo>
                    <a:pt x="44" y="256"/>
                  </a:lnTo>
                  <a:lnTo>
                    <a:pt x="36" y="276"/>
                  </a:lnTo>
                  <a:lnTo>
                    <a:pt x="28" y="295"/>
                  </a:lnTo>
                  <a:lnTo>
                    <a:pt x="20" y="316"/>
                  </a:lnTo>
                  <a:lnTo>
                    <a:pt x="15" y="338"/>
                  </a:lnTo>
                  <a:lnTo>
                    <a:pt x="9" y="359"/>
                  </a:lnTo>
                  <a:lnTo>
                    <a:pt x="6" y="382"/>
                  </a:lnTo>
                  <a:lnTo>
                    <a:pt x="3" y="404"/>
                  </a:lnTo>
                  <a:lnTo>
                    <a:pt x="1" y="427"/>
                  </a:lnTo>
                  <a:lnTo>
                    <a:pt x="0" y="451"/>
                  </a:lnTo>
                  <a:lnTo>
                    <a:pt x="1" y="474"/>
                  </a:lnTo>
                  <a:lnTo>
                    <a:pt x="3" y="497"/>
                  </a:lnTo>
                  <a:lnTo>
                    <a:pt x="6" y="519"/>
                  </a:lnTo>
                  <a:lnTo>
                    <a:pt x="9" y="541"/>
                  </a:lnTo>
                  <a:lnTo>
                    <a:pt x="15" y="563"/>
                  </a:lnTo>
                  <a:lnTo>
                    <a:pt x="20" y="584"/>
                  </a:lnTo>
                  <a:lnTo>
                    <a:pt x="28" y="605"/>
                  </a:lnTo>
                  <a:lnTo>
                    <a:pt x="36" y="626"/>
                  </a:lnTo>
                  <a:lnTo>
                    <a:pt x="44" y="645"/>
                  </a:lnTo>
                  <a:lnTo>
                    <a:pt x="54" y="665"/>
                  </a:lnTo>
                  <a:lnTo>
                    <a:pt x="65" y="684"/>
                  </a:lnTo>
                  <a:lnTo>
                    <a:pt x="77" y="702"/>
                  </a:lnTo>
                  <a:lnTo>
                    <a:pt x="90" y="719"/>
                  </a:lnTo>
                  <a:lnTo>
                    <a:pt x="104" y="737"/>
                  </a:lnTo>
                  <a:lnTo>
                    <a:pt x="117" y="753"/>
                  </a:lnTo>
                  <a:lnTo>
                    <a:pt x="132" y="769"/>
                  </a:lnTo>
                  <a:lnTo>
                    <a:pt x="148" y="783"/>
                  </a:lnTo>
                  <a:lnTo>
                    <a:pt x="164" y="797"/>
                  </a:lnTo>
                  <a:lnTo>
                    <a:pt x="181" y="811"/>
                  </a:lnTo>
                  <a:lnTo>
                    <a:pt x="200" y="824"/>
                  </a:lnTo>
                  <a:lnTo>
                    <a:pt x="217" y="836"/>
                  </a:lnTo>
                  <a:lnTo>
                    <a:pt x="236" y="846"/>
                  </a:lnTo>
                  <a:lnTo>
                    <a:pt x="256" y="856"/>
                  </a:lnTo>
                  <a:lnTo>
                    <a:pt x="276" y="866"/>
                  </a:lnTo>
                  <a:lnTo>
                    <a:pt x="297" y="873"/>
                  </a:lnTo>
                  <a:lnTo>
                    <a:pt x="317" y="880"/>
                  </a:lnTo>
                  <a:lnTo>
                    <a:pt x="338" y="887"/>
                  </a:lnTo>
                  <a:lnTo>
                    <a:pt x="360" y="892"/>
                  </a:lnTo>
                  <a:lnTo>
                    <a:pt x="382" y="895"/>
                  </a:lnTo>
                  <a:lnTo>
                    <a:pt x="404" y="899"/>
                  </a:lnTo>
                  <a:lnTo>
                    <a:pt x="428" y="900"/>
                  </a:lnTo>
                  <a:lnTo>
                    <a:pt x="451" y="901"/>
                  </a:lnTo>
                  <a:lnTo>
                    <a:pt x="474" y="900"/>
                  </a:lnTo>
                  <a:lnTo>
                    <a:pt x="497" y="899"/>
                  </a:lnTo>
                  <a:lnTo>
                    <a:pt x="519" y="895"/>
                  </a:lnTo>
                  <a:lnTo>
                    <a:pt x="541" y="892"/>
                  </a:lnTo>
                  <a:lnTo>
                    <a:pt x="563" y="887"/>
                  </a:lnTo>
                  <a:lnTo>
                    <a:pt x="585" y="880"/>
                  </a:lnTo>
                  <a:lnTo>
                    <a:pt x="606" y="873"/>
                  </a:lnTo>
                  <a:lnTo>
                    <a:pt x="626" y="866"/>
                  </a:lnTo>
                  <a:lnTo>
                    <a:pt x="646" y="856"/>
                  </a:lnTo>
                  <a:lnTo>
                    <a:pt x="665" y="846"/>
                  </a:lnTo>
                  <a:lnTo>
                    <a:pt x="684" y="836"/>
                  </a:lnTo>
                  <a:lnTo>
                    <a:pt x="703" y="824"/>
                  </a:lnTo>
                  <a:lnTo>
                    <a:pt x="720" y="811"/>
                  </a:lnTo>
                  <a:lnTo>
                    <a:pt x="737" y="797"/>
                  </a:lnTo>
                  <a:lnTo>
                    <a:pt x="753" y="783"/>
                  </a:lnTo>
                  <a:lnTo>
                    <a:pt x="769" y="769"/>
                  </a:lnTo>
                  <a:lnTo>
                    <a:pt x="784" y="753"/>
                  </a:lnTo>
                  <a:lnTo>
                    <a:pt x="799" y="737"/>
                  </a:lnTo>
                  <a:lnTo>
                    <a:pt x="812" y="719"/>
                  </a:lnTo>
                  <a:lnTo>
                    <a:pt x="824" y="702"/>
                  </a:lnTo>
                  <a:lnTo>
                    <a:pt x="836" y="684"/>
                  </a:lnTo>
                  <a:lnTo>
                    <a:pt x="847" y="665"/>
                  </a:lnTo>
                  <a:lnTo>
                    <a:pt x="857" y="645"/>
                  </a:lnTo>
                  <a:lnTo>
                    <a:pt x="866" y="626"/>
                  </a:lnTo>
                  <a:lnTo>
                    <a:pt x="874" y="605"/>
                  </a:lnTo>
                  <a:lnTo>
                    <a:pt x="881" y="584"/>
                  </a:lnTo>
                  <a:lnTo>
                    <a:pt x="887" y="563"/>
                  </a:lnTo>
                  <a:lnTo>
                    <a:pt x="892" y="541"/>
                  </a:lnTo>
                  <a:lnTo>
                    <a:pt x="897" y="519"/>
                  </a:lnTo>
                  <a:lnTo>
                    <a:pt x="899" y="497"/>
                  </a:lnTo>
                  <a:lnTo>
                    <a:pt x="901" y="474"/>
                  </a:lnTo>
                  <a:lnTo>
                    <a:pt x="901" y="451"/>
                  </a:lnTo>
                  <a:lnTo>
                    <a:pt x="901" y="427"/>
                  </a:lnTo>
                  <a:lnTo>
                    <a:pt x="899" y="404"/>
                  </a:lnTo>
                  <a:lnTo>
                    <a:pt x="897" y="382"/>
                  </a:lnTo>
                  <a:lnTo>
                    <a:pt x="892" y="359"/>
                  </a:lnTo>
                  <a:lnTo>
                    <a:pt x="887" y="338"/>
                  </a:lnTo>
                  <a:lnTo>
                    <a:pt x="881" y="316"/>
                  </a:lnTo>
                  <a:lnTo>
                    <a:pt x="874" y="295"/>
                  </a:lnTo>
                  <a:lnTo>
                    <a:pt x="866" y="276"/>
                  </a:lnTo>
                  <a:lnTo>
                    <a:pt x="857" y="256"/>
                  </a:lnTo>
                  <a:lnTo>
                    <a:pt x="847" y="236"/>
                  </a:lnTo>
                  <a:lnTo>
                    <a:pt x="836" y="217"/>
                  </a:lnTo>
                  <a:lnTo>
                    <a:pt x="824" y="198"/>
                  </a:lnTo>
                  <a:lnTo>
                    <a:pt x="812" y="181"/>
                  </a:lnTo>
                  <a:lnTo>
                    <a:pt x="799" y="164"/>
                  </a:lnTo>
                  <a:lnTo>
                    <a:pt x="784" y="148"/>
                  </a:lnTo>
                  <a:lnTo>
                    <a:pt x="769" y="132"/>
                  </a:lnTo>
                  <a:lnTo>
                    <a:pt x="753" y="117"/>
                  </a:lnTo>
                  <a:lnTo>
                    <a:pt x="737" y="103"/>
                  </a:lnTo>
                  <a:lnTo>
                    <a:pt x="720" y="89"/>
                  </a:lnTo>
                  <a:lnTo>
                    <a:pt x="703" y="77"/>
                  </a:lnTo>
                  <a:lnTo>
                    <a:pt x="684" y="65"/>
                  </a:lnTo>
                  <a:lnTo>
                    <a:pt x="665" y="54"/>
                  </a:lnTo>
                  <a:lnTo>
                    <a:pt x="646" y="44"/>
                  </a:lnTo>
                  <a:lnTo>
                    <a:pt x="626" y="36"/>
                  </a:lnTo>
                  <a:lnTo>
                    <a:pt x="606" y="27"/>
                  </a:lnTo>
                  <a:lnTo>
                    <a:pt x="585" y="20"/>
                  </a:lnTo>
                  <a:lnTo>
                    <a:pt x="563" y="14"/>
                  </a:lnTo>
                  <a:lnTo>
                    <a:pt x="541" y="9"/>
                  </a:lnTo>
                  <a:lnTo>
                    <a:pt x="519" y="5"/>
                  </a:lnTo>
                  <a:lnTo>
                    <a:pt x="497" y="2"/>
                  </a:lnTo>
                  <a:lnTo>
                    <a:pt x="474" y="0"/>
                  </a:lnTo>
                  <a:lnTo>
                    <a:pt x="451" y="0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5106B28-BD4D-444E-97B9-A8B3A54EBC09}"/>
              </a:ext>
            </a:extLst>
          </p:cNvPr>
          <p:cNvGrpSpPr/>
          <p:nvPr/>
        </p:nvGrpSpPr>
        <p:grpSpPr>
          <a:xfrm>
            <a:off x="5012284" y="1258533"/>
            <a:ext cx="2167427" cy="4340934"/>
            <a:chOff x="5012286" y="1241018"/>
            <a:chExt cx="2167427" cy="4340934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586941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26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2BA6040-1B87-49CF-9196-19CAB70E7C0A}"/>
                </a:ext>
              </a:extLst>
            </p:cNvPr>
            <p:cNvGrpSpPr/>
            <p:nvPr/>
          </p:nvGrpSpPr>
          <p:grpSpPr>
            <a:xfrm>
              <a:off x="5012286" y="1241018"/>
              <a:ext cx="2167427" cy="3948471"/>
              <a:chOff x="5012286" y="1241018"/>
              <a:chExt cx="2167427" cy="3948471"/>
            </a:xfrm>
          </p:grpSpPr>
          <p:cxnSp>
            <p:nvCxnSpPr>
              <p:cNvPr id="165" name="Straight Connector 164"/>
              <p:cNvCxnSpPr/>
              <p:nvPr/>
            </p:nvCxnSpPr>
            <p:spPr>
              <a:xfrm>
                <a:off x="6096000" y="3797078"/>
                <a:ext cx="0" cy="374293"/>
              </a:xfrm>
              <a:prstGeom prst="line">
                <a:avLst/>
              </a:prstGeom>
              <a:ln w="254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/>
              <p:cNvSpPr/>
              <p:nvPr/>
            </p:nvSpPr>
            <p:spPr>
              <a:xfrm>
                <a:off x="5919142" y="3443362"/>
                <a:ext cx="353716" cy="35371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5586941" y="4171371"/>
                <a:ext cx="1018118" cy="1018118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5012286" y="1241018"/>
                <a:ext cx="2167427" cy="769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50" normalizeH="0" baseline="0" noProof="0" dirty="0">
                    <a:ln>
                      <a:noFill/>
                    </a:ln>
                    <a:solidFill>
                      <a:srgbClr val="1C819E"/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IDENTIFICATION OF SECOND-SITE TARGETS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DFBD7F5-A471-43BD-B56C-461413086A4E}"/>
                  </a:ext>
                </a:extLst>
              </p:cNvPr>
              <p:cNvSpPr txBox="1"/>
              <p:nvPr/>
            </p:nvSpPr>
            <p:spPr>
              <a:xfrm>
                <a:off x="5379682" y="2102379"/>
                <a:ext cx="1423487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Find mutations of which the effect strongly correlates with the effect of driver mutation.</a:t>
                </a:r>
              </a:p>
            </p:txBody>
          </p:sp>
        </p:grpSp>
        <p:pic>
          <p:nvPicPr>
            <p:cNvPr id="13" name="Grafik 12" descr="Lupe">
              <a:extLst>
                <a:ext uri="{FF2B5EF4-FFF2-40B4-BE49-F238E27FC236}">
                  <a16:creationId xmlns:a16="http://schemas.microsoft.com/office/drawing/2014/main" id="{CAF1C438-E0AE-4FD6-832E-9D4C192DB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841225" y="4430230"/>
              <a:ext cx="500400" cy="500400"/>
            </a:xfrm>
            <a:prstGeom prst="rect">
              <a:avLst/>
            </a:prstGeom>
          </p:spPr>
        </p:pic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9E2B359F-0E5C-468C-8394-ACAA77CBF4DD}"/>
              </a:ext>
            </a:extLst>
          </p:cNvPr>
          <p:cNvGrpSpPr/>
          <p:nvPr/>
        </p:nvGrpSpPr>
        <p:grpSpPr>
          <a:xfrm>
            <a:off x="9147599" y="1908866"/>
            <a:ext cx="2167427" cy="3673086"/>
            <a:chOff x="9147599" y="1908866"/>
            <a:chExt cx="2167427" cy="3673086"/>
          </a:xfrm>
        </p:grpSpPr>
        <p:cxnSp>
          <p:nvCxnSpPr>
            <p:cNvPr id="167" name="Straight Connector 166"/>
            <p:cNvCxnSpPr/>
            <p:nvPr/>
          </p:nvCxnSpPr>
          <p:spPr>
            <a:xfrm>
              <a:off x="10231312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Oval 120"/>
            <p:cNvSpPr/>
            <p:nvPr/>
          </p:nvSpPr>
          <p:spPr>
            <a:xfrm>
              <a:off x="10054454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" name="Oval 124"/>
            <p:cNvSpPr/>
            <p:nvPr/>
          </p:nvSpPr>
          <p:spPr>
            <a:xfrm>
              <a:off x="9722253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726825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24</a:t>
              </a:r>
              <a:r>
                <a:rPr lang="en-US" sz="1600" b="1" spc="50" baseline="3000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147599" y="1908866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spc="50" dirty="0">
                  <a:solidFill>
                    <a:srgbClr val="FFBE00"/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FINAL PRESENTATION</a:t>
              </a:r>
              <a:endPara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9485377" y="2512511"/>
              <a:ext cx="1491867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Present findings and implications for further research. 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pic>
          <p:nvPicPr>
            <p:cNvPr id="16" name="Grafik 15" descr="Präsentation mit Balkendiagramm">
              <a:extLst>
                <a:ext uri="{FF2B5EF4-FFF2-40B4-BE49-F238E27FC236}">
                  <a16:creationId xmlns:a16="http://schemas.microsoft.com/office/drawing/2014/main" id="{A053F2C2-025D-4046-8AA4-EAF82EBA0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932323" y="4399900"/>
              <a:ext cx="597977" cy="5979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522223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1.85185E-6 L -0.04258 0.00023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3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</a:t>
            </a:r>
            <a:r>
              <a:rPr lang="en-US" sz="4000" b="1" dirty="0">
                <a:solidFill>
                  <a:srgbClr val="1C819E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MILESTONES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5/11/2019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36D8920A-5492-423B-ABCF-6E6238DA672D}"/>
              </a:ext>
            </a:extLst>
          </p:cNvPr>
          <p:cNvGrpSpPr/>
          <p:nvPr/>
        </p:nvGrpSpPr>
        <p:grpSpPr>
          <a:xfrm>
            <a:off x="358498" y="1900254"/>
            <a:ext cx="2167427" cy="3682757"/>
            <a:chOff x="876974" y="1900254"/>
            <a:chExt cx="2167427" cy="3682757"/>
          </a:xfrm>
        </p:grpSpPr>
        <p:cxnSp>
          <p:nvCxnSpPr>
            <p:cNvPr id="19" name="Straight Connector 18"/>
            <p:cNvCxnSpPr>
              <a:stCxn id="15" idx="4"/>
              <a:endCxn id="122" idx="0"/>
            </p:cNvCxnSpPr>
            <p:nvPr/>
          </p:nvCxnSpPr>
          <p:spPr>
            <a:xfrm>
              <a:off x="1960688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783830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1451629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876974" y="1900254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GENERAL DATA EXPLORATION</a:t>
              </a:r>
              <a:endPara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1234676" y="2513435"/>
              <a:ext cx="1464120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Get an overview over expression patterns and effects on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509764" y="5344163"/>
              <a:ext cx="901843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29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May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69" name="Group 155">
              <a:extLst>
                <a:ext uri="{FF2B5EF4-FFF2-40B4-BE49-F238E27FC236}">
                  <a16:creationId xmlns:a16="http://schemas.microsoft.com/office/drawing/2014/main" id="{5D6B9295-4A0C-4358-A31C-46433FEE1A33}"/>
                </a:ext>
              </a:extLst>
            </p:cNvPr>
            <p:cNvGrpSpPr/>
            <p:nvPr/>
          </p:nvGrpSpPr>
          <p:grpSpPr>
            <a:xfrm>
              <a:off x="1763910" y="4434878"/>
              <a:ext cx="393552" cy="393552"/>
              <a:chOff x="4319588" y="2492375"/>
              <a:chExt cx="287338" cy="287338"/>
            </a:xfrm>
            <a:solidFill>
              <a:srgbClr val="404040"/>
            </a:solidFill>
          </p:grpSpPr>
          <p:sp>
            <p:nvSpPr>
              <p:cNvPr id="70" name="Freeform 372">
                <a:extLst>
                  <a:ext uri="{FF2B5EF4-FFF2-40B4-BE49-F238E27FC236}">
                    <a16:creationId xmlns:a16="http://schemas.microsoft.com/office/drawing/2014/main" id="{E19B6879-0981-477F-91A3-D2D8F821D5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1" name="Freeform 373">
                <a:extLst>
                  <a:ext uri="{FF2B5EF4-FFF2-40B4-BE49-F238E27FC236}">
                    <a16:creationId xmlns:a16="http://schemas.microsoft.com/office/drawing/2014/main" id="{7C04AF3A-C0AC-4B19-B56E-B203385CA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sp>
        <p:nvSpPr>
          <p:cNvPr id="5" name="Rechteck 4">
            <a:extLst>
              <a:ext uri="{FF2B5EF4-FFF2-40B4-BE49-F238E27FC236}">
                <a16:creationId xmlns:a16="http://schemas.microsoft.com/office/drawing/2014/main" id="{4A900F03-9159-4C25-8FC0-DAFF05F18CF8}"/>
              </a:ext>
            </a:extLst>
          </p:cNvPr>
          <p:cNvSpPr/>
          <p:nvPr/>
        </p:nvSpPr>
        <p:spPr>
          <a:xfrm>
            <a:off x="2801949" y="1267101"/>
            <a:ext cx="8144618" cy="4749554"/>
          </a:xfrm>
          <a:prstGeom prst="rect">
            <a:avLst/>
          </a:prstGeom>
          <a:solidFill>
            <a:schemeClr val="bg1"/>
          </a:solidFill>
          <a:ln w="7620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43165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</a:t>
            </a:r>
            <a:r>
              <a:rPr lang="en-US" sz="4000" b="1" dirty="0">
                <a:solidFill>
                  <a:srgbClr val="1C819E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MILESTONES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5/11/2019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36D8920A-5492-423B-ABCF-6E6238DA672D}"/>
              </a:ext>
            </a:extLst>
          </p:cNvPr>
          <p:cNvGrpSpPr/>
          <p:nvPr/>
        </p:nvGrpSpPr>
        <p:grpSpPr>
          <a:xfrm>
            <a:off x="358498" y="1900254"/>
            <a:ext cx="2167427" cy="3682757"/>
            <a:chOff x="876974" y="1900254"/>
            <a:chExt cx="2167427" cy="3682757"/>
          </a:xfrm>
        </p:grpSpPr>
        <p:cxnSp>
          <p:nvCxnSpPr>
            <p:cNvPr id="19" name="Straight Connector 18"/>
            <p:cNvCxnSpPr>
              <a:stCxn id="15" idx="4"/>
              <a:endCxn id="122" idx="0"/>
            </p:cNvCxnSpPr>
            <p:nvPr/>
          </p:nvCxnSpPr>
          <p:spPr>
            <a:xfrm>
              <a:off x="1960688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783830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1451629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876974" y="1900254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GENERAL DATA EXPLORATION</a:t>
              </a:r>
              <a:endPara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1234676" y="2513435"/>
              <a:ext cx="1464120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Get an overview over expression patterns and effects on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509764" y="5344163"/>
              <a:ext cx="901843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29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May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69" name="Group 155">
              <a:extLst>
                <a:ext uri="{FF2B5EF4-FFF2-40B4-BE49-F238E27FC236}">
                  <a16:creationId xmlns:a16="http://schemas.microsoft.com/office/drawing/2014/main" id="{5D6B9295-4A0C-4358-A31C-46433FEE1A33}"/>
                </a:ext>
              </a:extLst>
            </p:cNvPr>
            <p:cNvGrpSpPr/>
            <p:nvPr/>
          </p:nvGrpSpPr>
          <p:grpSpPr>
            <a:xfrm>
              <a:off x="1763910" y="4434878"/>
              <a:ext cx="393552" cy="393552"/>
              <a:chOff x="4319588" y="2492375"/>
              <a:chExt cx="287338" cy="287338"/>
            </a:xfrm>
            <a:solidFill>
              <a:srgbClr val="404040"/>
            </a:solidFill>
          </p:grpSpPr>
          <p:sp>
            <p:nvSpPr>
              <p:cNvPr id="70" name="Freeform 372">
                <a:extLst>
                  <a:ext uri="{FF2B5EF4-FFF2-40B4-BE49-F238E27FC236}">
                    <a16:creationId xmlns:a16="http://schemas.microsoft.com/office/drawing/2014/main" id="{E19B6879-0981-477F-91A3-D2D8F821D5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1" name="Freeform 373">
                <a:extLst>
                  <a:ext uri="{FF2B5EF4-FFF2-40B4-BE49-F238E27FC236}">
                    <a16:creationId xmlns:a16="http://schemas.microsoft.com/office/drawing/2014/main" id="{7C04AF3A-C0AC-4B19-B56E-B203385CA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sp>
        <p:nvSpPr>
          <p:cNvPr id="25" name="Rectangle: Rounded Corners 10">
            <a:extLst>
              <a:ext uri="{FF2B5EF4-FFF2-40B4-BE49-F238E27FC236}">
                <a16:creationId xmlns:a16="http://schemas.microsoft.com/office/drawing/2014/main" id="{40E9CA4D-A156-4B89-A382-113B0765D53F}"/>
              </a:ext>
            </a:extLst>
          </p:cNvPr>
          <p:cNvSpPr/>
          <p:nvPr/>
        </p:nvSpPr>
        <p:spPr>
          <a:xfrm>
            <a:off x="2801948" y="2513435"/>
            <a:ext cx="8543205" cy="615553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6" name="Oval 12">
            <a:extLst>
              <a:ext uri="{FF2B5EF4-FFF2-40B4-BE49-F238E27FC236}">
                <a16:creationId xmlns:a16="http://schemas.microsoft.com/office/drawing/2014/main" id="{4C44843D-298E-49D6-B043-DFB79E9D704B}"/>
              </a:ext>
            </a:extLst>
          </p:cNvPr>
          <p:cNvSpPr/>
          <p:nvPr/>
        </p:nvSpPr>
        <p:spPr>
          <a:xfrm>
            <a:off x="2887674" y="2576114"/>
            <a:ext cx="506996" cy="496320"/>
          </a:xfrm>
          <a:prstGeom prst="ellipse">
            <a:avLst/>
          </a:prstGeom>
          <a:solidFill>
            <a:srgbClr val="176C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7" name="TextBox 18">
            <a:extLst>
              <a:ext uri="{FF2B5EF4-FFF2-40B4-BE49-F238E27FC236}">
                <a16:creationId xmlns:a16="http://schemas.microsoft.com/office/drawing/2014/main" id="{BCA3D525-FF05-4B58-848E-56ED4486C265}"/>
              </a:ext>
            </a:extLst>
          </p:cNvPr>
          <p:cNvSpPr txBox="1"/>
          <p:nvPr/>
        </p:nvSpPr>
        <p:spPr>
          <a:xfrm>
            <a:off x="3690534" y="2605767"/>
            <a:ext cx="7059253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Which essential driver mutations for breast cancer development are also indispensable for cell viability in given cell lines?</a:t>
            </a:r>
          </a:p>
        </p:txBody>
      </p:sp>
      <p:sp>
        <p:nvSpPr>
          <p:cNvPr id="28" name="Rectangle: Rounded Corners 10">
            <a:extLst>
              <a:ext uri="{FF2B5EF4-FFF2-40B4-BE49-F238E27FC236}">
                <a16:creationId xmlns:a16="http://schemas.microsoft.com/office/drawing/2014/main" id="{65FBDC40-6DA0-4DF0-AFDF-D0D401A03C7D}"/>
              </a:ext>
            </a:extLst>
          </p:cNvPr>
          <p:cNvSpPr/>
          <p:nvPr/>
        </p:nvSpPr>
        <p:spPr>
          <a:xfrm>
            <a:off x="2801948" y="3430205"/>
            <a:ext cx="8543205" cy="615553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9" name="Oval 12">
            <a:extLst>
              <a:ext uri="{FF2B5EF4-FFF2-40B4-BE49-F238E27FC236}">
                <a16:creationId xmlns:a16="http://schemas.microsoft.com/office/drawing/2014/main" id="{21223B5B-7EA5-4BF7-B14A-E3E8B1D7F2C4}"/>
              </a:ext>
            </a:extLst>
          </p:cNvPr>
          <p:cNvSpPr/>
          <p:nvPr/>
        </p:nvSpPr>
        <p:spPr>
          <a:xfrm>
            <a:off x="2887674" y="3486759"/>
            <a:ext cx="506996" cy="496320"/>
          </a:xfrm>
          <a:prstGeom prst="ellipse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0" name="TextBox 18">
            <a:extLst>
              <a:ext uri="{FF2B5EF4-FFF2-40B4-BE49-F238E27FC236}">
                <a16:creationId xmlns:a16="http://schemas.microsoft.com/office/drawing/2014/main" id="{10BCF17A-A794-43DF-B1F6-CE44EF0A0D5F}"/>
              </a:ext>
            </a:extLst>
          </p:cNvPr>
          <p:cNvSpPr txBox="1"/>
          <p:nvPr/>
        </p:nvSpPr>
        <p:spPr>
          <a:xfrm>
            <a:off x="3690535" y="3519476"/>
            <a:ext cx="7059253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Which gene mutations (potential second site targets) are co-expressed with driver mutations in the identified cell lines?</a:t>
            </a:r>
          </a:p>
        </p:txBody>
      </p:sp>
      <p:sp>
        <p:nvSpPr>
          <p:cNvPr id="31" name="Rectangle: Rounded Corners 10">
            <a:extLst>
              <a:ext uri="{FF2B5EF4-FFF2-40B4-BE49-F238E27FC236}">
                <a16:creationId xmlns:a16="http://schemas.microsoft.com/office/drawing/2014/main" id="{A3559CE4-95D1-439D-A85D-FB7920D07BE3}"/>
              </a:ext>
            </a:extLst>
          </p:cNvPr>
          <p:cNvSpPr/>
          <p:nvPr/>
        </p:nvSpPr>
        <p:spPr>
          <a:xfrm>
            <a:off x="2804973" y="4340850"/>
            <a:ext cx="8543205" cy="615553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2" name="Oval 12">
            <a:extLst>
              <a:ext uri="{FF2B5EF4-FFF2-40B4-BE49-F238E27FC236}">
                <a16:creationId xmlns:a16="http://schemas.microsoft.com/office/drawing/2014/main" id="{8E59D279-51D4-429E-B861-E840DD6A62C4}"/>
              </a:ext>
            </a:extLst>
          </p:cNvPr>
          <p:cNvSpPr/>
          <p:nvPr/>
        </p:nvSpPr>
        <p:spPr>
          <a:xfrm>
            <a:off x="2887674" y="4400466"/>
            <a:ext cx="506996" cy="496320"/>
          </a:xfrm>
          <a:prstGeom prst="ellipse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6" name="TextBox 18">
            <a:extLst>
              <a:ext uri="{FF2B5EF4-FFF2-40B4-BE49-F238E27FC236}">
                <a16:creationId xmlns:a16="http://schemas.microsoft.com/office/drawing/2014/main" id="{D96BB735-41E6-4418-9E29-EAC8812267BA}"/>
              </a:ext>
            </a:extLst>
          </p:cNvPr>
          <p:cNvSpPr txBox="1"/>
          <p:nvPr/>
        </p:nvSpPr>
        <p:spPr>
          <a:xfrm>
            <a:off x="3723275" y="4448539"/>
            <a:ext cx="7059253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Which gene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mutations correlate with driver mutations </a:t>
            </a:r>
            <a:r>
              <a:rPr lang="en-US" sz="1400" dirty="0">
                <a:solidFill>
                  <a:srgbClr val="404040"/>
                </a:solidFill>
                <a:latin typeface="Segoe UI"/>
                <a:cs typeface="Calibri" panose="020F0502020204030204" pitchFamily="34" charset="0"/>
              </a:rPr>
              <a:t>in their effect of increasing cell viability?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81194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/>
      <p:bldP spid="28" grpId="0" animBg="1"/>
      <p:bldP spid="29" grpId="0" animBg="1"/>
      <p:bldP spid="30" grpId="0"/>
      <p:bldP spid="31" grpId="0" animBg="1"/>
      <p:bldP spid="32" grpId="0" animBg="1"/>
      <p:bldP spid="3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</a:t>
            </a:r>
            <a:r>
              <a:rPr lang="en-US" sz="4000" b="1" dirty="0">
                <a:solidFill>
                  <a:srgbClr val="1C819E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MILESTONES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5/11/2019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36D8920A-5492-423B-ABCF-6E6238DA672D}"/>
              </a:ext>
            </a:extLst>
          </p:cNvPr>
          <p:cNvGrpSpPr/>
          <p:nvPr/>
        </p:nvGrpSpPr>
        <p:grpSpPr>
          <a:xfrm>
            <a:off x="358498" y="1900254"/>
            <a:ext cx="2167427" cy="3682757"/>
            <a:chOff x="876974" y="1900254"/>
            <a:chExt cx="2167427" cy="3682757"/>
          </a:xfrm>
        </p:grpSpPr>
        <p:cxnSp>
          <p:nvCxnSpPr>
            <p:cNvPr id="19" name="Straight Connector 18"/>
            <p:cNvCxnSpPr>
              <a:stCxn id="15" idx="4"/>
              <a:endCxn id="122" idx="0"/>
            </p:cNvCxnSpPr>
            <p:nvPr/>
          </p:nvCxnSpPr>
          <p:spPr>
            <a:xfrm>
              <a:off x="1960688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783830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1451629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876974" y="1900254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GENERAL DATA EXPLORATION</a:t>
              </a:r>
              <a:endPara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1234676" y="2513435"/>
              <a:ext cx="1464120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Get an overview over expression patterns and effects on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509764" y="5344163"/>
              <a:ext cx="901843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29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May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69" name="Group 155">
              <a:extLst>
                <a:ext uri="{FF2B5EF4-FFF2-40B4-BE49-F238E27FC236}">
                  <a16:creationId xmlns:a16="http://schemas.microsoft.com/office/drawing/2014/main" id="{5D6B9295-4A0C-4358-A31C-46433FEE1A33}"/>
                </a:ext>
              </a:extLst>
            </p:cNvPr>
            <p:cNvGrpSpPr/>
            <p:nvPr/>
          </p:nvGrpSpPr>
          <p:grpSpPr>
            <a:xfrm>
              <a:off x="1763910" y="4434878"/>
              <a:ext cx="393552" cy="393552"/>
              <a:chOff x="4319588" y="2492375"/>
              <a:chExt cx="287338" cy="287338"/>
            </a:xfrm>
            <a:solidFill>
              <a:srgbClr val="404040"/>
            </a:solidFill>
          </p:grpSpPr>
          <p:sp>
            <p:nvSpPr>
              <p:cNvPr id="70" name="Freeform 372">
                <a:extLst>
                  <a:ext uri="{FF2B5EF4-FFF2-40B4-BE49-F238E27FC236}">
                    <a16:creationId xmlns:a16="http://schemas.microsoft.com/office/drawing/2014/main" id="{E19B6879-0981-477F-91A3-D2D8F821D5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1" name="Freeform 373">
                <a:extLst>
                  <a:ext uri="{FF2B5EF4-FFF2-40B4-BE49-F238E27FC236}">
                    <a16:creationId xmlns:a16="http://schemas.microsoft.com/office/drawing/2014/main" id="{7C04AF3A-C0AC-4B19-B56E-B203385CA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sp>
        <p:nvSpPr>
          <p:cNvPr id="38" name="Rectangle: Rounded Corners 10">
            <a:extLst>
              <a:ext uri="{FF2B5EF4-FFF2-40B4-BE49-F238E27FC236}">
                <a16:creationId xmlns:a16="http://schemas.microsoft.com/office/drawing/2014/main" id="{75486257-9FC7-467D-ABBF-2C4BDDE5D733}"/>
              </a:ext>
            </a:extLst>
          </p:cNvPr>
          <p:cNvSpPr/>
          <p:nvPr/>
        </p:nvSpPr>
        <p:spPr>
          <a:xfrm>
            <a:off x="2801948" y="1152857"/>
            <a:ext cx="8551852" cy="1044000"/>
          </a:xfrm>
          <a:prstGeom prst="roundRect">
            <a:avLst>
              <a:gd name="adj" fmla="val 3275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9" name="TextBox 18">
            <a:extLst>
              <a:ext uri="{FF2B5EF4-FFF2-40B4-BE49-F238E27FC236}">
                <a16:creationId xmlns:a16="http://schemas.microsoft.com/office/drawing/2014/main" id="{F4A08453-4A23-4EB2-9958-D84A01966B24}"/>
              </a:ext>
            </a:extLst>
          </p:cNvPr>
          <p:cNvSpPr txBox="1"/>
          <p:nvPr/>
        </p:nvSpPr>
        <p:spPr>
          <a:xfrm>
            <a:off x="3690535" y="1351691"/>
            <a:ext cx="7059253" cy="646331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generate matrix with mutated genes and corresponding </a:t>
            </a:r>
            <a:r>
              <a:rPr lang="en-US" sz="14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ceres</a:t>
            </a: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 values:	</a:t>
            </a:r>
          </a:p>
          <a:p>
            <a:pPr marL="742950" lvl="1" indent="-285750">
              <a:buFont typeface="Symbol" panose="05050102010706020507" pitchFamily="18" charset="2"/>
              <a:buChar char="-"/>
              <a:defRPr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replace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ceres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 scores with “NA” for genes which are not mutated in the given cell line</a:t>
            </a:r>
          </a:p>
        </p:txBody>
      </p:sp>
      <p:sp>
        <p:nvSpPr>
          <p:cNvPr id="40" name="Oval 14">
            <a:extLst>
              <a:ext uri="{FF2B5EF4-FFF2-40B4-BE49-F238E27FC236}">
                <a16:creationId xmlns:a16="http://schemas.microsoft.com/office/drawing/2014/main" id="{CE6F5270-5775-45B3-AB22-F02947C2B062}"/>
              </a:ext>
            </a:extLst>
          </p:cNvPr>
          <p:cNvSpPr/>
          <p:nvPr/>
        </p:nvSpPr>
        <p:spPr>
          <a:xfrm>
            <a:off x="2956156" y="1497999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05215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</a:t>
            </a:r>
            <a:r>
              <a:rPr lang="en-US" sz="4000" b="1" dirty="0">
                <a:solidFill>
                  <a:srgbClr val="1C819E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MILESTONES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8B8E35B5-69DA-462D-BB92-F3C1D1A7E82F}"/>
              </a:ext>
            </a:extLst>
          </p:cNvPr>
          <p:cNvGrpSpPr/>
          <p:nvPr/>
        </p:nvGrpSpPr>
        <p:grpSpPr>
          <a:xfrm>
            <a:off x="822268" y="3506310"/>
            <a:ext cx="10547465" cy="227820"/>
            <a:chOff x="822268" y="3506310"/>
            <a:chExt cx="10547465" cy="227820"/>
          </a:xfrm>
        </p:grpSpPr>
        <p:sp>
          <p:nvSpPr>
            <p:cNvPr id="117" name="Rounded Rectangle 116"/>
            <p:cNvSpPr/>
            <p:nvPr/>
          </p:nvSpPr>
          <p:spPr>
            <a:xfrm>
              <a:off x="9092892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" name="Rounded Rectangle 115"/>
            <p:cNvSpPr/>
            <p:nvPr/>
          </p:nvSpPr>
          <p:spPr>
            <a:xfrm>
              <a:off x="7025235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" name="Rounded Rectangle 114"/>
            <p:cNvSpPr/>
            <p:nvPr/>
          </p:nvSpPr>
          <p:spPr>
            <a:xfrm>
              <a:off x="4957580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" name="Rounded Rectangle 111"/>
            <p:cNvSpPr/>
            <p:nvPr/>
          </p:nvSpPr>
          <p:spPr>
            <a:xfrm>
              <a:off x="2889924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822268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E638041C-E302-4F2C-BDF4-F1C63FFF5A05}"/>
              </a:ext>
            </a:extLst>
          </p:cNvPr>
          <p:cNvGrpSpPr/>
          <p:nvPr/>
        </p:nvGrpSpPr>
        <p:grpSpPr>
          <a:xfrm>
            <a:off x="7079943" y="1656430"/>
            <a:ext cx="2167427" cy="4007767"/>
            <a:chOff x="7079943" y="1656430"/>
            <a:chExt cx="2167427" cy="4007767"/>
          </a:xfrm>
        </p:grpSpPr>
        <p:cxnSp>
          <p:nvCxnSpPr>
            <p:cNvPr id="166" name="Straight Connector 165"/>
            <p:cNvCxnSpPr/>
            <p:nvPr/>
          </p:nvCxnSpPr>
          <p:spPr>
            <a:xfrm>
              <a:off x="8163655" y="3132017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/>
            <p:cNvSpPr/>
            <p:nvPr/>
          </p:nvSpPr>
          <p:spPr>
            <a:xfrm>
              <a:off x="7986797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" name="Oval 125"/>
            <p:cNvSpPr/>
            <p:nvPr/>
          </p:nvSpPr>
          <p:spPr>
            <a:xfrm>
              <a:off x="7654596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663563" y="1656430"/>
              <a:ext cx="1000185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5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146" name="Group 145"/>
            <p:cNvGrpSpPr/>
            <p:nvPr/>
          </p:nvGrpSpPr>
          <p:grpSpPr>
            <a:xfrm>
              <a:off x="7918275" y="2306239"/>
              <a:ext cx="487976" cy="501997"/>
              <a:chOff x="7048500" y="1387475"/>
              <a:chExt cx="276226" cy="284163"/>
            </a:xfrm>
            <a:solidFill>
              <a:srgbClr val="404040"/>
            </a:solidFill>
          </p:grpSpPr>
          <p:sp>
            <p:nvSpPr>
              <p:cNvPr id="147" name="Freeform 4357"/>
              <p:cNvSpPr>
                <a:spLocks noEditPoints="1"/>
              </p:cNvSpPr>
              <p:nvPr/>
            </p:nvSpPr>
            <p:spPr bwMode="auto">
              <a:xfrm>
                <a:off x="7161213" y="1387475"/>
                <a:ext cx="163513" cy="160338"/>
              </a:xfrm>
              <a:custGeom>
                <a:avLst/>
                <a:gdLst>
                  <a:gd name="T0" fmla="*/ 229 w 512"/>
                  <a:gd name="T1" fmla="*/ 345 h 506"/>
                  <a:gd name="T2" fmla="*/ 198 w 512"/>
                  <a:gd name="T3" fmla="*/ 328 h 506"/>
                  <a:gd name="T4" fmla="*/ 177 w 512"/>
                  <a:gd name="T5" fmla="*/ 302 h 506"/>
                  <a:gd name="T6" fmla="*/ 166 w 512"/>
                  <a:gd name="T7" fmla="*/ 268 h 506"/>
                  <a:gd name="T8" fmla="*/ 169 w 512"/>
                  <a:gd name="T9" fmla="*/ 232 h 506"/>
                  <a:gd name="T10" fmla="*/ 187 w 512"/>
                  <a:gd name="T11" fmla="*/ 201 h 506"/>
                  <a:gd name="T12" fmla="*/ 213 w 512"/>
                  <a:gd name="T13" fmla="*/ 179 h 506"/>
                  <a:gd name="T14" fmla="*/ 246 w 512"/>
                  <a:gd name="T15" fmla="*/ 169 h 506"/>
                  <a:gd name="T16" fmla="*/ 283 w 512"/>
                  <a:gd name="T17" fmla="*/ 172 h 506"/>
                  <a:gd name="T18" fmla="*/ 314 w 512"/>
                  <a:gd name="T19" fmla="*/ 189 h 506"/>
                  <a:gd name="T20" fmla="*/ 335 w 512"/>
                  <a:gd name="T21" fmla="*/ 216 h 506"/>
                  <a:gd name="T22" fmla="*/ 346 w 512"/>
                  <a:gd name="T23" fmla="*/ 250 h 506"/>
                  <a:gd name="T24" fmla="*/ 343 w 512"/>
                  <a:gd name="T25" fmla="*/ 286 h 506"/>
                  <a:gd name="T26" fmla="*/ 326 w 512"/>
                  <a:gd name="T27" fmla="*/ 316 h 506"/>
                  <a:gd name="T28" fmla="*/ 299 w 512"/>
                  <a:gd name="T29" fmla="*/ 338 h 506"/>
                  <a:gd name="T30" fmla="*/ 265 w 512"/>
                  <a:gd name="T31" fmla="*/ 348 h 506"/>
                  <a:gd name="T32" fmla="*/ 458 w 512"/>
                  <a:gd name="T33" fmla="*/ 276 h 506"/>
                  <a:gd name="T34" fmla="*/ 504 w 512"/>
                  <a:gd name="T35" fmla="*/ 198 h 506"/>
                  <a:gd name="T36" fmla="*/ 511 w 512"/>
                  <a:gd name="T37" fmla="*/ 189 h 506"/>
                  <a:gd name="T38" fmla="*/ 510 w 512"/>
                  <a:gd name="T39" fmla="*/ 178 h 506"/>
                  <a:gd name="T40" fmla="*/ 438 w 512"/>
                  <a:gd name="T41" fmla="*/ 72 h 506"/>
                  <a:gd name="T42" fmla="*/ 363 w 512"/>
                  <a:gd name="T43" fmla="*/ 85 h 506"/>
                  <a:gd name="T44" fmla="*/ 332 w 512"/>
                  <a:gd name="T45" fmla="*/ 10 h 506"/>
                  <a:gd name="T46" fmla="*/ 326 w 512"/>
                  <a:gd name="T47" fmla="*/ 2 h 506"/>
                  <a:gd name="T48" fmla="*/ 204 w 512"/>
                  <a:gd name="T49" fmla="*/ 0 h 506"/>
                  <a:gd name="T50" fmla="*/ 193 w 512"/>
                  <a:gd name="T51" fmla="*/ 3 h 506"/>
                  <a:gd name="T52" fmla="*/ 189 w 512"/>
                  <a:gd name="T53" fmla="*/ 14 h 506"/>
                  <a:gd name="T54" fmla="*/ 162 w 512"/>
                  <a:gd name="T55" fmla="*/ 78 h 506"/>
                  <a:gd name="T56" fmla="*/ 81 w 512"/>
                  <a:gd name="T57" fmla="*/ 74 h 506"/>
                  <a:gd name="T58" fmla="*/ 65 w 512"/>
                  <a:gd name="T59" fmla="*/ 76 h 506"/>
                  <a:gd name="T60" fmla="*/ 1 w 512"/>
                  <a:gd name="T61" fmla="*/ 184 h 506"/>
                  <a:gd name="T62" fmla="*/ 6 w 512"/>
                  <a:gd name="T63" fmla="*/ 197 h 506"/>
                  <a:gd name="T64" fmla="*/ 53 w 512"/>
                  <a:gd name="T65" fmla="*/ 259 h 506"/>
                  <a:gd name="T66" fmla="*/ 4 w 512"/>
                  <a:gd name="T67" fmla="*/ 324 h 506"/>
                  <a:gd name="T68" fmla="*/ 1 w 512"/>
                  <a:gd name="T69" fmla="*/ 338 h 506"/>
                  <a:gd name="T70" fmla="*/ 62 w 512"/>
                  <a:gd name="T71" fmla="*/ 442 h 506"/>
                  <a:gd name="T72" fmla="*/ 73 w 512"/>
                  <a:gd name="T73" fmla="*/ 445 h 506"/>
                  <a:gd name="T74" fmla="*/ 141 w 512"/>
                  <a:gd name="T75" fmla="*/ 427 h 506"/>
                  <a:gd name="T76" fmla="*/ 179 w 512"/>
                  <a:gd name="T77" fmla="*/ 447 h 506"/>
                  <a:gd name="T78" fmla="*/ 190 w 512"/>
                  <a:gd name="T79" fmla="*/ 497 h 506"/>
                  <a:gd name="T80" fmla="*/ 198 w 512"/>
                  <a:gd name="T81" fmla="*/ 505 h 506"/>
                  <a:gd name="T82" fmla="*/ 320 w 512"/>
                  <a:gd name="T83" fmla="*/ 506 h 506"/>
                  <a:gd name="T84" fmla="*/ 330 w 512"/>
                  <a:gd name="T85" fmla="*/ 499 h 506"/>
                  <a:gd name="T86" fmla="*/ 332 w 512"/>
                  <a:gd name="T87" fmla="*/ 448 h 506"/>
                  <a:gd name="T88" fmla="*/ 387 w 512"/>
                  <a:gd name="T89" fmla="*/ 416 h 506"/>
                  <a:gd name="T90" fmla="*/ 441 w 512"/>
                  <a:gd name="T91" fmla="*/ 446 h 506"/>
                  <a:gd name="T92" fmla="*/ 451 w 512"/>
                  <a:gd name="T93" fmla="*/ 440 h 506"/>
                  <a:gd name="T94" fmla="*/ 512 w 512"/>
                  <a:gd name="T95" fmla="*/ 335 h 506"/>
                  <a:gd name="T96" fmla="*/ 509 w 512"/>
                  <a:gd name="T97" fmla="*/ 323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12" h="506">
                    <a:moveTo>
                      <a:pt x="256" y="350"/>
                    </a:moveTo>
                    <a:lnTo>
                      <a:pt x="246" y="348"/>
                    </a:lnTo>
                    <a:lnTo>
                      <a:pt x="238" y="347"/>
                    </a:lnTo>
                    <a:lnTo>
                      <a:pt x="229" y="345"/>
                    </a:lnTo>
                    <a:lnTo>
                      <a:pt x="221" y="342"/>
                    </a:lnTo>
                    <a:lnTo>
                      <a:pt x="213" y="338"/>
                    </a:lnTo>
                    <a:lnTo>
                      <a:pt x="206" y="334"/>
                    </a:lnTo>
                    <a:lnTo>
                      <a:pt x="198" y="328"/>
                    </a:lnTo>
                    <a:lnTo>
                      <a:pt x="192" y="323"/>
                    </a:lnTo>
                    <a:lnTo>
                      <a:pt x="187" y="316"/>
                    </a:lnTo>
                    <a:lnTo>
                      <a:pt x="181" y="310"/>
                    </a:lnTo>
                    <a:lnTo>
                      <a:pt x="177" y="302"/>
                    </a:lnTo>
                    <a:lnTo>
                      <a:pt x="173" y="294"/>
                    </a:lnTo>
                    <a:lnTo>
                      <a:pt x="169" y="286"/>
                    </a:lnTo>
                    <a:lnTo>
                      <a:pt x="167" y="278"/>
                    </a:lnTo>
                    <a:lnTo>
                      <a:pt x="166" y="268"/>
                    </a:lnTo>
                    <a:lnTo>
                      <a:pt x="165" y="260"/>
                    </a:lnTo>
                    <a:lnTo>
                      <a:pt x="166" y="250"/>
                    </a:lnTo>
                    <a:lnTo>
                      <a:pt x="167" y="240"/>
                    </a:lnTo>
                    <a:lnTo>
                      <a:pt x="169" y="232"/>
                    </a:lnTo>
                    <a:lnTo>
                      <a:pt x="173" y="223"/>
                    </a:lnTo>
                    <a:lnTo>
                      <a:pt x="177" y="216"/>
                    </a:lnTo>
                    <a:lnTo>
                      <a:pt x="181" y="208"/>
                    </a:lnTo>
                    <a:lnTo>
                      <a:pt x="187" y="201"/>
                    </a:lnTo>
                    <a:lnTo>
                      <a:pt x="192" y="194"/>
                    </a:lnTo>
                    <a:lnTo>
                      <a:pt x="198" y="189"/>
                    </a:lnTo>
                    <a:lnTo>
                      <a:pt x="206" y="184"/>
                    </a:lnTo>
                    <a:lnTo>
                      <a:pt x="213" y="179"/>
                    </a:lnTo>
                    <a:lnTo>
                      <a:pt x="221" y="175"/>
                    </a:lnTo>
                    <a:lnTo>
                      <a:pt x="229" y="172"/>
                    </a:lnTo>
                    <a:lnTo>
                      <a:pt x="238" y="170"/>
                    </a:lnTo>
                    <a:lnTo>
                      <a:pt x="246" y="169"/>
                    </a:lnTo>
                    <a:lnTo>
                      <a:pt x="256" y="168"/>
                    </a:lnTo>
                    <a:lnTo>
                      <a:pt x="265" y="169"/>
                    </a:lnTo>
                    <a:lnTo>
                      <a:pt x="274" y="170"/>
                    </a:lnTo>
                    <a:lnTo>
                      <a:pt x="283" y="172"/>
                    </a:lnTo>
                    <a:lnTo>
                      <a:pt x="291" y="175"/>
                    </a:lnTo>
                    <a:lnTo>
                      <a:pt x="299" y="179"/>
                    </a:lnTo>
                    <a:lnTo>
                      <a:pt x="306" y="184"/>
                    </a:lnTo>
                    <a:lnTo>
                      <a:pt x="314" y="189"/>
                    </a:lnTo>
                    <a:lnTo>
                      <a:pt x="320" y="194"/>
                    </a:lnTo>
                    <a:lnTo>
                      <a:pt x="326" y="201"/>
                    </a:lnTo>
                    <a:lnTo>
                      <a:pt x="331" y="208"/>
                    </a:lnTo>
                    <a:lnTo>
                      <a:pt x="335" y="216"/>
                    </a:lnTo>
                    <a:lnTo>
                      <a:pt x="340" y="223"/>
                    </a:lnTo>
                    <a:lnTo>
                      <a:pt x="343" y="232"/>
                    </a:lnTo>
                    <a:lnTo>
                      <a:pt x="345" y="240"/>
                    </a:lnTo>
                    <a:lnTo>
                      <a:pt x="346" y="250"/>
                    </a:lnTo>
                    <a:lnTo>
                      <a:pt x="346" y="260"/>
                    </a:lnTo>
                    <a:lnTo>
                      <a:pt x="346" y="268"/>
                    </a:lnTo>
                    <a:lnTo>
                      <a:pt x="345" y="278"/>
                    </a:lnTo>
                    <a:lnTo>
                      <a:pt x="343" y="286"/>
                    </a:lnTo>
                    <a:lnTo>
                      <a:pt x="340" y="294"/>
                    </a:lnTo>
                    <a:lnTo>
                      <a:pt x="335" y="302"/>
                    </a:lnTo>
                    <a:lnTo>
                      <a:pt x="331" y="310"/>
                    </a:lnTo>
                    <a:lnTo>
                      <a:pt x="326" y="316"/>
                    </a:lnTo>
                    <a:lnTo>
                      <a:pt x="320" y="323"/>
                    </a:lnTo>
                    <a:lnTo>
                      <a:pt x="314" y="328"/>
                    </a:lnTo>
                    <a:lnTo>
                      <a:pt x="306" y="334"/>
                    </a:lnTo>
                    <a:lnTo>
                      <a:pt x="299" y="338"/>
                    </a:lnTo>
                    <a:lnTo>
                      <a:pt x="291" y="342"/>
                    </a:lnTo>
                    <a:lnTo>
                      <a:pt x="283" y="345"/>
                    </a:lnTo>
                    <a:lnTo>
                      <a:pt x="274" y="347"/>
                    </a:lnTo>
                    <a:lnTo>
                      <a:pt x="265" y="348"/>
                    </a:lnTo>
                    <a:lnTo>
                      <a:pt x="256" y="350"/>
                    </a:lnTo>
                    <a:close/>
                    <a:moveTo>
                      <a:pt x="504" y="320"/>
                    </a:moveTo>
                    <a:lnTo>
                      <a:pt x="456" y="292"/>
                    </a:lnTo>
                    <a:lnTo>
                      <a:pt x="458" y="276"/>
                    </a:lnTo>
                    <a:lnTo>
                      <a:pt x="459" y="259"/>
                    </a:lnTo>
                    <a:lnTo>
                      <a:pt x="458" y="241"/>
                    </a:lnTo>
                    <a:lnTo>
                      <a:pt x="456" y="225"/>
                    </a:lnTo>
                    <a:lnTo>
                      <a:pt x="504" y="198"/>
                    </a:lnTo>
                    <a:lnTo>
                      <a:pt x="506" y="197"/>
                    </a:lnTo>
                    <a:lnTo>
                      <a:pt x="509" y="194"/>
                    </a:lnTo>
                    <a:lnTo>
                      <a:pt x="510" y="191"/>
                    </a:lnTo>
                    <a:lnTo>
                      <a:pt x="511" y="189"/>
                    </a:lnTo>
                    <a:lnTo>
                      <a:pt x="512" y="186"/>
                    </a:lnTo>
                    <a:lnTo>
                      <a:pt x="512" y="184"/>
                    </a:lnTo>
                    <a:lnTo>
                      <a:pt x="511" y="181"/>
                    </a:lnTo>
                    <a:lnTo>
                      <a:pt x="510" y="178"/>
                    </a:lnTo>
                    <a:lnTo>
                      <a:pt x="453" y="80"/>
                    </a:lnTo>
                    <a:lnTo>
                      <a:pt x="449" y="76"/>
                    </a:lnTo>
                    <a:lnTo>
                      <a:pt x="443" y="72"/>
                    </a:lnTo>
                    <a:lnTo>
                      <a:pt x="438" y="72"/>
                    </a:lnTo>
                    <a:lnTo>
                      <a:pt x="433" y="74"/>
                    </a:lnTo>
                    <a:lnTo>
                      <a:pt x="387" y="102"/>
                    </a:lnTo>
                    <a:lnTo>
                      <a:pt x="376" y="94"/>
                    </a:lnTo>
                    <a:lnTo>
                      <a:pt x="363" y="85"/>
                    </a:lnTo>
                    <a:lnTo>
                      <a:pt x="348" y="78"/>
                    </a:lnTo>
                    <a:lnTo>
                      <a:pt x="332" y="69"/>
                    </a:lnTo>
                    <a:lnTo>
                      <a:pt x="332" y="14"/>
                    </a:lnTo>
                    <a:lnTo>
                      <a:pt x="332" y="10"/>
                    </a:lnTo>
                    <a:lnTo>
                      <a:pt x="331" y="8"/>
                    </a:lnTo>
                    <a:lnTo>
                      <a:pt x="330" y="5"/>
                    </a:lnTo>
                    <a:lnTo>
                      <a:pt x="328" y="3"/>
                    </a:lnTo>
                    <a:lnTo>
                      <a:pt x="326" y="2"/>
                    </a:lnTo>
                    <a:lnTo>
                      <a:pt x="322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4" y="0"/>
                    </a:lnTo>
                    <a:lnTo>
                      <a:pt x="200" y="0"/>
                    </a:lnTo>
                    <a:lnTo>
                      <a:pt x="198" y="1"/>
                    </a:lnTo>
                    <a:lnTo>
                      <a:pt x="195" y="2"/>
                    </a:lnTo>
                    <a:lnTo>
                      <a:pt x="193" y="3"/>
                    </a:lnTo>
                    <a:lnTo>
                      <a:pt x="192" y="5"/>
                    </a:lnTo>
                    <a:lnTo>
                      <a:pt x="190" y="8"/>
                    </a:lnTo>
                    <a:lnTo>
                      <a:pt x="190" y="10"/>
                    </a:lnTo>
                    <a:lnTo>
                      <a:pt x="189" y="14"/>
                    </a:lnTo>
                    <a:lnTo>
                      <a:pt x="189" y="68"/>
                    </a:lnTo>
                    <a:lnTo>
                      <a:pt x="179" y="71"/>
                    </a:lnTo>
                    <a:lnTo>
                      <a:pt x="169" y="75"/>
                    </a:lnTo>
                    <a:lnTo>
                      <a:pt x="162" y="78"/>
                    </a:lnTo>
                    <a:lnTo>
                      <a:pt x="154" y="82"/>
                    </a:lnTo>
                    <a:lnTo>
                      <a:pt x="141" y="92"/>
                    </a:lnTo>
                    <a:lnTo>
                      <a:pt x="129" y="102"/>
                    </a:lnTo>
                    <a:lnTo>
                      <a:pt x="81" y="74"/>
                    </a:lnTo>
                    <a:lnTo>
                      <a:pt x="75" y="72"/>
                    </a:lnTo>
                    <a:lnTo>
                      <a:pt x="69" y="74"/>
                    </a:lnTo>
                    <a:lnTo>
                      <a:pt x="67" y="74"/>
                    </a:lnTo>
                    <a:lnTo>
                      <a:pt x="65" y="76"/>
                    </a:lnTo>
                    <a:lnTo>
                      <a:pt x="62" y="78"/>
                    </a:lnTo>
                    <a:lnTo>
                      <a:pt x="60" y="80"/>
                    </a:lnTo>
                    <a:lnTo>
                      <a:pt x="3" y="177"/>
                    </a:lnTo>
                    <a:lnTo>
                      <a:pt x="1" y="184"/>
                    </a:lnTo>
                    <a:lnTo>
                      <a:pt x="1" y="189"/>
                    </a:lnTo>
                    <a:lnTo>
                      <a:pt x="3" y="192"/>
                    </a:lnTo>
                    <a:lnTo>
                      <a:pt x="4" y="194"/>
                    </a:lnTo>
                    <a:lnTo>
                      <a:pt x="6" y="197"/>
                    </a:lnTo>
                    <a:lnTo>
                      <a:pt x="9" y="198"/>
                    </a:lnTo>
                    <a:lnTo>
                      <a:pt x="56" y="225"/>
                    </a:lnTo>
                    <a:lnTo>
                      <a:pt x="54" y="241"/>
                    </a:lnTo>
                    <a:lnTo>
                      <a:pt x="53" y="259"/>
                    </a:lnTo>
                    <a:lnTo>
                      <a:pt x="53" y="276"/>
                    </a:lnTo>
                    <a:lnTo>
                      <a:pt x="55" y="292"/>
                    </a:lnTo>
                    <a:lnTo>
                      <a:pt x="8" y="320"/>
                    </a:lnTo>
                    <a:lnTo>
                      <a:pt x="4" y="324"/>
                    </a:lnTo>
                    <a:lnTo>
                      <a:pt x="1" y="328"/>
                    </a:lnTo>
                    <a:lnTo>
                      <a:pt x="0" y="331"/>
                    </a:lnTo>
                    <a:lnTo>
                      <a:pt x="0" y="335"/>
                    </a:lnTo>
                    <a:lnTo>
                      <a:pt x="1" y="338"/>
                    </a:lnTo>
                    <a:lnTo>
                      <a:pt x="3" y="340"/>
                    </a:lnTo>
                    <a:lnTo>
                      <a:pt x="59" y="437"/>
                    </a:lnTo>
                    <a:lnTo>
                      <a:pt x="60" y="439"/>
                    </a:lnTo>
                    <a:lnTo>
                      <a:pt x="62" y="442"/>
                    </a:lnTo>
                    <a:lnTo>
                      <a:pt x="66" y="444"/>
                    </a:lnTo>
                    <a:lnTo>
                      <a:pt x="68" y="445"/>
                    </a:lnTo>
                    <a:lnTo>
                      <a:pt x="71" y="446"/>
                    </a:lnTo>
                    <a:lnTo>
                      <a:pt x="73" y="445"/>
                    </a:lnTo>
                    <a:lnTo>
                      <a:pt x="76" y="445"/>
                    </a:lnTo>
                    <a:lnTo>
                      <a:pt x="80" y="444"/>
                    </a:lnTo>
                    <a:lnTo>
                      <a:pt x="129" y="416"/>
                    </a:lnTo>
                    <a:lnTo>
                      <a:pt x="141" y="427"/>
                    </a:lnTo>
                    <a:lnTo>
                      <a:pt x="154" y="435"/>
                    </a:lnTo>
                    <a:lnTo>
                      <a:pt x="162" y="439"/>
                    </a:lnTo>
                    <a:lnTo>
                      <a:pt x="169" y="444"/>
                    </a:lnTo>
                    <a:lnTo>
                      <a:pt x="179" y="447"/>
                    </a:lnTo>
                    <a:lnTo>
                      <a:pt x="189" y="451"/>
                    </a:lnTo>
                    <a:lnTo>
                      <a:pt x="189" y="491"/>
                    </a:lnTo>
                    <a:lnTo>
                      <a:pt x="190" y="494"/>
                    </a:lnTo>
                    <a:lnTo>
                      <a:pt x="190" y="497"/>
                    </a:lnTo>
                    <a:lnTo>
                      <a:pt x="192" y="499"/>
                    </a:lnTo>
                    <a:lnTo>
                      <a:pt x="193" y="501"/>
                    </a:lnTo>
                    <a:lnTo>
                      <a:pt x="195" y="504"/>
                    </a:lnTo>
                    <a:lnTo>
                      <a:pt x="198" y="505"/>
                    </a:lnTo>
                    <a:lnTo>
                      <a:pt x="200" y="506"/>
                    </a:lnTo>
                    <a:lnTo>
                      <a:pt x="204" y="506"/>
                    </a:lnTo>
                    <a:lnTo>
                      <a:pt x="317" y="506"/>
                    </a:lnTo>
                    <a:lnTo>
                      <a:pt x="320" y="506"/>
                    </a:lnTo>
                    <a:lnTo>
                      <a:pt x="322" y="505"/>
                    </a:lnTo>
                    <a:lnTo>
                      <a:pt x="326" y="504"/>
                    </a:lnTo>
                    <a:lnTo>
                      <a:pt x="328" y="501"/>
                    </a:lnTo>
                    <a:lnTo>
                      <a:pt x="330" y="499"/>
                    </a:lnTo>
                    <a:lnTo>
                      <a:pt x="331" y="497"/>
                    </a:lnTo>
                    <a:lnTo>
                      <a:pt x="332" y="494"/>
                    </a:lnTo>
                    <a:lnTo>
                      <a:pt x="332" y="491"/>
                    </a:lnTo>
                    <a:lnTo>
                      <a:pt x="332" y="448"/>
                    </a:lnTo>
                    <a:lnTo>
                      <a:pt x="348" y="439"/>
                    </a:lnTo>
                    <a:lnTo>
                      <a:pt x="363" y="432"/>
                    </a:lnTo>
                    <a:lnTo>
                      <a:pt x="376" y="424"/>
                    </a:lnTo>
                    <a:lnTo>
                      <a:pt x="387" y="416"/>
                    </a:lnTo>
                    <a:lnTo>
                      <a:pt x="433" y="444"/>
                    </a:lnTo>
                    <a:lnTo>
                      <a:pt x="435" y="445"/>
                    </a:lnTo>
                    <a:lnTo>
                      <a:pt x="438" y="445"/>
                    </a:lnTo>
                    <a:lnTo>
                      <a:pt x="441" y="446"/>
                    </a:lnTo>
                    <a:lnTo>
                      <a:pt x="443" y="445"/>
                    </a:lnTo>
                    <a:lnTo>
                      <a:pt x="447" y="444"/>
                    </a:lnTo>
                    <a:lnTo>
                      <a:pt x="449" y="443"/>
                    </a:lnTo>
                    <a:lnTo>
                      <a:pt x="451" y="440"/>
                    </a:lnTo>
                    <a:lnTo>
                      <a:pt x="453" y="437"/>
                    </a:lnTo>
                    <a:lnTo>
                      <a:pt x="510" y="340"/>
                    </a:lnTo>
                    <a:lnTo>
                      <a:pt x="511" y="338"/>
                    </a:lnTo>
                    <a:lnTo>
                      <a:pt x="512" y="335"/>
                    </a:lnTo>
                    <a:lnTo>
                      <a:pt x="512" y="331"/>
                    </a:lnTo>
                    <a:lnTo>
                      <a:pt x="511" y="328"/>
                    </a:lnTo>
                    <a:lnTo>
                      <a:pt x="510" y="326"/>
                    </a:lnTo>
                    <a:lnTo>
                      <a:pt x="509" y="323"/>
                    </a:lnTo>
                    <a:lnTo>
                      <a:pt x="506" y="321"/>
                    </a:lnTo>
                    <a:lnTo>
                      <a:pt x="504" y="3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8" name="Freeform 4358"/>
              <p:cNvSpPr>
                <a:spLocks noEditPoints="1"/>
              </p:cNvSpPr>
              <p:nvPr/>
            </p:nvSpPr>
            <p:spPr bwMode="auto">
              <a:xfrm>
                <a:off x="7048500" y="1509713"/>
                <a:ext cx="161925" cy="161925"/>
              </a:xfrm>
              <a:custGeom>
                <a:avLst/>
                <a:gdLst>
                  <a:gd name="T0" fmla="*/ 229 w 511"/>
                  <a:gd name="T1" fmla="*/ 335 h 509"/>
                  <a:gd name="T2" fmla="*/ 198 w 511"/>
                  <a:gd name="T3" fmla="*/ 319 h 509"/>
                  <a:gd name="T4" fmla="*/ 176 w 511"/>
                  <a:gd name="T5" fmla="*/ 292 h 509"/>
                  <a:gd name="T6" fmla="*/ 166 w 511"/>
                  <a:gd name="T7" fmla="*/ 258 h 509"/>
                  <a:gd name="T8" fmla="*/ 169 w 511"/>
                  <a:gd name="T9" fmla="*/ 223 h 509"/>
                  <a:gd name="T10" fmla="*/ 186 w 511"/>
                  <a:gd name="T11" fmla="*/ 191 h 509"/>
                  <a:gd name="T12" fmla="*/ 213 w 511"/>
                  <a:gd name="T13" fmla="*/ 169 h 509"/>
                  <a:gd name="T14" fmla="*/ 246 w 511"/>
                  <a:gd name="T15" fmla="*/ 158 h 509"/>
                  <a:gd name="T16" fmla="*/ 282 w 511"/>
                  <a:gd name="T17" fmla="*/ 163 h 509"/>
                  <a:gd name="T18" fmla="*/ 313 w 511"/>
                  <a:gd name="T19" fmla="*/ 179 h 509"/>
                  <a:gd name="T20" fmla="*/ 335 w 511"/>
                  <a:gd name="T21" fmla="*/ 206 h 509"/>
                  <a:gd name="T22" fmla="*/ 346 w 511"/>
                  <a:gd name="T23" fmla="*/ 240 h 509"/>
                  <a:gd name="T24" fmla="*/ 342 w 511"/>
                  <a:gd name="T25" fmla="*/ 276 h 509"/>
                  <a:gd name="T26" fmla="*/ 325 w 511"/>
                  <a:gd name="T27" fmla="*/ 306 h 509"/>
                  <a:gd name="T28" fmla="*/ 298 w 511"/>
                  <a:gd name="T29" fmla="*/ 328 h 509"/>
                  <a:gd name="T30" fmla="*/ 265 w 511"/>
                  <a:gd name="T31" fmla="*/ 338 h 509"/>
                  <a:gd name="T32" fmla="*/ 511 w 511"/>
                  <a:gd name="T33" fmla="*/ 173 h 509"/>
                  <a:gd name="T34" fmla="*/ 450 w 511"/>
                  <a:gd name="T35" fmla="*/ 67 h 509"/>
                  <a:gd name="T36" fmla="*/ 441 w 511"/>
                  <a:gd name="T37" fmla="*/ 63 h 509"/>
                  <a:gd name="T38" fmla="*/ 386 w 511"/>
                  <a:gd name="T39" fmla="*/ 92 h 509"/>
                  <a:gd name="T40" fmla="*/ 332 w 511"/>
                  <a:gd name="T41" fmla="*/ 59 h 509"/>
                  <a:gd name="T42" fmla="*/ 329 w 511"/>
                  <a:gd name="T43" fmla="*/ 6 h 509"/>
                  <a:gd name="T44" fmla="*/ 320 w 511"/>
                  <a:gd name="T45" fmla="*/ 0 h 509"/>
                  <a:gd name="T46" fmla="*/ 198 w 511"/>
                  <a:gd name="T47" fmla="*/ 1 h 509"/>
                  <a:gd name="T48" fmla="*/ 190 w 511"/>
                  <a:gd name="T49" fmla="*/ 9 h 509"/>
                  <a:gd name="T50" fmla="*/ 179 w 511"/>
                  <a:gd name="T51" fmla="*/ 61 h 509"/>
                  <a:gd name="T52" fmla="*/ 141 w 511"/>
                  <a:gd name="T53" fmla="*/ 81 h 509"/>
                  <a:gd name="T54" fmla="*/ 68 w 511"/>
                  <a:gd name="T55" fmla="*/ 63 h 509"/>
                  <a:gd name="T56" fmla="*/ 60 w 511"/>
                  <a:gd name="T57" fmla="*/ 70 h 509"/>
                  <a:gd name="T58" fmla="*/ 1 w 511"/>
                  <a:gd name="T59" fmla="*/ 177 h 509"/>
                  <a:gd name="T60" fmla="*/ 5 w 511"/>
                  <a:gd name="T61" fmla="*/ 186 h 509"/>
                  <a:gd name="T62" fmla="*/ 52 w 511"/>
                  <a:gd name="T63" fmla="*/ 249 h 509"/>
                  <a:gd name="T64" fmla="*/ 5 w 511"/>
                  <a:gd name="T65" fmla="*/ 311 h 509"/>
                  <a:gd name="T66" fmla="*/ 0 w 511"/>
                  <a:gd name="T67" fmla="*/ 322 h 509"/>
                  <a:gd name="T68" fmla="*/ 59 w 511"/>
                  <a:gd name="T69" fmla="*/ 429 h 509"/>
                  <a:gd name="T70" fmla="*/ 74 w 511"/>
                  <a:gd name="T71" fmla="*/ 435 h 509"/>
                  <a:gd name="T72" fmla="*/ 140 w 511"/>
                  <a:gd name="T73" fmla="*/ 416 h 509"/>
                  <a:gd name="T74" fmla="*/ 179 w 511"/>
                  <a:gd name="T75" fmla="*/ 438 h 509"/>
                  <a:gd name="T76" fmla="*/ 190 w 511"/>
                  <a:gd name="T77" fmla="*/ 500 h 509"/>
                  <a:gd name="T78" fmla="*/ 198 w 511"/>
                  <a:gd name="T79" fmla="*/ 508 h 509"/>
                  <a:gd name="T80" fmla="*/ 320 w 511"/>
                  <a:gd name="T81" fmla="*/ 509 h 509"/>
                  <a:gd name="T82" fmla="*/ 329 w 511"/>
                  <a:gd name="T83" fmla="*/ 503 h 509"/>
                  <a:gd name="T84" fmla="*/ 332 w 511"/>
                  <a:gd name="T85" fmla="*/ 439 h 509"/>
                  <a:gd name="T86" fmla="*/ 387 w 511"/>
                  <a:gd name="T87" fmla="*/ 407 h 509"/>
                  <a:gd name="T88" fmla="*/ 441 w 511"/>
                  <a:gd name="T89" fmla="*/ 435 h 509"/>
                  <a:gd name="T90" fmla="*/ 450 w 511"/>
                  <a:gd name="T91" fmla="*/ 431 h 509"/>
                  <a:gd name="T92" fmla="*/ 511 w 511"/>
                  <a:gd name="T93" fmla="*/ 324 h 509"/>
                  <a:gd name="T94" fmla="*/ 504 w 511"/>
                  <a:gd name="T95" fmla="*/ 309 h 509"/>
                  <a:gd name="T96" fmla="*/ 459 w 511"/>
                  <a:gd name="T97" fmla="*/ 233 h 509"/>
                  <a:gd name="T98" fmla="*/ 508 w 511"/>
                  <a:gd name="T99" fmla="*/ 184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11" h="509">
                    <a:moveTo>
                      <a:pt x="256" y="339"/>
                    </a:moveTo>
                    <a:lnTo>
                      <a:pt x="246" y="338"/>
                    </a:lnTo>
                    <a:lnTo>
                      <a:pt x="237" y="337"/>
                    </a:lnTo>
                    <a:lnTo>
                      <a:pt x="229" y="335"/>
                    </a:lnTo>
                    <a:lnTo>
                      <a:pt x="220" y="332"/>
                    </a:lnTo>
                    <a:lnTo>
                      <a:pt x="213" y="328"/>
                    </a:lnTo>
                    <a:lnTo>
                      <a:pt x="205" y="323"/>
                    </a:lnTo>
                    <a:lnTo>
                      <a:pt x="198" y="319"/>
                    </a:lnTo>
                    <a:lnTo>
                      <a:pt x="191" y="312"/>
                    </a:lnTo>
                    <a:lnTo>
                      <a:pt x="186" y="306"/>
                    </a:lnTo>
                    <a:lnTo>
                      <a:pt x="181" y="300"/>
                    </a:lnTo>
                    <a:lnTo>
                      <a:pt x="176" y="292"/>
                    </a:lnTo>
                    <a:lnTo>
                      <a:pt x="172" y="284"/>
                    </a:lnTo>
                    <a:lnTo>
                      <a:pt x="169" y="276"/>
                    </a:lnTo>
                    <a:lnTo>
                      <a:pt x="167" y="267"/>
                    </a:lnTo>
                    <a:lnTo>
                      <a:pt x="166" y="258"/>
                    </a:lnTo>
                    <a:lnTo>
                      <a:pt x="166" y="249"/>
                    </a:lnTo>
                    <a:lnTo>
                      <a:pt x="166" y="240"/>
                    </a:lnTo>
                    <a:lnTo>
                      <a:pt x="167" y="231"/>
                    </a:lnTo>
                    <a:lnTo>
                      <a:pt x="169" y="223"/>
                    </a:lnTo>
                    <a:lnTo>
                      <a:pt x="172" y="214"/>
                    </a:lnTo>
                    <a:lnTo>
                      <a:pt x="176" y="206"/>
                    </a:lnTo>
                    <a:lnTo>
                      <a:pt x="181" y="199"/>
                    </a:lnTo>
                    <a:lnTo>
                      <a:pt x="186" y="191"/>
                    </a:lnTo>
                    <a:lnTo>
                      <a:pt x="191" y="185"/>
                    </a:lnTo>
                    <a:lnTo>
                      <a:pt x="198" y="179"/>
                    </a:lnTo>
                    <a:lnTo>
                      <a:pt x="205" y="173"/>
                    </a:lnTo>
                    <a:lnTo>
                      <a:pt x="213" y="169"/>
                    </a:lnTo>
                    <a:lnTo>
                      <a:pt x="220" y="165"/>
                    </a:lnTo>
                    <a:lnTo>
                      <a:pt x="229" y="163"/>
                    </a:lnTo>
                    <a:lnTo>
                      <a:pt x="237" y="159"/>
                    </a:lnTo>
                    <a:lnTo>
                      <a:pt x="246" y="158"/>
                    </a:lnTo>
                    <a:lnTo>
                      <a:pt x="256" y="158"/>
                    </a:lnTo>
                    <a:lnTo>
                      <a:pt x="265" y="158"/>
                    </a:lnTo>
                    <a:lnTo>
                      <a:pt x="274" y="159"/>
                    </a:lnTo>
                    <a:lnTo>
                      <a:pt x="282" y="163"/>
                    </a:lnTo>
                    <a:lnTo>
                      <a:pt x="291" y="165"/>
                    </a:lnTo>
                    <a:lnTo>
                      <a:pt x="298" y="169"/>
                    </a:lnTo>
                    <a:lnTo>
                      <a:pt x="306" y="173"/>
                    </a:lnTo>
                    <a:lnTo>
                      <a:pt x="313" y="179"/>
                    </a:lnTo>
                    <a:lnTo>
                      <a:pt x="320" y="185"/>
                    </a:lnTo>
                    <a:lnTo>
                      <a:pt x="325" y="191"/>
                    </a:lnTo>
                    <a:lnTo>
                      <a:pt x="331" y="199"/>
                    </a:lnTo>
                    <a:lnTo>
                      <a:pt x="335" y="206"/>
                    </a:lnTo>
                    <a:lnTo>
                      <a:pt x="339" y="214"/>
                    </a:lnTo>
                    <a:lnTo>
                      <a:pt x="342" y="223"/>
                    </a:lnTo>
                    <a:lnTo>
                      <a:pt x="344" y="231"/>
                    </a:lnTo>
                    <a:lnTo>
                      <a:pt x="346" y="240"/>
                    </a:lnTo>
                    <a:lnTo>
                      <a:pt x="347" y="249"/>
                    </a:lnTo>
                    <a:lnTo>
                      <a:pt x="346" y="258"/>
                    </a:lnTo>
                    <a:lnTo>
                      <a:pt x="344" y="267"/>
                    </a:lnTo>
                    <a:lnTo>
                      <a:pt x="342" y="276"/>
                    </a:lnTo>
                    <a:lnTo>
                      <a:pt x="339" y="284"/>
                    </a:lnTo>
                    <a:lnTo>
                      <a:pt x="335" y="292"/>
                    </a:lnTo>
                    <a:lnTo>
                      <a:pt x="331" y="300"/>
                    </a:lnTo>
                    <a:lnTo>
                      <a:pt x="325" y="306"/>
                    </a:lnTo>
                    <a:lnTo>
                      <a:pt x="320" y="312"/>
                    </a:lnTo>
                    <a:lnTo>
                      <a:pt x="313" y="319"/>
                    </a:lnTo>
                    <a:lnTo>
                      <a:pt x="306" y="323"/>
                    </a:lnTo>
                    <a:lnTo>
                      <a:pt x="298" y="328"/>
                    </a:lnTo>
                    <a:lnTo>
                      <a:pt x="291" y="332"/>
                    </a:lnTo>
                    <a:lnTo>
                      <a:pt x="282" y="335"/>
                    </a:lnTo>
                    <a:lnTo>
                      <a:pt x="274" y="337"/>
                    </a:lnTo>
                    <a:lnTo>
                      <a:pt x="265" y="338"/>
                    </a:lnTo>
                    <a:lnTo>
                      <a:pt x="256" y="339"/>
                    </a:lnTo>
                    <a:close/>
                    <a:moveTo>
                      <a:pt x="510" y="179"/>
                    </a:moveTo>
                    <a:lnTo>
                      <a:pt x="511" y="177"/>
                    </a:lnTo>
                    <a:lnTo>
                      <a:pt x="511" y="173"/>
                    </a:lnTo>
                    <a:lnTo>
                      <a:pt x="510" y="171"/>
                    </a:lnTo>
                    <a:lnTo>
                      <a:pt x="509" y="168"/>
                    </a:lnTo>
                    <a:lnTo>
                      <a:pt x="453" y="70"/>
                    </a:lnTo>
                    <a:lnTo>
                      <a:pt x="450" y="67"/>
                    </a:lnTo>
                    <a:lnTo>
                      <a:pt x="448" y="65"/>
                    </a:lnTo>
                    <a:lnTo>
                      <a:pt x="446" y="64"/>
                    </a:lnTo>
                    <a:lnTo>
                      <a:pt x="443" y="64"/>
                    </a:lnTo>
                    <a:lnTo>
                      <a:pt x="441" y="63"/>
                    </a:lnTo>
                    <a:lnTo>
                      <a:pt x="438" y="63"/>
                    </a:lnTo>
                    <a:lnTo>
                      <a:pt x="434" y="63"/>
                    </a:lnTo>
                    <a:lnTo>
                      <a:pt x="432" y="65"/>
                    </a:lnTo>
                    <a:lnTo>
                      <a:pt x="386" y="92"/>
                    </a:lnTo>
                    <a:lnTo>
                      <a:pt x="375" y="83"/>
                    </a:lnTo>
                    <a:lnTo>
                      <a:pt x="363" y="75"/>
                    </a:lnTo>
                    <a:lnTo>
                      <a:pt x="348" y="67"/>
                    </a:lnTo>
                    <a:lnTo>
                      <a:pt x="332" y="59"/>
                    </a:lnTo>
                    <a:lnTo>
                      <a:pt x="332" y="14"/>
                    </a:lnTo>
                    <a:lnTo>
                      <a:pt x="332" y="12"/>
                    </a:lnTo>
                    <a:lnTo>
                      <a:pt x="331" y="9"/>
                    </a:lnTo>
                    <a:lnTo>
                      <a:pt x="329" y="6"/>
                    </a:lnTo>
                    <a:lnTo>
                      <a:pt x="327" y="4"/>
                    </a:lnTo>
                    <a:lnTo>
                      <a:pt x="325" y="2"/>
                    </a:lnTo>
                    <a:lnTo>
                      <a:pt x="323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3" y="0"/>
                    </a:lnTo>
                    <a:lnTo>
                      <a:pt x="201" y="0"/>
                    </a:lnTo>
                    <a:lnTo>
                      <a:pt x="198" y="1"/>
                    </a:lnTo>
                    <a:lnTo>
                      <a:pt x="196" y="2"/>
                    </a:lnTo>
                    <a:lnTo>
                      <a:pt x="194" y="4"/>
                    </a:lnTo>
                    <a:lnTo>
                      <a:pt x="191" y="6"/>
                    </a:lnTo>
                    <a:lnTo>
                      <a:pt x="190" y="9"/>
                    </a:lnTo>
                    <a:lnTo>
                      <a:pt x="189" y="12"/>
                    </a:lnTo>
                    <a:lnTo>
                      <a:pt x="188" y="14"/>
                    </a:lnTo>
                    <a:lnTo>
                      <a:pt x="188" y="58"/>
                    </a:lnTo>
                    <a:lnTo>
                      <a:pt x="179" y="61"/>
                    </a:lnTo>
                    <a:lnTo>
                      <a:pt x="170" y="64"/>
                    </a:lnTo>
                    <a:lnTo>
                      <a:pt x="161" y="68"/>
                    </a:lnTo>
                    <a:lnTo>
                      <a:pt x="154" y="72"/>
                    </a:lnTo>
                    <a:lnTo>
                      <a:pt x="141" y="81"/>
                    </a:lnTo>
                    <a:lnTo>
                      <a:pt x="128" y="92"/>
                    </a:lnTo>
                    <a:lnTo>
                      <a:pt x="80" y="64"/>
                    </a:lnTo>
                    <a:lnTo>
                      <a:pt x="75" y="62"/>
                    </a:lnTo>
                    <a:lnTo>
                      <a:pt x="68" y="63"/>
                    </a:lnTo>
                    <a:lnTo>
                      <a:pt x="66" y="64"/>
                    </a:lnTo>
                    <a:lnTo>
                      <a:pt x="64" y="65"/>
                    </a:lnTo>
                    <a:lnTo>
                      <a:pt x="62" y="67"/>
                    </a:lnTo>
                    <a:lnTo>
                      <a:pt x="60" y="70"/>
                    </a:lnTo>
                    <a:lnTo>
                      <a:pt x="3" y="168"/>
                    </a:lnTo>
                    <a:lnTo>
                      <a:pt x="2" y="171"/>
                    </a:lnTo>
                    <a:lnTo>
                      <a:pt x="1" y="173"/>
                    </a:lnTo>
                    <a:lnTo>
                      <a:pt x="1" y="177"/>
                    </a:lnTo>
                    <a:lnTo>
                      <a:pt x="1" y="179"/>
                    </a:lnTo>
                    <a:lnTo>
                      <a:pt x="2" y="182"/>
                    </a:lnTo>
                    <a:lnTo>
                      <a:pt x="4" y="184"/>
                    </a:lnTo>
                    <a:lnTo>
                      <a:pt x="5" y="186"/>
                    </a:lnTo>
                    <a:lnTo>
                      <a:pt x="8" y="188"/>
                    </a:lnTo>
                    <a:lnTo>
                      <a:pt x="56" y="216"/>
                    </a:lnTo>
                    <a:lnTo>
                      <a:pt x="53" y="233"/>
                    </a:lnTo>
                    <a:lnTo>
                      <a:pt x="52" y="249"/>
                    </a:lnTo>
                    <a:lnTo>
                      <a:pt x="53" y="265"/>
                    </a:lnTo>
                    <a:lnTo>
                      <a:pt x="56" y="282"/>
                    </a:lnTo>
                    <a:lnTo>
                      <a:pt x="7" y="309"/>
                    </a:lnTo>
                    <a:lnTo>
                      <a:pt x="5" y="311"/>
                    </a:lnTo>
                    <a:lnTo>
                      <a:pt x="3" y="313"/>
                    </a:lnTo>
                    <a:lnTo>
                      <a:pt x="2" y="317"/>
                    </a:lnTo>
                    <a:lnTo>
                      <a:pt x="1" y="320"/>
                    </a:lnTo>
                    <a:lnTo>
                      <a:pt x="0" y="322"/>
                    </a:lnTo>
                    <a:lnTo>
                      <a:pt x="0" y="324"/>
                    </a:lnTo>
                    <a:lnTo>
                      <a:pt x="1" y="327"/>
                    </a:lnTo>
                    <a:lnTo>
                      <a:pt x="2" y="330"/>
                    </a:lnTo>
                    <a:lnTo>
                      <a:pt x="59" y="429"/>
                    </a:lnTo>
                    <a:lnTo>
                      <a:pt x="63" y="432"/>
                    </a:lnTo>
                    <a:lnTo>
                      <a:pt x="67" y="434"/>
                    </a:lnTo>
                    <a:lnTo>
                      <a:pt x="71" y="435"/>
                    </a:lnTo>
                    <a:lnTo>
                      <a:pt x="74" y="435"/>
                    </a:lnTo>
                    <a:lnTo>
                      <a:pt x="76" y="434"/>
                    </a:lnTo>
                    <a:lnTo>
                      <a:pt x="79" y="433"/>
                    </a:lnTo>
                    <a:lnTo>
                      <a:pt x="128" y="407"/>
                    </a:lnTo>
                    <a:lnTo>
                      <a:pt x="140" y="416"/>
                    </a:lnTo>
                    <a:lnTo>
                      <a:pt x="154" y="426"/>
                    </a:lnTo>
                    <a:lnTo>
                      <a:pt x="161" y="430"/>
                    </a:lnTo>
                    <a:lnTo>
                      <a:pt x="169" y="434"/>
                    </a:lnTo>
                    <a:lnTo>
                      <a:pt x="179" y="438"/>
                    </a:lnTo>
                    <a:lnTo>
                      <a:pt x="188" y="441"/>
                    </a:lnTo>
                    <a:lnTo>
                      <a:pt x="188" y="494"/>
                    </a:lnTo>
                    <a:lnTo>
                      <a:pt x="189" y="497"/>
                    </a:lnTo>
                    <a:lnTo>
                      <a:pt x="190" y="500"/>
                    </a:lnTo>
                    <a:lnTo>
                      <a:pt x="191" y="503"/>
                    </a:lnTo>
                    <a:lnTo>
                      <a:pt x="194" y="505"/>
                    </a:lnTo>
                    <a:lnTo>
                      <a:pt x="196" y="507"/>
                    </a:lnTo>
                    <a:lnTo>
                      <a:pt x="198" y="508"/>
                    </a:lnTo>
                    <a:lnTo>
                      <a:pt x="201" y="509"/>
                    </a:lnTo>
                    <a:lnTo>
                      <a:pt x="203" y="509"/>
                    </a:lnTo>
                    <a:lnTo>
                      <a:pt x="317" y="509"/>
                    </a:lnTo>
                    <a:lnTo>
                      <a:pt x="320" y="509"/>
                    </a:lnTo>
                    <a:lnTo>
                      <a:pt x="323" y="508"/>
                    </a:lnTo>
                    <a:lnTo>
                      <a:pt x="325" y="507"/>
                    </a:lnTo>
                    <a:lnTo>
                      <a:pt x="327" y="505"/>
                    </a:lnTo>
                    <a:lnTo>
                      <a:pt x="329" y="503"/>
                    </a:lnTo>
                    <a:lnTo>
                      <a:pt x="331" y="500"/>
                    </a:lnTo>
                    <a:lnTo>
                      <a:pt x="332" y="497"/>
                    </a:lnTo>
                    <a:lnTo>
                      <a:pt x="332" y="494"/>
                    </a:lnTo>
                    <a:lnTo>
                      <a:pt x="332" y="439"/>
                    </a:lnTo>
                    <a:lnTo>
                      <a:pt x="348" y="431"/>
                    </a:lnTo>
                    <a:lnTo>
                      <a:pt x="363" y="423"/>
                    </a:lnTo>
                    <a:lnTo>
                      <a:pt x="375" y="414"/>
                    </a:lnTo>
                    <a:lnTo>
                      <a:pt x="387" y="407"/>
                    </a:lnTo>
                    <a:lnTo>
                      <a:pt x="432" y="433"/>
                    </a:lnTo>
                    <a:lnTo>
                      <a:pt x="434" y="434"/>
                    </a:lnTo>
                    <a:lnTo>
                      <a:pt x="438" y="435"/>
                    </a:lnTo>
                    <a:lnTo>
                      <a:pt x="441" y="435"/>
                    </a:lnTo>
                    <a:lnTo>
                      <a:pt x="443" y="434"/>
                    </a:lnTo>
                    <a:lnTo>
                      <a:pt x="446" y="434"/>
                    </a:lnTo>
                    <a:lnTo>
                      <a:pt x="448" y="432"/>
                    </a:lnTo>
                    <a:lnTo>
                      <a:pt x="450" y="431"/>
                    </a:lnTo>
                    <a:lnTo>
                      <a:pt x="453" y="429"/>
                    </a:lnTo>
                    <a:lnTo>
                      <a:pt x="509" y="330"/>
                    </a:lnTo>
                    <a:lnTo>
                      <a:pt x="510" y="327"/>
                    </a:lnTo>
                    <a:lnTo>
                      <a:pt x="511" y="324"/>
                    </a:lnTo>
                    <a:lnTo>
                      <a:pt x="511" y="322"/>
                    </a:lnTo>
                    <a:lnTo>
                      <a:pt x="510" y="320"/>
                    </a:lnTo>
                    <a:lnTo>
                      <a:pt x="508" y="313"/>
                    </a:lnTo>
                    <a:lnTo>
                      <a:pt x="504" y="309"/>
                    </a:lnTo>
                    <a:lnTo>
                      <a:pt x="457" y="282"/>
                    </a:lnTo>
                    <a:lnTo>
                      <a:pt x="459" y="265"/>
                    </a:lnTo>
                    <a:lnTo>
                      <a:pt x="459" y="249"/>
                    </a:lnTo>
                    <a:lnTo>
                      <a:pt x="459" y="233"/>
                    </a:lnTo>
                    <a:lnTo>
                      <a:pt x="457" y="216"/>
                    </a:lnTo>
                    <a:lnTo>
                      <a:pt x="504" y="188"/>
                    </a:lnTo>
                    <a:lnTo>
                      <a:pt x="506" y="186"/>
                    </a:lnTo>
                    <a:lnTo>
                      <a:pt x="508" y="184"/>
                    </a:lnTo>
                    <a:lnTo>
                      <a:pt x="509" y="182"/>
                    </a:lnTo>
                    <a:lnTo>
                      <a:pt x="510" y="1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079943" y="4060368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PREDICTION OF INTERACTION 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7450520" y="4638275"/>
              <a:ext cx="1423487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 effect of driver mutation in interaction with second-site targets.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5/11/2019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36D8920A-5492-423B-ABCF-6E6238DA672D}"/>
              </a:ext>
            </a:extLst>
          </p:cNvPr>
          <p:cNvGrpSpPr/>
          <p:nvPr/>
        </p:nvGrpSpPr>
        <p:grpSpPr>
          <a:xfrm>
            <a:off x="876974" y="1900254"/>
            <a:ext cx="2167427" cy="3682757"/>
            <a:chOff x="876974" y="1900254"/>
            <a:chExt cx="2167427" cy="3682757"/>
          </a:xfrm>
        </p:grpSpPr>
        <p:cxnSp>
          <p:nvCxnSpPr>
            <p:cNvPr id="19" name="Straight Connector 18"/>
            <p:cNvCxnSpPr>
              <a:stCxn id="15" idx="4"/>
              <a:endCxn id="122" idx="0"/>
            </p:cNvCxnSpPr>
            <p:nvPr/>
          </p:nvCxnSpPr>
          <p:spPr>
            <a:xfrm>
              <a:off x="1960688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783830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1451629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876974" y="1900254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GENERAL DATA EXPLORATION</a:t>
              </a:r>
              <a:endPara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1234676" y="2513435"/>
              <a:ext cx="1464120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Get an overview over expression patterns and effects on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509764" y="5344163"/>
              <a:ext cx="901843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29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May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69" name="Group 155">
              <a:extLst>
                <a:ext uri="{FF2B5EF4-FFF2-40B4-BE49-F238E27FC236}">
                  <a16:creationId xmlns:a16="http://schemas.microsoft.com/office/drawing/2014/main" id="{5D6B9295-4A0C-4358-A31C-46433FEE1A33}"/>
                </a:ext>
              </a:extLst>
            </p:cNvPr>
            <p:cNvGrpSpPr/>
            <p:nvPr/>
          </p:nvGrpSpPr>
          <p:grpSpPr>
            <a:xfrm>
              <a:off x="1763910" y="4434878"/>
              <a:ext cx="393552" cy="393552"/>
              <a:chOff x="4319588" y="2492375"/>
              <a:chExt cx="287338" cy="287338"/>
            </a:xfrm>
            <a:solidFill>
              <a:srgbClr val="404040"/>
            </a:solidFill>
          </p:grpSpPr>
          <p:sp>
            <p:nvSpPr>
              <p:cNvPr id="70" name="Freeform 372">
                <a:extLst>
                  <a:ext uri="{FF2B5EF4-FFF2-40B4-BE49-F238E27FC236}">
                    <a16:creationId xmlns:a16="http://schemas.microsoft.com/office/drawing/2014/main" id="{E19B6879-0981-477F-91A3-D2D8F821D5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1" name="Freeform 373">
                <a:extLst>
                  <a:ext uri="{FF2B5EF4-FFF2-40B4-BE49-F238E27FC236}">
                    <a16:creationId xmlns:a16="http://schemas.microsoft.com/office/drawing/2014/main" id="{7C04AF3A-C0AC-4B19-B56E-B203385CA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62A20FFD-6AED-4282-A6ED-1A3D58FD317C}"/>
              </a:ext>
            </a:extLst>
          </p:cNvPr>
          <p:cNvGrpSpPr/>
          <p:nvPr/>
        </p:nvGrpSpPr>
        <p:grpSpPr>
          <a:xfrm>
            <a:off x="2944630" y="1656430"/>
            <a:ext cx="2167427" cy="4253514"/>
            <a:chOff x="2944630" y="1656430"/>
            <a:chExt cx="2167427" cy="4253514"/>
          </a:xfrm>
        </p:grpSpPr>
        <p:cxnSp>
          <p:nvCxnSpPr>
            <p:cNvPr id="164" name="Straight Connector 163"/>
            <p:cNvCxnSpPr/>
            <p:nvPr/>
          </p:nvCxnSpPr>
          <p:spPr>
            <a:xfrm>
              <a:off x="4028344" y="3069069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/>
            <p:cNvSpPr/>
            <p:nvPr/>
          </p:nvSpPr>
          <p:spPr>
            <a:xfrm>
              <a:off x="3851486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" name="Oval 122"/>
            <p:cNvSpPr/>
            <p:nvPr/>
          </p:nvSpPr>
          <p:spPr>
            <a:xfrm>
              <a:off x="3519285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3562612" y="1656430"/>
              <a:ext cx="931460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12</a:t>
              </a:r>
              <a:r>
                <a:rPr lang="en-US" sz="1600" b="1" spc="50" baseline="3000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944630" y="4060368"/>
              <a:ext cx="2167427" cy="7694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SELECTION OF DRIVER MUTATION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3261444" y="4884022"/>
              <a:ext cx="1533799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 overexpressed or gain-of-function mutations promoting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72" name="Freeform 2522">
              <a:extLst>
                <a:ext uri="{FF2B5EF4-FFF2-40B4-BE49-F238E27FC236}">
                  <a16:creationId xmlns:a16="http://schemas.microsoft.com/office/drawing/2014/main" id="{16EA7147-AEDE-4816-8459-953A1A18C6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13297" y="2342776"/>
              <a:ext cx="430091" cy="430091"/>
            </a:xfrm>
            <a:custGeom>
              <a:avLst/>
              <a:gdLst>
                <a:gd name="T0" fmla="*/ 417 w 901"/>
                <a:gd name="T1" fmla="*/ 730 h 901"/>
                <a:gd name="T2" fmla="*/ 406 w 901"/>
                <a:gd name="T3" fmla="*/ 736 h 901"/>
                <a:gd name="T4" fmla="*/ 398 w 901"/>
                <a:gd name="T5" fmla="*/ 734 h 901"/>
                <a:gd name="T6" fmla="*/ 391 w 901"/>
                <a:gd name="T7" fmla="*/ 720 h 901"/>
                <a:gd name="T8" fmla="*/ 175 w 901"/>
                <a:gd name="T9" fmla="*/ 509 h 901"/>
                <a:gd name="T10" fmla="*/ 166 w 901"/>
                <a:gd name="T11" fmla="*/ 499 h 901"/>
                <a:gd name="T12" fmla="*/ 170 w 901"/>
                <a:gd name="T13" fmla="*/ 485 h 901"/>
                <a:gd name="T14" fmla="*/ 629 w 901"/>
                <a:gd name="T15" fmla="*/ 256 h 901"/>
                <a:gd name="T16" fmla="*/ 641 w 901"/>
                <a:gd name="T17" fmla="*/ 259 h 901"/>
                <a:gd name="T18" fmla="*/ 646 w 901"/>
                <a:gd name="T19" fmla="*/ 272 h 901"/>
                <a:gd name="T20" fmla="*/ 451 w 901"/>
                <a:gd name="T21" fmla="*/ 0 h 901"/>
                <a:gd name="T22" fmla="*/ 382 w 901"/>
                <a:gd name="T23" fmla="*/ 5 h 901"/>
                <a:gd name="T24" fmla="*/ 317 w 901"/>
                <a:gd name="T25" fmla="*/ 20 h 901"/>
                <a:gd name="T26" fmla="*/ 256 w 901"/>
                <a:gd name="T27" fmla="*/ 44 h 901"/>
                <a:gd name="T28" fmla="*/ 200 w 901"/>
                <a:gd name="T29" fmla="*/ 77 h 901"/>
                <a:gd name="T30" fmla="*/ 148 w 901"/>
                <a:gd name="T31" fmla="*/ 117 h 901"/>
                <a:gd name="T32" fmla="*/ 104 w 901"/>
                <a:gd name="T33" fmla="*/ 164 h 901"/>
                <a:gd name="T34" fmla="*/ 65 w 901"/>
                <a:gd name="T35" fmla="*/ 217 h 901"/>
                <a:gd name="T36" fmla="*/ 36 w 901"/>
                <a:gd name="T37" fmla="*/ 276 h 901"/>
                <a:gd name="T38" fmla="*/ 15 w 901"/>
                <a:gd name="T39" fmla="*/ 338 h 901"/>
                <a:gd name="T40" fmla="*/ 3 w 901"/>
                <a:gd name="T41" fmla="*/ 404 h 901"/>
                <a:gd name="T42" fmla="*/ 1 w 901"/>
                <a:gd name="T43" fmla="*/ 474 h 901"/>
                <a:gd name="T44" fmla="*/ 9 w 901"/>
                <a:gd name="T45" fmla="*/ 541 h 901"/>
                <a:gd name="T46" fmla="*/ 28 w 901"/>
                <a:gd name="T47" fmla="*/ 605 h 901"/>
                <a:gd name="T48" fmla="*/ 54 w 901"/>
                <a:gd name="T49" fmla="*/ 665 h 901"/>
                <a:gd name="T50" fmla="*/ 90 w 901"/>
                <a:gd name="T51" fmla="*/ 719 h 901"/>
                <a:gd name="T52" fmla="*/ 132 w 901"/>
                <a:gd name="T53" fmla="*/ 769 h 901"/>
                <a:gd name="T54" fmla="*/ 181 w 901"/>
                <a:gd name="T55" fmla="*/ 811 h 901"/>
                <a:gd name="T56" fmla="*/ 236 w 901"/>
                <a:gd name="T57" fmla="*/ 846 h 901"/>
                <a:gd name="T58" fmla="*/ 297 w 901"/>
                <a:gd name="T59" fmla="*/ 873 h 901"/>
                <a:gd name="T60" fmla="*/ 360 w 901"/>
                <a:gd name="T61" fmla="*/ 892 h 901"/>
                <a:gd name="T62" fmla="*/ 428 w 901"/>
                <a:gd name="T63" fmla="*/ 900 h 901"/>
                <a:gd name="T64" fmla="*/ 497 w 901"/>
                <a:gd name="T65" fmla="*/ 899 h 901"/>
                <a:gd name="T66" fmla="*/ 563 w 901"/>
                <a:gd name="T67" fmla="*/ 887 h 901"/>
                <a:gd name="T68" fmla="*/ 626 w 901"/>
                <a:gd name="T69" fmla="*/ 866 h 901"/>
                <a:gd name="T70" fmla="*/ 684 w 901"/>
                <a:gd name="T71" fmla="*/ 836 h 901"/>
                <a:gd name="T72" fmla="*/ 737 w 901"/>
                <a:gd name="T73" fmla="*/ 797 h 901"/>
                <a:gd name="T74" fmla="*/ 784 w 901"/>
                <a:gd name="T75" fmla="*/ 753 h 901"/>
                <a:gd name="T76" fmla="*/ 824 w 901"/>
                <a:gd name="T77" fmla="*/ 702 h 901"/>
                <a:gd name="T78" fmla="*/ 857 w 901"/>
                <a:gd name="T79" fmla="*/ 645 h 901"/>
                <a:gd name="T80" fmla="*/ 881 w 901"/>
                <a:gd name="T81" fmla="*/ 584 h 901"/>
                <a:gd name="T82" fmla="*/ 897 w 901"/>
                <a:gd name="T83" fmla="*/ 519 h 901"/>
                <a:gd name="T84" fmla="*/ 901 w 901"/>
                <a:gd name="T85" fmla="*/ 451 h 901"/>
                <a:gd name="T86" fmla="*/ 897 w 901"/>
                <a:gd name="T87" fmla="*/ 382 h 901"/>
                <a:gd name="T88" fmla="*/ 881 w 901"/>
                <a:gd name="T89" fmla="*/ 316 h 901"/>
                <a:gd name="T90" fmla="*/ 857 w 901"/>
                <a:gd name="T91" fmla="*/ 256 h 901"/>
                <a:gd name="T92" fmla="*/ 824 w 901"/>
                <a:gd name="T93" fmla="*/ 198 h 901"/>
                <a:gd name="T94" fmla="*/ 784 w 901"/>
                <a:gd name="T95" fmla="*/ 148 h 901"/>
                <a:gd name="T96" fmla="*/ 737 w 901"/>
                <a:gd name="T97" fmla="*/ 103 h 901"/>
                <a:gd name="T98" fmla="*/ 684 w 901"/>
                <a:gd name="T99" fmla="*/ 65 h 901"/>
                <a:gd name="T100" fmla="*/ 626 w 901"/>
                <a:gd name="T101" fmla="*/ 36 h 901"/>
                <a:gd name="T102" fmla="*/ 563 w 901"/>
                <a:gd name="T103" fmla="*/ 14 h 901"/>
                <a:gd name="T104" fmla="*/ 497 w 901"/>
                <a:gd name="T105" fmla="*/ 2 h 901"/>
                <a:gd name="T106" fmla="*/ 451 w 901"/>
                <a:gd name="T107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1" h="901">
                  <a:moveTo>
                    <a:pt x="644" y="277"/>
                  </a:moveTo>
                  <a:lnTo>
                    <a:pt x="419" y="727"/>
                  </a:lnTo>
                  <a:lnTo>
                    <a:pt x="417" y="730"/>
                  </a:lnTo>
                  <a:lnTo>
                    <a:pt x="413" y="734"/>
                  </a:lnTo>
                  <a:lnTo>
                    <a:pt x="410" y="735"/>
                  </a:lnTo>
                  <a:lnTo>
                    <a:pt x="406" y="736"/>
                  </a:lnTo>
                  <a:lnTo>
                    <a:pt x="404" y="736"/>
                  </a:lnTo>
                  <a:lnTo>
                    <a:pt x="402" y="735"/>
                  </a:lnTo>
                  <a:lnTo>
                    <a:pt x="398" y="734"/>
                  </a:lnTo>
                  <a:lnTo>
                    <a:pt x="395" y="730"/>
                  </a:lnTo>
                  <a:lnTo>
                    <a:pt x="391" y="726"/>
                  </a:lnTo>
                  <a:lnTo>
                    <a:pt x="391" y="720"/>
                  </a:lnTo>
                  <a:lnTo>
                    <a:pt x="391" y="510"/>
                  </a:lnTo>
                  <a:lnTo>
                    <a:pt x="181" y="510"/>
                  </a:lnTo>
                  <a:lnTo>
                    <a:pt x="175" y="509"/>
                  </a:lnTo>
                  <a:lnTo>
                    <a:pt x="171" y="507"/>
                  </a:lnTo>
                  <a:lnTo>
                    <a:pt x="168" y="503"/>
                  </a:lnTo>
                  <a:lnTo>
                    <a:pt x="166" y="499"/>
                  </a:lnTo>
                  <a:lnTo>
                    <a:pt x="166" y="494"/>
                  </a:lnTo>
                  <a:lnTo>
                    <a:pt x="167" y="489"/>
                  </a:lnTo>
                  <a:lnTo>
                    <a:pt x="170" y="485"/>
                  </a:lnTo>
                  <a:lnTo>
                    <a:pt x="173" y="481"/>
                  </a:lnTo>
                  <a:lnTo>
                    <a:pt x="625" y="257"/>
                  </a:lnTo>
                  <a:lnTo>
                    <a:pt x="629" y="256"/>
                  </a:lnTo>
                  <a:lnTo>
                    <a:pt x="633" y="256"/>
                  </a:lnTo>
                  <a:lnTo>
                    <a:pt x="638" y="257"/>
                  </a:lnTo>
                  <a:lnTo>
                    <a:pt x="641" y="259"/>
                  </a:lnTo>
                  <a:lnTo>
                    <a:pt x="644" y="263"/>
                  </a:lnTo>
                  <a:lnTo>
                    <a:pt x="646" y="268"/>
                  </a:lnTo>
                  <a:lnTo>
                    <a:pt x="646" y="272"/>
                  </a:lnTo>
                  <a:lnTo>
                    <a:pt x="644" y="277"/>
                  </a:lnTo>
                  <a:lnTo>
                    <a:pt x="644" y="277"/>
                  </a:lnTo>
                  <a:close/>
                  <a:moveTo>
                    <a:pt x="451" y="0"/>
                  </a:moveTo>
                  <a:lnTo>
                    <a:pt x="428" y="0"/>
                  </a:lnTo>
                  <a:lnTo>
                    <a:pt x="404" y="2"/>
                  </a:lnTo>
                  <a:lnTo>
                    <a:pt x="382" y="5"/>
                  </a:lnTo>
                  <a:lnTo>
                    <a:pt x="360" y="9"/>
                  </a:lnTo>
                  <a:lnTo>
                    <a:pt x="338" y="14"/>
                  </a:lnTo>
                  <a:lnTo>
                    <a:pt x="317" y="20"/>
                  </a:lnTo>
                  <a:lnTo>
                    <a:pt x="297" y="27"/>
                  </a:lnTo>
                  <a:lnTo>
                    <a:pt x="276" y="36"/>
                  </a:lnTo>
                  <a:lnTo>
                    <a:pt x="256" y="44"/>
                  </a:lnTo>
                  <a:lnTo>
                    <a:pt x="236" y="54"/>
                  </a:lnTo>
                  <a:lnTo>
                    <a:pt x="217" y="65"/>
                  </a:lnTo>
                  <a:lnTo>
                    <a:pt x="200" y="77"/>
                  </a:lnTo>
                  <a:lnTo>
                    <a:pt x="181" y="89"/>
                  </a:lnTo>
                  <a:lnTo>
                    <a:pt x="164" y="103"/>
                  </a:lnTo>
                  <a:lnTo>
                    <a:pt x="148" y="117"/>
                  </a:lnTo>
                  <a:lnTo>
                    <a:pt x="132" y="132"/>
                  </a:lnTo>
                  <a:lnTo>
                    <a:pt x="117" y="148"/>
                  </a:lnTo>
                  <a:lnTo>
                    <a:pt x="104" y="164"/>
                  </a:lnTo>
                  <a:lnTo>
                    <a:pt x="90" y="181"/>
                  </a:lnTo>
                  <a:lnTo>
                    <a:pt x="77" y="198"/>
                  </a:lnTo>
                  <a:lnTo>
                    <a:pt x="65" y="217"/>
                  </a:lnTo>
                  <a:lnTo>
                    <a:pt x="54" y="236"/>
                  </a:lnTo>
                  <a:lnTo>
                    <a:pt x="44" y="256"/>
                  </a:lnTo>
                  <a:lnTo>
                    <a:pt x="36" y="276"/>
                  </a:lnTo>
                  <a:lnTo>
                    <a:pt x="28" y="295"/>
                  </a:lnTo>
                  <a:lnTo>
                    <a:pt x="20" y="316"/>
                  </a:lnTo>
                  <a:lnTo>
                    <a:pt x="15" y="338"/>
                  </a:lnTo>
                  <a:lnTo>
                    <a:pt x="9" y="359"/>
                  </a:lnTo>
                  <a:lnTo>
                    <a:pt x="6" y="382"/>
                  </a:lnTo>
                  <a:lnTo>
                    <a:pt x="3" y="404"/>
                  </a:lnTo>
                  <a:lnTo>
                    <a:pt x="1" y="427"/>
                  </a:lnTo>
                  <a:lnTo>
                    <a:pt x="0" y="451"/>
                  </a:lnTo>
                  <a:lnTo>
                    <a:pt x="1" y="474"/>
                  </a:lnTo>
                  <a:lnTo>
                    <a:pt x="3" y="497"/>
                  </a:lnTo>
                  <a:lnTo>
                    <a:pt x="6" y="519"/>
                  </a:lnTo>
                  <a:lnTo>
                    <a:pt x="9" y="541"/>
                  </a:lnTo>
                  <a:lnTo>
                    <a:pt x="15" y="563"/>
                  </a:lnTo>
                  <a:lnTo>
                    <a:pt x="20" y="584"/>
                  </a:lnTo>
                  <a:lnTo>
                    <a:pt x="28" y="605"/>
                  </a:lnTo>
                  <a:lnTo>
                    <a:pt x="36" y="626"/>
                  </a:lnTo>
                  <a:lnTo>
                    <a:pt x="44" y="645"/>
                  </a:lnTo>
                  <a:lnTo>
                    <a:pt x="54" y="665"/>
                  </a:lnTo>
                  <a:lnTo>
                    <a:pt x="65" y="684"/>
                  </a:lnTo>
                  <a:lnTo>
                    <a:pt x="77" y="702"/>
                  </a:lnTo>
                  <a:lnTo>
                    <a:pt x="90" y="719"/>
                  </a:lnTo>
                  <a:lnTo>
                    <a:pt x="104" y="737"/>
                  </a:lnTo>
                  <a:lnTo>
                    <a:pt x="117" y="753"/>
                  </a:lnTo>
                  <a:lnTo>
                    <a:pt x="132" y="769"/>
                  </a:lnTo>
                  <a:lnTo>
                    <a:pt x="148" y="783"/>
                  </a:lnTo>
                  <a:lnTo>
                    <a:pt x="164" y="797"/>
                  </a:lnTo>
                  <a:lnTo>
                    <a:pt x="181" y="811"/>
                  </a:lnTo>
                  <a:lnTo>
                    <a:pt x="200" y="824"/>
                  </a:lnTo>
                  <a:lnTo>
                    <a:pt x="217" y="836"/>
                  </a:lnTo>
                  <a:lnTo>
                    <a:pt x="236" y="846"/>
                  </a:lnTo>
                  <a:lnTo>
                    <a:pt x="256" y="856"/>
                  </a:lnTo>
                  <a:lnTo>
                    <a:pt x="276" y="866"/>
                  </a:lnTo>
                  <a:lnTo>
                    <a:pt x="297" y="873"/>
                  </a:lnTo>
                  <a:lnTo>
                    <a:pt x="317" y="880"/>
                  </a:lnTo>
                  <a:lnTo>
                    <a:pt x="338" y="887"/>
                  </a:lnTo>
                  <a:lnTo>
                    <a:pt x="360" y="892"/>
                  </a:lnTo>
                  <a:lnTo>
                    <a:pt x="382" y="895"/>
                  </a:lnTo>
                  <a:lnTo>
                    <a:pt x="404" y="899"/>
                  </a:lnTo>
                  <a:lnTo>
                    <a:pt x="428" y="900"/>
                  </a:lnTo>
                  <a:lnTo>
                    <a:pt x="451" y="901"/>
                  </a:lnTo>
                  <a:lnTo>
                    <a:pt x="474" y="900"/>
                  </a:lnTo>
                  <a:lnTo>
                    <a:pt x="497" y="899"/>
                  </a:lnTo>
                  <a:lnTo>
                    <a:pt x="519" y="895"/>
                  </a:lnTo>
                  <a:lnTo>
                    <a:pt x="541" y="892"/>
                  </a:lnTo>
                  <a:lnTo>
                    <a:pt x="563" y="887"/>
                  </a:lnTo>
                  <a:lnTo>
                    <a:pt x="585" y="880"/>
                  </a:lnTo>
                  <a:lnTo>
                    <a:pt x="606" y="873"/>
                  </a:lnTo>
                  <a:lnTo>
                    <a:pt x="626" y="866"/>
                  </a:lnTo>
                  <a:lnTo>
                    <a:pt x="646" y="856"/>
                  </a:lnTo>
                  <a:lnTo>
                    <a:pt x="665" y="846"/>
                  </a:lnTo>
                  <a:lnTo>
                    <a:pt x="684" y="836"/>
                  </a:lnTo>
                  <a:lnTo>
                    <a:pt x="703" y="824"/>
                  </a:lnTo>
                  <a:lnTo>
                    <a:pt x="720" y="811"/>
                  </a:lnTo>
                  <a:lnTo>
                    <a:pt x="737" y="797"/>
                  </a:lnTo>
                  <a:lnTo>
                    <a:pt x="753" y="783"/>
                  </a:lnTo>
                  <a:lnTo>
                    <a:pt x="769" y="769"/>
                  </a:lnTo>
                  <a:lnTo>
                    <a:pt x="784" y="753"/>
                  </a:lnTo>
                  <a:lnTo>
                    <a:pt x="799" y="737"/>
                  </a:lnTo>
                  <a:lnTo>
                    <a:pt x="812" y="719"/>
                  </a:lnTo>
                  <a:lnTo>
                    <a:pt x="824" y="702"/>
                  </a:lnTo>
                  <a:lnTo>
                    <a:pt x="836" y="684"/>
                  </a:lnTo>
                  <a:lnTo>
                    <a:pt x="847" y="665"/>
                  </a:lnTo>
                  <a:lnTo>
                    <a:pt x="857" y="645"/>
                  </a:lnTo>
                  <a:lnTo>
                    <a:pt x="866" y="626"/>
                  </a:lnTo>
                  <a:lnTo>
                    <a:pt x="874" y="605"/>
                  </a:lnTo>
                  <a:lnTo>
                    <a:pt x="881" y="584"/>
                  </a:lnTo>
                  <a:lnTo>
                    <a:pt x="887" y="563"/>
                  </a:lnTo>
                  <a:lnTo>
                    <a:pt x="892" y="541"/>
                  </a:lnTo>
                  <a:lnTo>
                    <a:pt x="897" y="519"/>
                  </a:lnTo>
                  <a:lnTo>
                    <a:pt x="899" y="497"/>
                  </a:lnTo>
                  <a:lnTo>
                    <a:pt x="901" y="474"/>
                  </a:lnTo>
                  <a:lnTo>
                    <a:pt x="901" y="451"/>
                  </a:lnTo>
                  <a:lnTo>
                    <a:pt x="901" y="427"/>
                  </a:lnTo>
                  <a:lnTo>
                    <a:pt x="899" y="404"/>
                  </a:lnTo>
                  <a:lnTo>
                    <a:pt x="897" y="382"/>
                  </a:lnTo>
                  <a:lnTo>
                    <a:pt x="892" y="359"/>
                  </a:lnTo>
                  <a:lnTo>
                    <a:pt x="887" y="338"/>
                  </a:lnTo>
                  <a:lnTo>
                    <a:pt x="881" y="316"/>
                  </a:lnTo>
                  <a:lnTo>
                    <a:pt x="874" y="295"/>
                  </a:lnTo>
                  <a:lnTo>
                    <a:pt x="866" y="276"/>
                  </a:lnTo>
                  <a:lnTo>
                    <a:pt x="857" y="256"/>
                  </a:lnTo>
                  <a:lnTo>
                    <a:pt x="847" y="236"/>
                  </a:lnTo>
                  <a:lnTo>
                    <a:pt x="836" y="217"/>
                  </a:lnTo>
                  <a:lnTo>
                    <a:pt x="824" y="198"/>
                  </a:lnTo>
                  <a:lnTo>
                    <a:pt x="812" y="181"/>
                  </a:lnTo>
                  <a:lnTo>
                    <a:pt x="799" y="164"/>
                  </a:lnTo>
                  <a:lnTo>
                    <a:pt x="784" y="148"/>
                  </a:lnTo>
                  <a:lnTo>
                    <a:pt x="769" y="132"/>
                  </a:lnTo>
                  <a:lnTo>
                    <a:pt x="753" y="117"/>
                  </a:lnTo>
                  <a:lnTo>
                    <a:pt x="737" y="103"/>
                  </a:lnTo>
                  <a:lnTo>
                    <a:pt x="720" y="89"/>
                  </a:lnTo>
                  <a:lnTo>
                    <a:pt x="703" y="77"/>
                  </a:lnTo>
                  <a:lnTo>
                    <a:pt x="684" y="65"/>
                  </a:lnTo>
                  <a:lnTo>
                    <a:pt x="665" y="54"/>
                  </a:lnTo>
                  <a:lnTo>
                    <a:pt x="646" y="44"/>
                  </a:lnTo>
                  <a:lnTo>
                    <a:pt x="626" y="36"/>
                  </a:lnTo>
                  <a:lnTo>
                    <a:pt x="606" y="27"/>
                  </a:lnTo>
                  <a:lnTo>
                    <a:pt x="585" y="20"/>
                  </a:lnTo>
                  <a:lnTo>
                    <a:pt x="563" y="14"/>
                  </a:lnTo>
                  <a:lnTo>
                    <a:pt x="541" y="9"/>
                  </a:lnTo>
                  <a:lnTo>
                    <a:pt x="519" y="5"/>
                  </a:lnTo>
                  <a:lnTo>
                    <a:pt x="497" y="2"/>
                  </a:lnTo>
                  <a:lnTo>
                    <a:pt x="474" y="0"/>
                  </a:lnTo>
                  <a:lnTo>
                    <a:pt x="451" y="0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5106B28-BD4D-444E-97B9-A8B3A54EBC09}"/>
              </a:ext>
            </a:extLst>
          </p:cNvPr>
          <p:cNvGrpSpPr/>
          <p:nvPr/>
        </p:nvGrpSpPr>
        <p:grpSpPr>
          <a:xfrm>
            <a:off x="5012284" y="1258533"/>
            <a:ext cx="2167427" cy="4340934"/>
            <a:chOff x="5012286" y="1241018"/>
            <a:chExt cx="2167427" cy="4340934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586941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26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2BA6040-1B87-49CF-9196-19CAB70E7C0A}"/>
                </a:ext>
              </a:extLst>
            </p:cNvPr>
            <p:cNvGrpSpPr/>
            <p:nvPr/>
          </p:nvGrpSpPr>
          <p:grpSpPr>
            <a:xfrm>
              <a:off x="5012286" y="1241018"/>
              <a:ext cx="2167427" cy="3948471"/>
              <a:chOff x="5012286" y="1241018"/>
              <a:chExt cx="2167427" cy="3948471"/>
            </a:xfrm>
          </p:grpSpPr>
          <p:cxnSp>
            <p:nvCxnSpPr>
              <p:cNvPr id="165" name="Straight Connector 164"/>
              <p:cNvCxnSpPr/>
              <p:nvPr/>
            </p:nvCxnSpPr>
            <p:spPr>
              <a:xfrm>
                <a:off x="6096000" y="3797078"/>
                <a:ext cx="0" cy="374293"/>
              </a:xfrm>
              <a:prstGeom prst="line">
                <a:avLst/>
              </a:prstGeom>
              <a:ln w="254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/>
              <p:cNvSpPr/>
              <p:nvPr/>
            </p:nvSpPr>
            <p:spPr>
              <a:xfrm>
                <a:off x="5919142" y="3443362"/>
                <a:ext cx="353716" cy="35371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5586941" y="4171371"/>
                <a:ext cx="1018118" cy="1018118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5012286" y="1241018"/>
                <a:ext cx="2167427" cy="769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50" normalizeH="0" baseline="0" noProof="0" dirty="0">
                    <a:ln>
                      <a:noFill/>
                    </a:ln>
                    <a:solidFill>
                      <a:srgbClr val="1C819E"/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IDENTIFICATION OF SECOND-SITE TARGETS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DFBD7F5-A471-43BD-B56C-461413086A4E}"/>
                  </a:ext>
                </a:extLst>
              </p:cNvPr>
              <p:cNvSpPr txBox="1"/>
              <p:nvPr/>
            </p:nvSpPr>
            <p:spPr>
              <a:xfrm>
                <a:off x="5379682" y="2102379"/>
                <a:ext cx="1423487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Find mutations of which the effect strongly correlates with the effect of driver mutation.</a:t>
                </a:r>
              </a:p>
            </p:txBody>
          </p:sp>
        </p:grpSp>
        <p:pic>
          <p:nvPicPr>
            <p:cNvPr id="13" name="Grafik 12" descr="Lupe">
              <a:extLst>
                <a:ext uri="{FF2B5EF4-FFF2-40B4-BE49-F238E27FC236}">
                  <a16:creationId xmlns:a16="http://schemas.microsoft.com/office/drawing/2014/main" id="{CAF1C438-E0AE-4FD6-832E-9D4C192DB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41225" y="4430230"/>
              <a:ext cx="500400" cy="500400"/>
            </a:xfrm>
            <a:prstGeom prst="rect">
              <a:avLst/>
            </a:prstGeom>
          </p:spPr>
        </p:pic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9E2B359F-0E5C-468C-8394-ACAA77CBF4DD}"/>
              </a:ext>
            </a:extLst>
          </p:cNvPr>
          <p:cNvGrpSpPr/>
          <p:nvPr/>
        </p:nvGrpSpPr>
        <p:grpSpPr>
          <a:xfrm>
            <a:off x="9147599" y="1908866"/>
            <a:ext cx="2167427" cy="3673086"/>
            <a:chOff x="9147599" y="1908866"/>
            <a:chExt cx="2167427" cy="3673086"/>
          </a:xfrm>
        </p:grpSpPr>
        <p:cxnSp>
          <p:nvCxnSpPr>
            <p:cNvPr id="167" name="Straight Connector 166"/>
            <p:cNvCxnSpPr/>
            <p:nvPr/>
          </p:nvCxnSpPr>
          <p:spPr>
            <a:xfrm>
              <a:off x="10231312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Oval 120"/>
            <p:cNvSpPr/>
            <p:nvPr/>
          </p:nvSpPr>
          <p:spPr>
            <a:xfrm>
              <a:off x="10054454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" name="Oval 124"/>
            <p:cNvSpPr/>
            <p:nvPr/>
          </p:nvSpPr>
          <p:spPr>
            <a:xfrm>
              <a:off x="9722253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726825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24</a:t>
              </a:r>
              <a:r>
                <a:rPr lang="en-US" sz="1600" b="1" spc="50" baseline="3000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147599" y="1908866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spc="50" dirty="0">
                  <a:solidFill>
                    <a:srgbClr val="FFBE00"/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FINAL PRESENTATION</a:t>
              </a:r>
              <a:endPara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9485377" y="2512511"/>
              <a:ext cx="1491867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Present findings and implications for further research. 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pic>
          <p:nvPicPr>
            <p:cNvPr id="16" name="Grafik 15" descr="Präsentation mit Balkendiagramm">
              <a:extLst>
                <a:ext uri="{FF2B5EF4-FFF2-40B4-BE49-F238E27FC236}">
                  <a16:creationId xmlns:a16="http://schemas.microsoft.com/office/drawing/2014/main" id="{A053F2C2-025D-4046-8AA4-EAF82EBA0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32323" y="4399900"/>
              <a:ext cx="597977" cy="5979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5283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3.7037E-7 L -0.2125 0.00069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25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</a:t>
            </a:r>
            <a:r>
              <a:rPr lang="en-US" sz="4000" b="1" dirty="0">
                <a:solidFill>
                  <a:srgbClr val="1C819E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MILESTONES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5/11/2019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62A20FFD-6AED-4282-A6ED-1A3D58FD317C}"/>
              </a:ext>
            </a:extLst>
          </p:cNvPr>
          <p:cNvGrpSpPr/>
          <p:nvPr/>
        </p:nvGrpSpPr>
        <p:grpSpPr>
          <a:xfrm>
            <a:off x="352252" y="1656430"/>
            <a:ext cx="2167427" cy="4253514"/>
            <a:chOff x="2944630" y="1656430"/>
            <a:chExt cx="2167427" cy="4253514"/>
          </a:xfrm>
        </p:grpSpPr>
        <p:cxnSp>
          <p:nvCxnSpPr>
            <p:cNvPr id="164" name="Straight Connector 163"/>
            <p:cNvCxnSpPr/>
            <p:nvPr/>
          </p:nvCxnSpPr>
          <p:spPr>
            <a:xfrm>
              <a:off x="4028344" y="3069069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/>
            <p:cNvSpPr/>
            <p:nvPr/>
          </p:nvSpPr>
          <p:spPr>
            <a:xfrm>
              <a:off x="3851486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" name="Oval 122"/>
            <p:cNvSpPr/>
            <p:nvPr/>
          </p:nvSpPr>
          <p:spPr>
            <a:xfrm>
              <a:off x="3519285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3562612" y="1656430"/>
              <a:ext cx="931460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12</a:t>
              </a:r>
              <a:r>
                <a:rPr lang="en-US" sz="1600" b="1" spc="50" baseline="3000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944630" y="4060368"/>
              <a:ext cx="2167427" cy="7694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SELECTION OF DRIVER MUTATION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3261444" y="4884022"/>
              <a:ext cx="1533799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 overexpressed or gain-of-function mutations promoting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72" name="Freeform 2522">
              <a:extLst>
                <a:ext uri="{FF2B5EF4-FFF2-40B4-BE49-F238E27FC236}">
                  <a16:creationId xmlns:a16="http://schemas.microsoft.com/office/drawing/2014/main" id="{16EA7147-AEDE-4816-8459-953A1A18C6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13297" y="2342776"/>
              <a:ext cx="430091" cy="430091"/>
            </a:xfrm>
            <a:custGeom>
              <a:avLst/>
              <a:gdLst>
                <a:gd name="T0" fmla="*/ 417 w 901"/>
                <a:gd name="T1" fmla="*/ 730 h 901"/>
                <a:gd name="T2" fmla="*/ 406 w 901"/>
                <a:gd name="T3" fmla="*/ 736 h 901"/>
                <a:gd name="T4" fmla="*/ 398 w 901"/>
                <a:gd name="T5" fmla="*/ 734 h 901"/>
                <a:gd name="T6" fmla="*/ 391 w 901"/>
                <a:gd name="T7" fmla="*/ 720 h 901"/>
                <a:gd name="T8" fmla="*/ 175 w 901"/>
                <a:gd name="T9" fmla="*/ 509 h 901"/>
                <a:gd name="T10" fmla="*/ 166 w 901"/>
                <a:gd name="T11" fmla="*/ 499 h 901"/>
                <a:gd name="T12" fmla="*/ 170 w 901"/>
                <a:gd name="T13" fmla="*/ 485 h 901"/>
                <a:gd name="T14" fmla="*/ 629 w 901"/>
                <a:gd name="T15" fmla="*/ 256 h 901"/>
                <a:gd name="T16" fmla="*/ 641 w 901"/>
                <a:gd name="T17" fmla="*/ 259 h 901"/>
                <a:gd name="T18" fmla="*/ 646 w 901"/>
                <a:gd name="T19" fmla="*/ 272 h 901"/>
                <a:gd name="T20" fmla="*/ 451 w 901"/>
                <a:gd name="T21" fmla="*/ 0 h 901"/>
                <a:gd name="T22" fmla="*/ 382 w 901"/>
                <a:gd name="T23" fmla="*/ 5 h 901"/>
                <a:gd name="T24" fmla="*/ 317 w 901"/>
                <a:gd name="T25" fmla="*/ 20 h 901"/>
                <a:gd name="T26" fmla="*/ 256 w 901"/>
                <a:gd name="T27" fmla="*/ 44 h 901"/>
                <a:gd name="T28" fmla="*/ 200 w 901"/>
                <a:gd name="T29" fmla="*/ 77 h 901"/>
                <a:gd name="T30" fmla="*/ 148 w 901"/>
                <a:gd name="T31" fmla="*/ 117 h 901"/>
                <a:gd name="T32" fmla="*/ 104 w 901"/>
                <a:gd name="T33" fmla="*/ 164 h 901"/>
                <a:gd name="T34" fmla="*/ 65 w 901"/>
                <a:gd name="T35" fmla="*/ 217 h 901"/>
                <a:gd name="T36" fmla="*/ 36 w 901"/>
                <a:gd name="T37" fmla="*/ 276 h 901"/>
                <a:gd name="T38" fmla="*/ 15 w 901"/>
                <a:gd name="T39" fmla="*/ 338 h 901"/>
                <a:gd name="T40" fmla="*/ 3 w 901"/>
                <a:gd name="T41" fmla="*/ 404 h 901"/>
                <a:gd name="T42" fmla="*/ 1 w 901"/>
                <a:gd name="T43" fmla="*/ 474 h 901"/>
                <a:gd name="T44" fmla="*/ 9 w 901"/>
                <a:gd name="T45" fmla="*/ 541 h 901"/>
                <a:gd name="T46" fmla="*/ 28 w 901"/>
                <a:gd name="T47" fmla="*/ 605 h 901"/>
                <a:gd name="T48" fmla="*/ 54 w 901"/>
                <a:gd name="T49" fmla="*/ 665 h 901"/>
                <a:gd name="T50" fmla="*/ 90 w 901"/>
                <a:gd name="T51" fmla="*/ 719 h 901"/>
                <a:gd name="T52" fmla="*/ 132 w 901"/>
                <a:gd name="T53" fmla="*/ 769 h 901"/>
                <a:gd name="T54" fmla="*/ 181 w 901"/>
                <a:gd name="T55" fmla="*/ 811 h 901"/>
                <a:gd name="T56" fmla="*/ 236 w 901"/>
                <a:gd name="T57" fmla="*/ 846 h 901"/>
                <a:gd name="T58" fmla="*/ 297 w 901"/>
                <a:gd name="T59" fmla="*/ 873 h 901"/>
                <a:gd name="T60" fmla="*/ 360 w 901"/>
                <a:gd name="T61" fmla="*/ 892 h 901"/>
                <a:gd name="T62" fmla="*/ 428 w 901"/>
                <a:gd name="T63" fmla="*/ 900 h 901"/>
                <a:gd name="T64" fmla="*/ 497 w 901"/>
                <a:gd name="T65" fmla="*/ 899 h 901"/>
                <a:gd name="T66" fmla="*/ 563 w 901"/>
                <a:gd name="T67" fmla="*/ 887 h 901"/>
                <a:gd name="T68" fmla="*/ 626 w 901"/>
                <a:gd name="T69" fmla="*/ 866 h 901"/>
                <a:gd name="T70" fmla="*/ 684 w 901"/>
                <a:gd name="T71" fmla="*/ 836 h 901"/>
                <a:gd name="T72" fmla="*/ 737 w 901"/>
                <a:gd name="T73" fmla="*/ 797 h 901"/>
                <a:gd name="T74" fmla="*/ 784 w 901"/>
                <a:gd name="T75" fmla="*/ 753 h 901"/>
                <a:gd name="T76" fmla="*/ 824 w 901"/>
                <a:gd name="T77" fmla="*/ 702 h 901"/>
                <a:gd name="T78" fmla="*/ 857 w 901"/>
                <a:gd name="T79" fmla="*/ 645 h 901"/>
                <a:gd name="T80" fmla="*/ 881 w 901"/>
                <a:gd name="T81" fmla="*/ 584 h 901"/>
                <a:gd name="T82" fmla="*/ 897 w 901"/>
                <a:gd name="T83" fmla="*/ 519 h 901"/>
                <a:gd name="T84" fmla="*/ 901 w 901"/>
                <a:gd name="T85" fmla="*/ 451 h 901"/>
                <a:gd name="T86" fmla="*/ 897 w 901"/>
                <a:gd name="T87" fmla="*/ 382 h 901"/>
                <a:gd name="T88" fmla="*/ 881 w 901"/>
                <a:gd name="T89" fmla="*/ 316 h 901"/>
                <a:gd name="T90" fmla="*/ 857 w 901"/>
                <a:gd name="T91" fmla="*/ 256 h 901"/>
                <a:gd name="T92" fmla="*/ 824 w 901"/>
                <a:gd name="T93" fmla="*/ 198 h 901"/>
                <a:gd name="T94" fmla="*/ 784 w 901"/>
                <a:gd name="T95" fmla="*/ 148 h 901"/>
                <a:gd name="T96" fmla="*/ 737 w 901"/>
                <a:gd name="T97" fmla="*/ 103 h 901"/>
                <a:gd name="T98" fmla="*/ 684 w 901"/>
                <a:gd name="T99" fmla="*/ 65 h 901"/>
                <a:gd name="T100" fmla="*/ 626 w 901"/>
                <a:gd name="T101" fmla="*/ 36 h 901"/>
                <a:gd name="T102" fmla="*/ 563 w 901"/>
                <a:gd name="T103" fmla="*/ 14 h 901"/>
                <a:gd name="T104" fmla="*/ 497 w 901"/>
                <a:gd name="T105" fmla="*/ 2 h 901"/>
                <a:gd name="T106" fmla="*/ 451 w 901"/>
                <a:gd name="T107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1" h="901">
                  <a:moveTo>
                    <a:pt x="644" y="277"/>
                  </a:moveTo>
                  <a:lnTo>
                    <a:pt x="419" y="727"/>
                  </a:lnTo>
                  <a:lnTo>
                    <a:pt x="417" y="730"/>
                  </a:lnTo>
                  <a:lnTo>
                    <a:pt x="413" y="734"/>
                  </a:lnTo>
                  <a:lnTo>
                    <a:pt x="410" y="735"/>
                  </a:lnTo>
                  <a:lnTo>
                    <a:pt x="406" y="736"/>
                  </a:lnTo>
                  <a:lnTo>
                    <a:pt x="404" y="736"/>
                  </a:lnTo>
                  <a:lnTo>
                    <a:pt x="402" y="735"/>
                  </a:lnTo>
                  <a:lnTo>
                    <a:pt x="398" y="734"/>
                  </a:lnTo>
                  <a:lnTo>
                    <a:pt x="395" y="730"/>
                  </a:lnTo>
                  <a:lnTo>
                    <a:pt x="391" y="726"/>
                  </a:lnTo>
                  <a:lnTo>
                    <a:pt x="391" y="720"/>
                  </a:lnTo>
                  <a:lnTo>
                    <a:pt x="391" y="510"/>
                  </a:lnTo>
                  <a:lnTo>
                    <a:pt x="181" y="510"/>
                  </a:lnTo>
                  <a:lnTo>
                    <a:pt x="175" y="509"/>
                  </a:lnTo>
                  <a:lnTo>
                    <a:pt x="171" y="507"/>
                  </a:lnTo>
                  <a:lnTo>
                    <a:pt x="168" y="503"/>
                  </a:lnTo>
                  <a:lnTo>
                    <a:pt x="166" y="499"/>
                  </a:lnTo>
                  <a:lnTo>
                    <a:pt x="166" y="494"/>
                  </a:lnTo>
                  <a:lnTo>
                    <a:pt x="167" y="489"/>
                  </a:lnTo>
                  <a:lnTo>
                    <a:pt x="170" y="485"/>
                  </a:lnTo>
                  <a:lnTo>
                    <a:pt x="173" y="481"/>
                  </a:lnTo>
                  <a:lnTo>
                    <a:pt x="625" y="257"/>
                  </a:lnTo>
                  <a:lnTo>
                    <a:pt x="629" y="256"/>
                  </a:lnTo>
                  <a:lnTo>
                    <a:pt x="633" y="256"/>
                  </a:lnTo>
                  <a:lnTo>
                    <a:pt x="638" y="257"/>
                  </a:lnTo>
                  <a:lnTo>
                    <a:pt x="641" y="259"/>
                  </a:lnTo>
                  <a:lnTo>
                    <a:pt x="644" y="263"/>
                  </a:lnTo>
                  <a:lnTo>
                    <a:pt x="646" y="268"/>
                  </a:lnTo>
                  <a:lnTo>
                    <a:pt x="646" y="272"/>
                  </a:lnTo>
                  <a:lnTo>
                    <a:pt x="644" y="277"/>
                  </a:lnTo>
                  <a:lnTo>
                    <a:pt x="644" y="277"/>
                  </a:lnTo>
                  <a:close/>
                  <a:moveTo>
                    <a:pt x="451" y="0"/>
                  </a:moveTo>
                  <a:lnTo>
                    <a:pt x="428" y="0"/>
                  </a:lnTo>
                  <a:lnTo>
                    <a:pt x="404" y="2"/>
                  </a:lnTo>
                  <a:lnTo>
                    <a:pt x="382" y="5"/>
                  </a:lnTo>
                  <a:lnTo>
                    <a:pt x="360" y="9"/>
                  </a:lnTo>
                  <a:lnTo>
                    <a:pt x="338" y="14"/>
                  </a:lnTo>
                  <a:lnTo>
                    <a:pt x="317" y="20"/>
                  </a:lnTo>
                  <a:lnTo>
                    <a:pt x="297" y="27"/>
                  </a:lnTo>
                  <a:lnTo>
                    <a:pt x="276" y="36"/>
                  </a:lnTo>
                  <a:lnTo>
                    <a:pt x="256" y="44"/>
                  </a:lnTo>
                  <a:lnTo>
                    <a:pt x="236" y="54"/>
                  </a:lnTo>
                  <a:lnTo>
                    <a:pt x="217" y="65"/>
                  </a:lnTo>
                  <a:lnTo>
                    <a:pt x="200" y="77"/>
                  </a:lnTo>
                  <a:lnTo>
                    <a:pt x="181" y="89"/>
                  </a:lnTo>
                  <a:lnTo>
                    <a:pt x="164" y="103"/>
                  </a:lnTo>
                  <a:lnTo>
                    <a:pt x="148" y="117"/>
                  </a:lnTo>
                  <a:lnTo>
                    <a:pt x="132" y="132"/>
                  </a:lnTo>
                  <a:lnTo>
                    <a:pt x="117" y="148"/>
                  </a:lnTo>
                  <a:lnTo>
                    <a:pt x="104" y="164"/>
                  </a:lnTo>
                  <a:lnTo>
                    <a:pt x="90" y="181"/>
                  </a:lnTo>
                  <a:lnTo>
                    <a:pt x="77" y="198"/>
                  </a:lnTo>
                  <a:lnTo>
                    <a:pt x="65" y="217"/>
                  </a:lnTo>
                  <a:lnTo>
                    <a:pt x="54" y="236"/>
                  </a:lnTo>
                  <a:lnTo>
                    <a:pt x="44" y="256"/>
                  </a:lnTo>
                  <a:lnTo>
                    <a:pt x="36" y="276"/>
                  </a:lnTo>
                  <a:lnTo>
                    <a:pt x="28" y="295"/>
                  </a:lnTo>
                  <a:lnTo>
                    <a:pt x="20" y="316"/>
                  </a:lnTo>
                  <a:lnTo>
                    <a:pt x="15" y="338"/>
                  </a:lnTo>
                  <a:lnTo>
                    <a:pt x="9" y="359"/>
                  </a:lnTo>
                  <a:lnTo>
                    <a:pt x="6" y="382"/>
                  </a:lnTo>
                  <a:lnTo>
                    <a:pt x="3" y="404"/>
                  </a:lnTo>
                  <a:lnTo>
                    <a:pt x="1" y="427"/>
                  </a:lnTo>
                  <a:lnTo>
                    <a:pt x="0" y="451"/>
                  </a:lnTo>
                  <a:lnTo>
                    <a:pt x="1" y="474"/>
                  </a:lnTo>
                  <a:lnTo>
                    <a:pt x="3" y="497"/>
                  </a:lnTo>
                  <a:lnTo>
                    <a:pt x="6" y="519"/>
                  </a:lnTo>
                  <a:lnTo>
                    <a:pt x="9" y="541"/>
                  </a:lnTo>
                  <a:lnTo>
                    <a:pt x="15" y="563"/>
                  </a:lnTo>
                  <a:lnTo>
                    <a:pt x="20" y="584"/>
                  </a:lnTo>
                  <a:lnTo>
                    <a:pt x="28" y="605"/>
                  </a:lnTo>
                  <a:lnTo>
                    <a:pt x="36" y="626"/>
                  </a:lnTo>
                  <a:lnTo>
                    <a:pt x="44" y="645"/>
                  </a:lnTo>
                  <a:lnTo>
                    <a:pt x="54" y="665"/>
                  </a:lnTo>
                  <a:lnTo>
                    <a:pt x="65" y="684"/>
                  </a:lnTo>
                  <a:lnTo>
                    <a:pt x="77" y="702"/>
                  </a:lnTo>
                  <a:lnTo>
                    <a:pt x="90" y="719"/>
                  </a:lnTo>
                  <a:lnTo>
                    <a:pt x="104" y="737"/>
                  </a:lnTo>
                  <a:lnTo>
                    <a:pt x="117" y="753"/>
                  </a:lnTo>
                  <a:lnTo>
                    <a:pt x="132" y="769"/>
                  </a:lnTo>
                  <a:lnTo>
                    <a:pt x="148" y="783"/>
                  </a:lnTo>
                  <a:lnTo>
                    <a:pt x="164" y="797"/>
                  </a:lnTo>
                  <a:lnTo>
                    <a:pt x="181" y="811"/>
                  </a:lnTo>
                  <a:lnTo>
                    <a:pt x="200" y="824"/>
                  </a:lnTo>
                  <a:lnTo>
                    <a:pt x="217" y="836"/>
                  </a:lnTo>
                  <a:lnTo>
                    <a:pt x="236" y="846"/>
                  </a:lnTo>
                  <a:lnTo>
                    <a:pt x="256" y="856"/>
                  </a:lnTo>
                  <a:lnTo>
                    <a:pt x="276" y="866"/>
                  </a:lnTo>
                  <a:lnTo>
                    <a:pt x="297" y="873"/>
                  </a:lnTo>
                  <a:lnTo>
                    <a:pt x="317" y="880"/>
                  </a:lnTo>
                  <a:lnTo>
                    <a:pt x="338" y="887"/>
                  </a:lnTo>
                  <a:lnTo>
                    <a:pt x="360" y="892"/>
                  </a:lnTo>
                  <a:lnTo>
                    <a:pt x="382" y="895"/>
                  </a:lnTo>
                  <a:lnTo>
                    <a:pt x="404" y="899"/>
                  </a:lnTo>
                  <a:lnTo>
                    <a:pt x="428" y="900"/>
                  </a:lnTo>
                  <a:lnTo>
                    <a:pt x="451" y="901"/>
                  </a:lnTo>
                  <a:lnTo>
                    <a:pt x="474" y="900"/>
                  </a:lnTo>
                  <a:lnTo>
                    <a:pt x="497" y="899"/>
                  </a:lnTo>
                  <a:lnTo>
                    <a:pt x="519" y="895"/>
                  </a:lnTo>
                  <a:lnTo>
                    <a:pt x="541" y="892"/>
                  </a:lnTo>
                  <a:lnTo>
                    <a:pt x="563" y="887"/>
                  </a:lnTo>
                  <a:lnTo>
                    <a:pt x="585" y="880"/>
                  </a:lnTo>
                  <a:lnTo>
                    <a:pt x="606" y="873"/>
                  </a:lnTo>
                  <a:lnTo>
                    <a:pt x="626" y="866"/>
                  </a:lnTo>
                  <a:lnTo>
                    <a:pt x="646" y="856"/>
                  </a:lnTo>
                  <a:lnTo>
                    <a:pt x="665" y="846"/>
                  </a:lnTo>
                  <a:lnTo>
                    <a:pt x="684" y="836"/>
                  </a:lnTo>
                  <a:lnTo>
                    <a:pt x="703" y="824"/>
                  </a:lnTo>
                  <a:lnTo>
                    <a:pt x="720" y="811"/>
                  </a:lnTo>
                  <a:lnTo>
                    <a:pt x="737" y="797"/>
                  </a:lnTo>
                  <a:lnTo>
                    <a:pt x="753" y="783"/>
                  </a:lnTo>
                  <a:lnTo>
                    <a:pt x="769" y="769"/>
                  </a:lnTo>
                  <a:lnTo>
                    <a:pt x="784" y="753"/>
                  </a:lnTo>
                  <a:lnTo>
                    <a:pt x="799" y="737"/>
                  </a:lnTo>
                  <a:lnTo>
                    <a:pt x="812" y="719"/>
                  </a:lnTo>
                  <a:lnTo>
                    <a:pt x="824" y="702"/>
                  </a:lnTo>
                  <a:lnTo>
                    <a:pt x="836" y="684"/>
                  </a:lnTo>
                  <a:lnTo>
                    <a:pt x="847" y="665"/>
                  </a:lnTo>
                  <a:lnTo>
                    <a:pt x="857" y="645"/>
                  </a:lnTo>
                  <a:lnTo>
                    <a:pt x="866" y="626"/>
                  </a:lnTo>
                  <a:lnTo>
                    <a:pt x="874" y="605"/>
                  </a:lnTo>
                  <a:lnTo>
                    <a:pt x="881" y="584"/>
                  </a:lnTo>
                  <a:lnTo>
                    <a:pt x="887" y="563"/>
                  </a:lnTo>
                  <a:lnTo>
                    <a:pt x="892" y="541"/>
                  </a:lnTo>
                  <a:lnTo>
                    <a:pt x="897" y="519"/>
                  </a:lnTo>
                  <a:lnTo>
                    <a:pt x="899" y="497"/>
                  </a:lnTo>
                  <a:lnTo>
                    <a:pt x="901" y="474"/>
                  </a:lnTo>
                  <a:lnTo>
                    <a:pt x="901" y="451"/>
                  </a:lnTo>
                  <a:lnTo>
                    <a:pt x="901" y="427"/>
                  </a:lnTo>
                  <a:lnTo>
                    <a:pt x="899" y="404"/>
                  </a:lnTo>
                  <a:lnTo>
                    <a:pt x="897" y="382"/>
                  </a:lnTo>
                  <a:lnTo>
                    <a:pt x="892" y="359"/>
                  </a:lnTo>
                  <a:lnTo>
                    <a:pt x="887" y="338"/>
                  </a:lnTo>
                  <a:lnTo>
                    <a:pt x="881" y="316"/>
                  </a:lnTo>
                  <a:lnTo>
                    <a:pt x="874" y="295"/>
                  </a:lnTo>
                  <a:lnTo>
                    <a:pt x="866" y="276"/>
                  </a:lnTo>
                  <a:lnTo>
                    <a:pt x="857" y="256"/>
                  </a:lnTo>
                  <a:lnTo>
                    <a:pt x="847" y="236"/>
                  </a:lnTo>
                  <a:lnTo>
                    <a:pt x="836" y="217"/>
                  </a:lnTo>
                  <a:lnTo>
                    <a:pt x="824" y="198"/>
                  </a:lnTo>
                  <a:lnTo>
                    <a:pt x="812" y="181"/>
                  </a:lnTo>
                  <a:lnTo>
                    <a:pt x="799" y="164"/>
                  </a:lnTo>
                  <a:lnTo>
                    <a:pt x="784" y="148"/>
                  </a:lnTo>
                  <a:lnTo>
                    <a:pt x="769" y="132"/>
                  </a:lnTo>
                  <a:lnTo>
                    <a:pt x="753" y="117"/>
                  </a:lnTo>
                  <a:lnTo>
                    <a:pt x="737" y="103"/>
                  </a:lnTo>
                  <a:lnTo>
                    <a:pt x="720" y="89"/>
                  </a:lnTo>
                  <a:lnTo>
                    <a:pt x="703" y="77"/>
                  </a:lnTo>
                  <a:lnTo>
                    <a:pt x="684" y="65"/>
                  </a:lnTo>
                  <a:lnTo>
                    <a:pt x="665" y="54"/>
                  </a:lnTo>
                  <a:lnTo>
                    <a:pt x="646" y="44"/>
                  </a:lnTo>
                  <a:lnTo>
                    <a:pt x="626" y="36"/>
                  </a:lnTo>
                  <a:lnTo>
                    <a:pt x="606" y="27"/>
                  </a:lnTo>
                  <a:lnTo>
                    <a:pt x="585" y="20"/>
                  </a:lnTo>
                  <a:lnTo>
                    <a:pt x="563" y="14"/>
                  </a:lnTo>
                  <a:lnTo>
                    <a:pt x="541" y="9"/>
                  </a:lnTo>
                  <a:lnTo>
                    <a:pt x="519" y="5"/>
                  </a:lnTo>
                  <a:lnTo>
                    <a:pt x="497" y="2"/>
                  </a:lnTo>
                  <a:lnTo>
                    <a:pt x="474" y="0"/>
                  </a:lnTo>
                  <a:lnTo>
                    <a:pt x="451" y="0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3" name="Rectangle: Rounded Corners 10">
            <a:extLst>
              <a:ext uri="{FF2B5EF4-FFF2-40B4-BE49-F238E27FC236}">
                <a16:creationId xmlns:a16="http://schemas.microsoft.com/office/drawing/2014/main" id="{2C1AD343-B258-4DBD-929E-376A1B454051}"/>
              </a:ext>
            </a:extLst>
          </p:cNvPr>
          <p:cNvSpPr/>
          <p:nvPr/>
        </p:nvSpPr>
        <p:spPr>
          <a:xfrm>
            <a:off x="2801948" y="1152857"/>
            <a:ext cx="8551852" cy="1044000"/>
          </a:xfrm>
          <a:prstGeom prst="roundRect">
            <a:avLst>
              <a:gd name="adj" fmla="val 3275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4" name="TextBox 18">
            <a:extLst>
              <a:ext uri="{FF2B5EF4-FFF2-40B4-BE49-F238E27FC236}">
                <a16:creationId xmlns:a16="http://schemas.microsoft.com/office/drawing/2014/main" id="{616A4341-9FD3-4B1F-817C-C433700C316C}"/>
              </a:ext>
            </a:extLst>
          </p:cNvPr>
          <p:cNvSpPr txBox="1"/>
          <p:nvPr/>
        </p:nvSpPr>
        <p:spPr>
          <a:xfrm>
            <a:off x="3690535" y="1351691"/>
            <a:ext cx="7059253" cy="646331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generate matrix with mutated genes and corresponding </a:t>
            </a:r>
            <a:r>
              <a:rPr lang="en-US" sz="14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ceres</a:t>
            </a: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 values:	</a:t>
            </a:r>
          </a:p>
          <a:p>
            <a:pPr marL="742950" lvl="1" indent="-285750">
              <a:buFont typeface="Symbol" panose="05050102010706020507" pitchFamily="18" charset="2"/>
              <a:buChar char="-"/>
              <a:defRPr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replace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ceres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 scores with “NA” for genes which are not mutated in the given cell line</a:t>
            </a:r>
          </a:p>
        </p:txBody>
      </p:sp>
      <p:sp>
        <p:nvSpPr>
          <p:cNvPr id="75" name="Oval 14">
            <a:extLst>
              <a:ext uri="{FF2B5EF4-FFF2-40B4-BE49-F238E27FC236}">
                <a16:creationId xmlns:a16="http://schemas.microsoft.com/office/drawing/2014/main" id="{99826216-AB09-4741-9F2B-05FC8DF65F0F}"/>
              </a:ext>
            </a:extLst>
          </p:cNvPr>
          <p:cNvSpPr/>
          <p:nvPr/>
        </p:nvSpPr>
        <p:spPr>
          <a:xfrm>
            <a:off x="2956156" y="1497999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1627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</a:t>
            </a:r>
            <a:r>
              <a:rPr lang="en-US" sz="4000" b="1" dirty="0">
                <a:solidFill>
                  <a:srgbClr val="1C819E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MILESTONES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8B8E35B5-69DA-462D-BB92-F3C1D1A7E82F}"/>
              </a:ext>
            </a:extLst>
          </p:cNvPr>
          <p:cNvGrpSpPr/>
          <p:nvPr/>
        </p:nvGrpSpPr>
        <p:grpSpPr>
          <a:xfrm>
            <a:off x="822268" y="3506310"/>
            <a:ext cx="10547465" cy="227820"/>
            <a:chOff x="822268" y="3506310"/>
            <a:chExt cx="10547465" cy="227820"/>
          </a:xfrm>
        </p:grpSpPr>
        <p:sp>
          <p:nvSpPr>
            <p:cNvPr id="117" name="Rounded Rectangle 116"/>
            <p:cNvSpPr/>
            <p:nvPr/>
          </p:nvSpPr>
          <p:spPr>
            <a:xfrm>
              <a:off x="9092892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" name="Rounded Rectangle 115"/>
            <p:cNvSpPr/>
            <p:nvPr/>
          </p:nvSpPr>
          <p:spPr>
            <a:xfrm>
              <a:off x="7025235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" name="Rounded Rectangle 114"/>
            <p:cNvSpPr/>
            <p:nvPr/>
          </p:nvSpPr>
          <p:spPr>
            <a:xfrm>
              <a:off x="4957580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" name="Rounded Rectangle 111"/>
            <p:cNvSpPr/>
            <p:nvPr/>
          </p:nvSpPr>
          <p:spPr>
            <a:xfrm>
              <a:off x="2889924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822268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E638041C-E302-4F2C-BDF4-F1C63FFF5A05}"/>
              </a:ext>
            </a:extLst>
          </p:cNvPr>
          <p:cNvGrpSpPr/>
          <p:nvPr/>
        </p:nvGrpSpPr>
        <p:grpSpPr>
          <a:xfrm>
            <a:off x="7079943" y="1656430"/>
            <a:ext cx="2167427" cy="4007767"/>
            <a:chOff x="7079943" y="1656430"/>
            <a:chExt cx="2167427" cy="4007767"/>
          </a:xfrm>
        </p:grpSpPr>
        <p:cxnSp>
          <p:nvCxnSpPr>
            <p:cNvPr id="166" name="Straight Connector 165"/>
            <p:cNvCxnSpPr/>
            <p:nvPr/>
          </p:nvCxnSpPr>
          <p:spPr>
            <a:xfrm>
              <a:off x="8163655" y="3132017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/>
            <p:cNvSpPr/>
            <p:nvPr/>
          </p:nvSpPr>
          <p:spPr>
            <a:xfrm>
              <a:off x="7986797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" name="Oval 125"/>
            <p:cNvSpPr/>
            <p:nvPr/>
          </p:nvSpPr>
          <p:spPr>
            <a:xfrm>
              <a:off x="7654596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663563" y="1656430"/>
              <a:ext cx="1000185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5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146" name="Group 145"/>
            <p:cNvGrpSpPr/>
            <p:nvPr/>
          </p:nvGrpSpPr>
          <p:grpSpPr>
            <a:xfrm>
              <a:off x="7918275" y="2306239"/>
              <a:ext cx="487976" cy="501997"/>
              <a:chOff x="7048500" y="1387475"/>
              <a:chExt cx="276226" cy="284163"/>
            </a:xfrm>
            <a:solidFill>
              <a:srgbClr val="404040"/>
            </a:solidFill>
          </p:grpSpPr>
          <p:sp>
            <p:nvSpPr>
              <p:cNvPr id="147" name="Freeform 4357"/>
              <p:cNvSpPr>
                <a:spLocks noEditPoints="1"/>
              </p:cNvSpPr>
              <p:nvPr/>
            </p:nvSpPr>
            <p:spPr bwMode="auto">
              <a:xfrm>
                <a:off x="7161213" y="1387475"/>
                <a:ext cx="163513" cy="160338"/>
              </a:xfrm>
              <a:custGeom>
                <a:avLst/>
                <a:gdLst>
                  <a:gd name="T0" fmla="*/ 229 w 512"/>
                  <a:gd name="T1" fmla="*/ 345 h 506"/>
                  <a:gd name="T2" fmla="*/ 198 w 512"/>
                  <a:gd name="T3" fmla="*/ 328 h 506"/>
                  <a:gd name="T4" fmla="*/ 177 w 512"/>
                  <a:gd name="T5" fmla="*/ 302 h 506"/>
                  <a:gd name="T6" fmla="*/ 166 w 512"/>
                  <a:gd name="T7" fmla="*/ 268 h 506"/>
                  <a:gd name="T8" fmla="*/ 169 w 512"/>
                  <a:gd name="T9" fmla="*/ 232 h 506"/>
                  <a:gd name="T10" fmla="*/ 187 w 512"/>
                  <a:gd name="T11" fmla="*/ 201 h 506"/>
                  <a:gd name="T12" fmla="*/ 213 w 512"/>
                  <a:gd name="T13" fmla="*/ 179 h 506"/>
                  <a:gd name="T14" fmla="*/ 246 w 512"/>
                  <a:gd name="T15" fmla="*/ 169 h 506"/>
                  <a:gd name="T16" fmla="*/ 283 w 512"/>
                  <a:gd name="T17" fmla="*/ 172 h 506"/>
                  <a:gd name="T18" fmla="*/ 314 w 512"/>
                  <a:gd name="T19" fmla="*/ 189 h 506"/>
                  <a:gd name="T20" fmla="*/ 335 w 512"/>
                  <a:gd name="T21" fmla="*/ 216 h 506"/>
                  <a:gd name="T22" fmla="*/ 346 w 512"/>
                  <a:gd name="T23" fmla="*/ 250 h 506"/>
                  <a:gd name="T24" fmla="*/ 343 w 512"/>
                  <a:gd name="T25" fmla="*/ 286 h 506"/>
                  <a:gd name="T26" fmla="*/ 326 w 512"/>
                  <a:gd name="T27" fmla="*/ 316 h 506"/>
                  <a:gd name="T28" fmla="*/ 299 w 512"/>
                  <a:gd name="T29" fmla="*/ 338 h 506"/>
                  <a:gd name="T30" fmla="*/ 265 w 512"/>
                  <a:gd name="T31" fmla="*/ 348 h 506"/>
                  <a:gd name="T32" fmla="*/ 458 w 512"/>
                  <a:gd name="T33" fmla="*/ 276 h 506"/>
                  <a:gd name="T34" fmla="*/ 504 w 512"/>
                  <a:gd name="T35" fmla="*/ 198 h 506"/>
                  <a:gd name="T36" fmla="*/ 511 w 512"/>
                  <a:gd name="T37" fmla="*/ 189 h 506"/>
                  <a:gd name="T38" fmla="*/ 510 w 512"/>
                  <a:gd name="T39" fmla="*/ 178 h 506"/>
                  <a:gd name="T40" fmla="*/ 438 w 512"/>
                  <a:gd name="T41" fmla="*/ 72 h 506"/>
                  <a:gd name="T42" fmla="*/ 363 w 512"/>
                  <a:gd name="T43" fmla="*/ 85 h 506"/>
                  <a:gd name="T44" fmla="*/ 332 w 512"/>
                  <a:gd name="T45" fmla="*/ 10 h 506"/>
                  <a:gd name="T46" fmla="*/ 326 w 512"/>
                  <a:gd name="T47" fmla="*/ 2 h 506"/>
                  <a:gd name="T48" fmla="*/ 204 w 512"/>
                  <a:gd name="T49" fmla="*/ 0 h 506"/>
                  <a:gd name="T50" fmla="*/ 193 w 512"/>
                  <a:gd name="T51" fmla="*/ 3 h 506"/>
                  <a:gd name="T52" fmla="*/ 189 w 512"/>
                  <a:gd name="T53" fmla="*/ 14 h 506"/>
                  <a:gd name="T54" fmla="*/ 162 w 512"/>
                  <a:gd name="T55" fmla="*/ 78 h 506"/>
                  <a:gd name="T56" fmla="*/ 81 w 512"/>
                  <a:gd name="T57" fmla="*/ 74 h 506"/>
                  <a:gd name="T58" fmla="*/ 65 w 512"/>
                  <a:gd name="T59" fmla="*/ 76 h 506"/>
                  <a:gd name="T60" fmla="*/ 1 w 512"/>
                  <a:gd name="T61" fmla="*/ 184 h 506"/>
                  <a:gd name="T62" fmla="*/ 6 w 512"/>
                  <a:gd name="T63" fmla="*/ 197 h 506"/>
                  <a:gd name="T64" fmla="*/ 53 w 512"/>
                  <a:gd name="T65" fmla="*/ 259 h 506"/>
                  <a:gd name="T66" fmla="*/ 4 w 512"/>
                  <a:gd name="T67" fmla="*/ 324 h 506"/>
                  <a:gd name="T68" fmla="*/ 1 w 512"/>
                  <a:gd name="T69" fmla="*/ 338 h 506"/>
                  <a:gd name="T70" fmla="*/ 62 w 512"/>
                  <a:gd name="T71" fmla="*/ 442 h 506"/>
                  <a:gd name="T72" fmla="*/ 73 w 512"/>
                  <a:gd name="T73" fmla="*/ 445 h 506"/>
                  <a:gd name="T74" fmla="*/ 141 w 512"/>
                  <a:gd name="T75" fmla="*/ 427 h 506"/>
                  <a:gd name="T76" fmla="*/ 179 w 512"/>
                  <a:gd name="T77" fmla="*/ 447 h 506"/>
                  <a:gd name="T78" fmla="*/ 190 w 512"/>
                  <a:gd name="T79" fmla="*/ 497 h 506"/>
                  <a:gd name="T80" fmla="*/ 198 w 512"/>
                  <a:gd name="T81" fmla="*/ 505 h 506"/>
                  <a:gd name="T82" fmla="*/ 320 w 512"/>
                  <a:gd name="T83" fmla="*/ 506 h 506"/>
                  <a:gd name="T84" fmla="*/ 330 w 512"/>
                  <a:gd name="T85" fmla="*/ 499 h 506"/>
                  <a:gd name="T86" fmla="*/ 332 w 512"/>
                  <a:gd name="T87" fmla="*/ 448 h 506"/>
                  <a:gd name="T88" fmla="*/ 387 w 512"/>
                  <a:gd name="T89" fmla="*/ 416 h 506"/>
                  <a:gd name="T90" fmla="*/ 441 w 512"/>
                  <a:gd name="T91" fmla="*/ 446 h 506"/>
                  <a:gd name="T92" fmla="*/ 451 w 512"/>
                  <a:gd name="T93" fmla="*/ 440 h 506"/>
                  <a:gd name="T94" fmla="*/ 512 w 512"/>
                  <a:gd name="T95" fmla="*/ 335 h 506"/>
                  <a:gd name="T96" fmla="*/ 509 w 512"/>
                  <a:gd name="T97" fmla="*/ 323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12" h="506">
                    <a:moveTo>
                      <a:pt x="256" y="350"/>
                    </a:moveTo>
                    <a:lnTo>
                      <a:pt x="246" y="348"/>
                    </a:lnTo>
                    <a:lnTo>
                      <a:pt x="238" y="347"/>
                    </a:lnTo>
                    <a:lnTo>
                      <a:pt x="229" y="345"/>
                    </a:lnTo>
                    <a:lnTo>
                      <a:pt x="221" y="342"/>
                    </a:lnTo>
                    <a:lnTo>
                      <a:pt x="213" y="338"/>
                    </a:lnTo>
                    <a:lnTo>
                      <a:pt x="206" y="334"/>
                    </a:lnTo>
                    <a:lnTo>
                      <a:pt x="198" y="328"/>
                    </a:lnTo>
                    <a:lnTo>
                      <a:pt x="192" y="323"/>
                    </a:lnTo>
                    <a:lnTo>
                      <a:pt x="187" y="316"/>
                    </a:lnTo>
                    <a:lnTo>
                      <a:pt x="181" y="310"/>
                    </a:lnTo>
                    <a:lnTo>
                      <a:pt x="177" y="302"/>
                    </a:lnTo>
                    <a:lnTo>
                      <a:pt x="173" y="294"/>
                    </a:lnTo>
                    <a:lnTo>
                      <a:pt x="169" y="286"/>
                    </a:lnTo>
                    <a:lnTo>
                      <a:pt x="167" y="278"/>
                    </a:lnTo>
                    <a:lnTo>
                      <a:pt x="166" y="268"/>
                    </a:lnTo>
                    <a:lnTo>
                      <a:pt x="165" y="260"/>
                    </a:lnTo>
                    <a:lnTo>
                      <a:pt x="166" y="250"/>
                    </a:lnTo>
                    <a:lnTo>
                      <a:pt x="167" y="240"/>
                    </a:lnTo>
                    <a:lnTo>
                      <a:pt x="169" y="232"/>
                    </a:lnTo>
                    <a:lnTo>
                      <a:pt x="173" y="223"/>
                    </a:lnTo>
                    <a:lnTo>
                      <a:pt x="177" y="216"/>
                    </a:lnTo>
                    <a:lnTo>
                      <a:pt x="181" y="208"/>
                    </a:lnTo>
                    <a:lnTo>
                      <a:pt x="187" y="201"/>
                    </a:lnTo>
                    <a:lnTo>
                      <a:pt x="192" y="194"/>
                    </a:lnTo>
                    <a:lnTo>
                      <a:pt x="198" y="189"/>
                    </a:lnTo>
                    <a:lnTo>
                      <a:pt x="206" y="184"/>
                    </a:lnTo>
                    <a:lnTo>
                      <a:pt x="213" y="179"/>
                    </a:lnTo>
                    <a:lnTo>
                      <a:pt x="221" y="175"/>
                    </a:lnTo>
                    <a:lnTo>
                      <a:pt x="229" y="172"/>
                    </a:lnTo>
                    <a:lnTo>
                      <a:pt x="238" y="170"/>
                    </a:lnTo>
                    <a:lnTo>
                      <a:pt x="246" y="169"/>
                    </a:lnTo>
                    <a:lnTo>
                      <a:pt x="256" y="168"/>
                    </a:lnTo>
                    <a:lnTo>
                      <a:pt x="265" y="169"/>
                    </a:lnTo>
                    <a:lnTo>
                      <a:pt x="274" y="170"/>
                    </a:lnTo>
                    <a:lnTo>
                      <a:pt x="283" y="172"/>
                    </a:lnTo>
                    <a:lnTo>
                      <a:pt x="291" y="175"/>
                    </a:lnTo>
                    <a:lnTo>
                      <a:pt x="299" y="179"/>
                    </a:lnTo>
                    <a:lnTo>
                      <a:pt x="306" y="184"/>
                    </a:lnTo>
                    <a:lnTo>
                      <a:pt x="314" y="189"/>
                    </a:lnTo>
                    <a:lnTo>
                      <a:pt x="320" y="194"/>
                    </a:lnTo>
                    <a:lnTo>
                      <a:pt x="326" y="201"/>
                    </a:lnTo>
                    <a:lnTo>
                      <a:pt x="331" y="208"/>
                    </a:lnTo>
                    <a:lnTo>
                      <a:pt x="335" y="216"/>
                    </a:lnTo>
                    <a:lnTo>
                      <a:pt x="340" y="223"/>
                    </a:lnTo>
                    <a:lnTo>
                      <a:pt x="343" y="232"/>
                    </a:lnTo>
                    <a:lnTo>
                      <a:pt x="345" y="240"/>
                    </a:lnTo>
                    <a:lnTo>
                      <a:pt x="346" y="250"/>
                    </a:lnTo>
                    <a:lnTo>
                      <a:pt x="346" y="260"/>
                    </a:lnTo>
                    <a:lnTo>
                      <a:pt x="346" y="268"/>
                    </a:lnTo>
                    <a:lnTo>
                      <a:pt x="345" y="278"/>
                    </a:lnTo>
                    <a:lnTo>
                      <a:pt x="343" y="286"/>
                    </a:lnTo>
                    <a:lnTo>
                      <a:pt x="340" y="294"/>
                    </a:lnTo>
                    <a:lnTo>
                      <a:pt x="335" y="302"/>
                    </a:lnTo>
                    <a:lnTo>
                      <a:pt x="331" y="310"/>
                    </a:lnTo>
                    <a:lnTo>
                      <a:pt x="326" y="316"/>
                    </a:lnTo>
                    <a:lnTo>
                      <a:pt x="320" y="323"/>
                    </a:lnTo>
                    <a:lnTo>
                      <a:pt x="314" y="328"/>
                    </a:lnTo>
                    <a:lnTo>
                      <a:pt x="306" y="334"/>
                    </a:lnTo>
                    <a:lnTo>
                      <a:pt x="299" y="338"/>
                    </a:lnTo>
                    <a:lnTo>
                      <a:pt x="291" y="342"/>
                    </a:lnTo>
                    <a:lnTo>
                      <a:pt x="283" y="345"/>
                    </a:lnTo>
                    <a:lnTo>
                      <a:pt x="274" y="347"/>
                    </a:lnTo>
                    <a:lnTo>
                      <a:pt x="265" y="348"/>
                    </a:lnTo>
                    <a:lnTo>
                      <a:pt x="256" y="350"/>
                    </a:lnTo>
                    <a:close/>
                    <a:moveTo>
                      <a:pt x="504" y="320"/>
                    </a:moveTo>
                    <a:lnTo>
                      <a:pt x="456" y="292"/>
                    </a:lnTo>
                    <a:lnTo>
                      <a:pt x="458" y="276"/>
                    </a:lnTo>
                    <a:lnTo>
                      <a:pt x="459" y="259"/>
                    </a:lnTo>
                    <a:lnTo>
                      <a:pt x="458" y="241"/>
                    </a:lnTo>
                    <a:lnTo>
                      <a:pt x="456" y="225"/>
                    </a:lnTo>
                    <a:lnTo>
                      <a:pt x="504" y="198"/>
                    </a:lnTo>
                    <a:lnTo>
                      <a:pt x="506" y="197"/>
                    </a:lnTo>
                    <a:lnTo>
                      <a:pt x="509" y="194"/>
                    </a:lnTo>
                    <a:lnTo>
                      <a:pt x="510" y="191"/>
                    </a:lnTo>
                    <a:lnTo>
                      <a:pt x="511" y="189"/>
                    </a:lnTo>
                    <a:lnTo>
                      <a:pt x="512" y="186"/>
                    </a:lnTo>
                    <a:lnTo>
                      <a:pt x="512" y="184"/>
                    </a:lnTo>
                    <a:lnTo>
                      <a:pt x="511" y="181"/>
                    </a:lnTo>
                    <a:lnTo>
                      <a:pt x="510" y="178"/>
                    </a:lnTo>
                    <a:lnTo>
                      <a:pt x="453" y="80"/>
                    </a:lnTo>
                    <a:lnTo>
                      <a:pt x="449" y="76"/>
                    </a:lnTo>
                    <a:lnTo>
                      <a:pt x="443" y="72"/>
                    </a:lnTo>
                    <a:lnTo>
                      <a:pt x="438" y="72"/>
                    </a:lnTo>
                    <a:lnTo>
                      <a:pt x="433" y="74"/>
                    </a:lnTo>
                    <a:lnTo>
                      <a:pt x="387" y="102"/>
                    </a:lnTo>
                    <a:lnTo>
                      <a:pt x="376" y="94"/>
                    </a:lnTo>
                    <a:lnTo>
                      <a:pt x="363" y="85"/>
                    </a:lnTo>
                    <a:lnTo>
                      <a:pt x="348" y="78"/>
                    </a:lnTo>
                    <a:lnTo>
                      <a:pt x="332" y="69"/>
                    </a:lnTo>
                    <a:lnTo>
                      <a:pt x="332" y="14"/>
                    </a:lnTo>
                    <a:lnTo>
                      <a:pt x="332" y="10"/>
                    </a:lnTo>
                    <a:lnTo>
                      <a:pt x="331" y="8"/>
                    </a:lnTo>
                    <a:lnTo>
                      <a:pt x="330" y="5"/>
                    </a:lnTo>
                    <a:lnTo>
                      <a:pt x="328" y="3"/>
                    </a:lnTo>
                    <a:lnTo>
                      <a:pt x="326" y="2"/>
                    </a:lnTo>
                    <a:lnTo>
                      <a:pt x="322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4" y="0"/>
                    </a:lnTo>
                    <a:lnTo>
                      <a:pt x="200" y="0"/>
                    </a:lnTo>
                    <a:lnTo>
                      <a:pt x="198" y="1"/>
                    </a:lnTo>
                    <a:lnTo>
                      <a:pt x="195" y="2"/>
                    </a:lnTo>
                    <a:lnTo>
                      <a:pt x="193" y="3"/>
                    </a:lnTo>
                    <a:lnTo>
                      <a:pt x="192" y="5"/>
                    </a:lnTo>
                    <a:lnTo>
                      <a:pt x="190" y="8"/>
                    </a:lnTo>
                    <a:lnTo>
                      <a:pt x="190" y="10"/>
                    </a:lnTo>
                    <a:lnTo>
                      <a:pt x="189" y="14"/>
                    </a:lnTo>
                    <a:lnTo>
                      <a:pt x="189" y="68"/>
                    </a:lnTo>
                    <a:lnTo>
                      <a:pt x="179" y="71"/>
                    </a:lnTo>
                    <a:lnTo>
                      <a:pt x="169" y="75"/>
                    </a:lnTo>
                    <a:lnTo>
                      <a:pt x="162" y="78"/>
                    </a:lnTo>
                    <a:lnTo>
                      <a:pt x="154" y="82"/>
                    </a:lnTo>
                    <a:lnTo>
                      <a:pt x="141" y="92"/>
                    </a:lnTo>
                    <a:lnTo>
                      <a:pt x="129" y="102"/>
                    </a:lnTo>
                    <a:lnTo>
                      <a:pt x="81" y="74"/>
                    </a:lnTo>
                    <a:lnTo>
                      <a:pt x="75" y="72"/>
                    </a:lnTo>
                    <a:lnTo>
                      <a:pt x="69" y="74"/>
                    </a:lnTo>
                    <a:lnTo>
                      <a:pt x="67" y="74"/>
                    </a:lnTo>
                    <a:lnTo>
                      <a:pt x="65" y="76"/>
                    </a:lnTo>
                    <a:lnTo>
                      <a:pt x="62" y="78"/>
                    </a:lnTo>
                    <a:lnTo>
                      <a:pt x="60" y="80"/>
                    </a:lnTo>
                    <a:lnTo>
                      <a:pt x="3" y="177"/>
                    </a:lnTo>
                    <a:lnTo>
                      <a:pt x="1" y="184"/>
                    </a:lnTo>
                    <a:lnTo>
                      <a:pt x="1" y="189"/>
                    </a:lnTo>
                    <a:lnTo>
                      <a:pt x="3" y="192"/>
                    </a:lnTo>
                    <a:lnTo>
                      <a:pt x="4" y="194"/>
                    </a:lnTo>
                    <a:lnTo>
                      <a:pt x="6" y="197"/>
                    </a:lnTo>
                    <a:lnTo>
                      <a:pt x="9" y="198"/>
                    </a:lnTo>
                    <a:lnTo>
                      <a:pt x="56" y="225"/>
                    </a:lnTo>
                    <a:lnTo>
                      <a:pt x="54" y="241"/>
                    </a:lnTo>
                    <a:lnTo>
                      <a:pt x="53" y="259"/>
                    </a:lnTo>
                    <a:lnTo>
                      <a:pt x="53" y="276"/>
                    </a:lnTo>
                    <a:lnTo>
                      <a:pt x="55" y="292"/>
                    </a:lnTo>
                    <a:lnTo>
                      <a:pt x="8" y="320"/>
                    </a:lnTo>
                    <a:lnTo>
                      <a:pt x="4" y="324"/>
                    </a:lnTo>
                    <a:lnTo>
                      <a:pt x="1" y="328"/>
                    </a:lnTo>
                    <a:lnTo>
                      <a:pt x="0" y="331"/>
                    </a:lnTo>
                    <a:lnTo>
                      <a:pt x="0" y="335"/>
                    </a:lnTo>
                    <a:lnTo>
                      <a:pt x="1" y="338"/>
                    </a:lnTo>
                    <a:lnTo>
                      <a:pt x="3" y="340"/>
                    </a:lnTo>
                    <a:lnTo>
                      <a:pt x="59" y="437"/>
                    </a:lnTo>
                    <a:lnTo>
                      <a:pt x="60" y="439"/>
                    </a:lnTo>
                    <a:lnTo>
                      <a:pt x="62" y="442"/>
                    </a:lnTo>
                    <a:lnTo>
                      <a:pt x="66" y="444"/>
                    </a:lnTo>
                    <a:lnTo>
                      <a:pt x="68" y="445"/>
                    </a:lnTo>
                    <a:lnTo>
                      <a:pt x="71" y="446"/>
                    </a:lnTo>
                    <a:lnTo>
                      <a:pt x="73" y="445"/>
                    </a:lnTo>
                    <a:lnTo>
                      <a:pt x="76" y="445"/>
                    </a:lnTo>
                    <a:lnTo>
                      <a:pt x="80" y="444"/>
                    </a:lnTo>
                    <a:lnTo>
                      <a:pt x="129" y="416"/>
                    </a:lnTo>
                    <a:lnTo>
                      <a:pt x="141" y="427"/>
                    </a:lnTo>
                    <a:lnTo>
                      <a:pt x="154" y="435"/>
                    </a:lnTo>
                    <a:lnTo>
                      <a:pt x="162" y="439"/>
                    </a:lnTo>
                    <a:lnTo>
                      <a:pt x="169" y="444"/>
                    </a:lnTo>
                    <a:lnTo>
                      <a:pt x="179" y="447"/>
                    </a:lnTo>
                    <a:lnTo>
                      <a:pt x="189" y="451"/>
                    </a:lnTo>
                    <a:lnTo>
                      <a:pt x="189" y="491"/>
                    </a:lnTo>
                    <a:lnTo>
                      <a:pt x="190" y="494"/>
                    </a:lnTo>
                    <a:lnTo>
                      <a:pt x="190" y="497"/>
                    </a:lnTo>
                    <a:lnTo>
                      <a:pt x="192" y="499"/>
                    </a:lnTo>
                    <a:lnTo>
                      <a:pt x="193" y="501"/>
                    </a:lnTo>
                    <a:lnTo>
                      <a:pt x="195" y="504"/>
                    </a:lnTo>
                    <a:lnTo>
                      <a:pt x="198" y="505"/>
                    </a:lnTo>
                    <a:lnTo>
                      <a:pt x="200" y="506"/>
                    </a:lnTo>
                    <a:lnTo>
                      <a:pt x="204" y="506"/>
                    </a:lnTo>
                    <a:lnTo>
                      <a:pt x="317" y="506"/>
                    </a:lnTo>
                    <a:lnTo>
                      <a:pt x="320" y="506"/>
                    </a:lnTo>
                    <a:lnTo>
                      <a:pt x="322" y="505"/>
                    </a:lnTo>
                    <a:lnTo>
                      <a:pt x="326" y="504"/>
                    </a:lnTo>
                    <a:lnTo>
                      <a:pt x="328" y="501"/>
                    </a:lnTo>
                    <a:lnTo>
                      <a:pt x="330" y="499"/>
                    </a:lnTo>
                    <a:lnTo>
                      <a:pt x="331" y="497"/>
                    </a:lnTo>
                    <a:lnTo>
                      <a:pt x="332" y="494"/>
                    </a:lnTo>
                    <a:lnTo>
                      <a:pt x="332" y="491"/>
                    </a:lnTo>
                    <a:lnTo>
                      <a:pt x="332" y="448"/>
                    </a:lnTo>
                    <a:lnTo>
                      <a:pt x="348" y="439"/>
                    </a:lnTo>
                    <a:lnTo>
                      <a:pt x="363" y="432"/>
                    </a:lnTo>
                    <a:lnTo>
                      <a:pt x="376" y="424"/>
                    </a:lnTo>
                    <a:lnTo>
                      <a:pt x="387" y="416"/>
                    </a:lnTo>
                    <a:lnTo>
                      <a:pt x="433" y="444"/>
                    </a:lnTo>
                    <a:lnTo>
                      <a:pt x="435" y="445"/>
                    </a:lnTo>
                    <a:lnTo>
                      <a:pt x="438" y="445"/>
                    </a:lnTo>
                    <a:lnTo>
                      <a:pt x="441" y="446"/>
                    </a:lnTo>
                    <a:lnTo>
                      <a:pt x="443" y="445"/>
                    </a:lnTo>
                    <a:lnTo>
                      <a:pt x="447" y="444"/>
                    </a:lnTo>
                    <a:lnTo>
                      <a:pt x="449" y="443"/>
                    </a:lnTo>
                    <a:lnTo>
                      <a:pt x="451" y="440"/>
                    </a:lnTo>
                    <a:lnTo>
                      <a:pt x="453" y="437"/>
                    </a:lnTo>
                    <a:lnTo>
                      <a:pt x="510" y="340"/>
                    </a:lnTo>
                    <a:lnTo>
                      <a:pt x="511" y="338"/>
                    </a:lnTo>
                    <a:lnTo>
                      <a:pt x="512" y="335"/>
                    </a:lnTo>
                    <a:lnTo>
                      <a:pt x="512" y="331"/>
                    </a:lnTo>
                    <a:lnTo>
                      <a:pt x="511" y="328"/>
                    </a:lnTo>
                    <a:lnTo>
                      <a:pt x="510" y="326"/>
                    </a:lnTo>
                    <a:lnTo>
                      <a:pt x="509" y="323"/>
                    </a:lnTo>
                    <a:lnTo>
                      <a:pt x="506" y="321"/>
                    </a:lnTo>
                    <a:lnTo>
                      <a:pt x="504" y="3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8" name="Freeform 4358"/>
              <p:cNvSpPr>
                <a:spLocks noEditPoints="1"/>
              </p:cNvSpPr>
              <p:nvPr/>
            </p:nvSpPr>
            <p:spPr bwMode="auto">
              <a:xfrm>
                <a:off x="7048500" y="1509713"/>
                <a:ext cx="161925" cy="161925"/>
              </a:xfrm>
              <a:custGeom>
                <a:avLst/>
                <a:gdLst>
                  <a:gd name="T0" fmla="*/ 229 w 511"/>
                  <a:gd name="T1" fmla="*/ 335 h 509"/>
                  <a:gd name="T2" fmla="*/ 198 w 511"/>
                  <a:gd name="T3" fmla="*/ 319 h 509"/>
                  <a:gd name="T4" fmla="*/ 176 w 511"/>
                  <a:gd name="T5" fmla="*/ 292 h 509"/>
                  <a:gd name="T6" fmla="*/ 166 w 511"/>
                  <a:gd name="T7" fmla="*/ 258 h 509"/>
                  <a:gd name="T8" fmla="*/ 169 w 511"/>
                  <a:gd name="T9" fmla="*/ 223 h 509"/>
                  <a:gd name="T10" fmla="*/ 186 w 511"/>
                  <a:gd name="T11" fmla="*/ 191 h 509"/>
                  <a:gd name="T12" fmla="*/ 213 w 511"/>
                  <a:gd name="T13" fmla="*/ 169 h 509"/>
                  <a:gd name="T14" fmla="*/ 246 w 511"/>
                  <a:gd name="T15" fmla="*/ 158 h 509"/>
                  <a:gd name="T16" fmla="*/ 282 w 511"/>
                  <a:gd name="T17" fmla="*/ 163 h 509"/>
                  <a:gd name="T18" fmla="*/ 313 w 511"/>
                  <a:gd name="T19" fmla="*/ 179 h 509"/>
                  <a:gd name="T20" fmla="*/ 335 w 511"/>
                  <a:gd name="T21" fmla="*/ 206 h 509"/>
                  <a:gd name="T22" fmla="*/ 346 w 511"/>
                  <a:gd name="T23" fmla="*/ 240 h 509"/>
                  <a:gd name="T24" fmla="*/ 342 w 511"/>
                  <a:gd name="T25" fmla="*/ 276 h 509"/>
                  <a:gd name="T26" fmla="*/ 325 w 511"/>
                  <a:gd name="T27" fmla="*/ 306 h 509"/>
                  <a:gd name="T28" fmla="*/ 298 w 511"/>
                  <a:gd name="T29" fmla="*/ 328 h 509"/>
                  <a:gd name="T30" fmla="*/ 265 w 511"/>
                  <a:gd name="T31" fmla="*/ 338 h 509"/>
                  <a:gd name="T32" fmla="*/ 511 w 511"/>
                  <a:gd name="T33" fmla="*/ 173 h 509"/>
                  <a:gd name="T34" fmla="*/ 450 w 511"/>
                  <a:gd name="T35" fmla="*/ 67 h 509"/>
                  <a:gd name="T36" fmla="*/ 441 w 511"/>
                  <a:gd name="T37" fmla="*/ 63 h 509"/>
                  <a:gd name="T38" fmla="*/ 386 w 511"/>
                  <a:gd name="T39" fmla="*/ 92 h 509"/>
                  <a:gd name="T40" fmla="*/ 332 w 511"/>
                  <a:gd name="T41" fmla="*/ 59 h 509"/>
                  <a:gd name="T42" fmla="*/ 329 w 511"/>
                  <a:gd name="T43" fmla="*/ 6 h 509"/>
                  <a:gd name="T44" fmla="*/ 320 w 511"/>
                  <a:gd name="T45" fmla="*/ 0 h 509"/>
                  <a:gd name="T46" fmla="*/ 198 w 511"/>
                  <a:gd name="T47" fmla="*/ 1 h 509"/>
                  <a:gd name="T48" fmla="*/ 190 w 511"/>
                  <a:gd name="T49" fmla="*/ 9 h 509"/>
                  <a:gd name="T50" fmla="*/ 179 w 511"/>
                  <a:gd name="T51" fmla="*/ 61 h 509"/>
                  <a:gd name="T52" fmla="*/ 141 w 511"/>
                  <a:gd name="T53" fmla="*/ 81 h 509"/>
                  <a:gd name="T54" fmla="*/ 68 w 511"/>
                  <a:gd name="T55" fmla="*/ 63 h 509"/>
                  <a:gd name="T56" fmla="*/ 60 w 511"/>
                  <a:gd name="T57" fmla="*/ 70 h 509"/>
                  <a:gd name="T58" fmla="*/ 1 w 511"/>
                  <a:gd name="T59" fmla="*/ 177 h 509"/>
                  <a:gd name="T60" fmla="*/ 5 w 511"/>
                  <a:gd name="T61" fmla="*/ 186 h 509"/>
                  <a:gd name="T62" fmla="*/ 52 w 511"/>
                  <a:gd name="T63" fmla="*/ 249 h 509"/>
                  <a:gd name="T64" fmla="*/ 5 w 511"/>
                  <a:gd name="T65" fmla="*/ 311 h 509"/>
                  <a:gd name="T66" fmla="*/ 0 w 511"/>
                  <a:gd name="T67" fmla="*/ 322 h 509"/>
                  <a:gd name="T68" fmla="*/ 59 w 511"/>
                  <a:gd name="T69" fmla="*/ 429 h 509"/>
                  <a:gd name="T70" fmla="*/ 74 w 511"/>
                  <a:gd name="T71" fmla="*/ 435 h 509"/>
                  <a:gd name="T72" fmla="*/ 140 w 511"/>
                  <a:gd name="T73" fmla="*/ 416 h 509"/>
                  <a:gd name="T74" fmla="*/ 179 w 511"/>
                  <a:gd name="T75" fmla="*/ 438 h 509"/>
                  <a:gd name="T76" fmla="*/ 190 w 511"/>
                  <a:gd name="T77" fmla="*/ 500 h 509"/>
                  <a:gd name="T78" fmla="*/ 198 w 511"/>
                  <a:gd name="T79" fmla="*/ 508 h 509"/>
                  <a:gd name="T80" fmla="*/ 320 w 511"/>
                  <a:gd name="T81" fmla="*/ 509 h 509"/>
                  <a:gd name="T82" fmla="*/ 329 w 511"/>
                  <a:gd name="T83" fmla="*/ 503 h 509"/>
                  <a:gd name="T84" fmla="*/ 332 w 511"/>
                  <a:gd name="T85" fmla="*/ 439 h 509"/>
                  <a:gd name="T86" fmla="*/ 387 w 511"/>
                  <a:gd name="T87" fmla="*/ 407 h 509"/>
                  <a:gd name="T88" fmla="*/ 441 w 511"/>
                  <a:gd name="T89" fmla="*/ 435 h 509"/>
                  <a:gd name="T90" fmla="*/ 450 w 511"/>
                  <a:gd name="T91" fmla="*/ 431 h 509"/>
                  <a:gd name="T92" fmla="*/ 511 w 511"/>
                  <a:gd name="T93" fmla="*/ 324 h 509"/>
                  <a:gd name="T94" fmla="*/ 504 w 511"/>
                  <a:gd name="T95" fmla="*/ 309 h 509"/>
                  <a:gd name="T96" fmla="*/ 459 w 511"/>
                  <a:gd name="T97" fmla="*/ 233 h 509"/>
                  <a:gd name="T98" fmla="*/ 508 w 511"/>
                  <a:gd name="T99" fmla="*/ 184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11" h="509">
                    <a:moveTo>
                      <a:pt x="256" y="339"/>
                    </a:moveTo>
                    <a:lnTo>
                      <a:pt x="246" y="338"/>
                    </a:lnTo>
                    <a:lnTo>
                      <a:pt x="237" y="337"/>
                    </a:lnTo>
                    <a:lnTo>
                      <a:pt x="229" y="335"/>
                    </a:lnTo>
                    <a:lnTo>
                      <a:pt x="220" y="332"/>
                    </a:lnTo>
                    <a:lnTo>
                      <a:pt x="213" y="328"/>
                    </a:lnTo>
                    <a:lnTo>
                      <a:pt x="205" y="323"/>
                    </a:lnTo>
                    <a:lnTo>
                      <a:pt x="198" y="319"/>
                    </a:lnTo>
                    <a:lnTo>
                      <a:pt x="191" y="312"/>
                    </a:lnTo>
                    <a:lnTo>
                      <a:pt x="186" y="306"/>
                    </a:lnTo>
                    <a:lnTo>
                      <a:pt x="181" y="300"/>
                    </a:lnTo>
                    <a:lnTo>
                      <a:pt x="176" y="292"/>
                    </a:lnTo>
                    <a:lnTo>
                      <a:pt x="172" y="284"/>
                    </a:lnTo>
                    <a:lnTo>
                      <a:pt x="169" y="276"/>
                    </a:lnTo>
                    <a:lnTo>
                      <a:pt x="167" y="267"/>
                    </a:lnTo>
                    <a:lnTo>
                      <a:pt x="166" y="258"/>
                    </a:lnTo>
                    <a:lnTo>
                      <a:pt x="166" y="249"/>
                    </a:lnTo>
                    <a:lnTo>
                      <a:pt x="166" y="240"/>
                    </a:lnTo>
                    <a:lnTo>
                      <a:pt x="167" y="231"/>
                    </a:lnTo>
                    <a:lnTo>
                      <a:pt x="169" y="223"/>
                    </a:lnTo>
                    <a:lnTo>
                      <a:pt x="172" y="214"/>
                    </a:lnTo>
                    <a:lnTo>
                      <a:pt x="176" y="206"/>
                    </a:lnTo>
                    <a:lnTo>
                      <a:pt x="181" y="199"/>
                    </a:lnTo>
                    <a:lnTo>
                      <a:pt x="186" y="191"/>
                    </a:lnTo>
                    <a:lnTo>
                      <a:pt x="191" y="185"/>
                    </a:lnTo>
                    <a:lnTo>
                      <a:pt x="198" y="179"/>
                    </a:lnTo>
                    <a:lnTo>
                      <a:pt x="205" y="173"/>
                    </a:lnTo>
                    <a:lnTo>
                      <a:pt x="213" y="169"/>
                    </a:lnTo>
                    <a:lnTo>
                      <a:pt x="220" y="165"/>
                    </a:lnTo>
                    <a:lnTo>
                      <a:pt x="229" y="163"/>
                    </a:lnTo>
                    <a:lnTo>
                      <a:pt x="237" y="159"/>
                    </a:lnTo>
                    <a:lnTo>
                      <a:pt x="246" y="158"/>
                    </a:lnTo>
                    <a:lnTo>
                      <a:pt x="256" y="158"/>
                    </a:lnTo>
                    <a:lnTo>
                      <a:pt x="265" y="158"/>
                    </a:lnTo>
                    <a:lnTo>
                      <a:pt x="274" y="159"/>
                    </a:lnTo>
                    <a:lnTo>
                      <a:pt x="282" y="163"/>
                    </a:lnTo>
                    <a:lnTo>
                      <a:pt x="291" y="165"/>
                    </a:lnTo>
                    <a:lnTo>
                      <a:pt x="298" y="169"/>
                    </a:lnTo>
                    <a:lnTo>
                      <a:pt x="306" y="173"/>
                    </a:lnTo>
                    <a:lnTo>
                      <a:pt x="313" y="179"/>
                    </a:lnTo>
                    <a:lnTo>
                      <a:pt x="320" y="185"/>
                    </a:lnTo>
                    <a:lnTo>
                      <a:pt x="325" y="191"/>
                    </a:lnTo>
                    <a:lnTo>
                      <a:pt x="331" y="199"/>
                    </a:lnTo>
                    <a:lnTo>
                      <a:pt x="335" y="206"/>
                    </a:lnTo>
                    <a:lnTo>
                      <a:pt x="339" y="214"/>
                    </a:lnTo>
                    <a:lnTo>
                      <a:pt x="342" y="223"/>
                    </a:lnTo>
                    <a:lnTo>
                      <a:pt x="344" y="231"/>
                    </a:lnTo>
                    <a:lnTo>
                      <a:pt x="346" y="240"/>
                    </a:lnTo>
                    <a:lnTo>
                      <a:pt x="347" y="249"/>
                    </a:lnTo>
                    <a:lnTo>
                      <a:pt x="346" y="258"/>
                    </a:lnTo>
                    <a:lnTo>
                      <a:pt x="344" y="267"/>
                    </a:lnTo>
                    <a:lnTo>
                      <a:pt x="342" y="276"/>
                    </a:lnTo>
                    <a:lnTo>
                      <a:pt x="339" y="284"/>
                    </a:lnTo>
                    <a:lnTo>
                      <a:pt x="335" y="292"/>
                    </a:lnTo>
                    <a:lnTo>
                      <a:pt x="331" y="300"/>
                    </a:lnTo>
                    <a:lnTo>
                      <a:pt x="325" y="306"/>
                    </a:lnTo>
                    <a:lnTo>
                      <a:pt x="320" y="312"/>
                    </a:lnTo>
                    <a:lnTo>
                      <a:pt x="313" y="319"/>
                    </a:lnTo>
                    <a:lnTo>
                      <a:pt x="306" y="323"/>
                    </a:lnTo>
                    <a:lnTo>
                      <a:pt x="298" y="328"/>
                    </a:lnTo>
                    <a:lnTo>
                      <a:pt x="291" y="332"/>
                    </a:lnTo>
                    <a:lnTo>
                      <a:pt x="282" y="335"/>
                    </a:lnTo>
                    <a:lnTo>
                      <a:pt x="274" y="337"/>
                    </a:lnTo>
                    <a:lnTo>
                      <a:pt x="265" y="338"/>
                    </a:lnTo>
                    <a:lnTo>
                      <a:pt x="256" y="339"/>
                    </a:lnTo>
                    <a:close/>
                    <a:moveTo>
                      <a:pt x="510" y="179"/>
                    </a:moveTo>
                    <a:lnTo>
                      <a:pt x="511" y="177"/>
                    </a:lnTo>
                    <a:lnTo>
                      <a:pt x="511" y="173"/>
                    </a:lnTo>
                    <a:lnTo>
                      <a:pt x="510" y="171"/>
                    </a:lnTo>
                    <a:lnTo>
                      <a:pt x="509" y="168"/>
                    </a:lnTo>
                    <a:lnTo>
                      <a:pt x="453" y="70"/>
                    </a:lnTo>
                    <a:lnTo>
                      <a:pt x="450" y="67"/>
                    </a:lnTo>
                    <a:lnTo>
                      <a:pt x="448" y="65"/>
                    </a:lnTo>
                    <a:lnTo>
                      <a:pt x="446" y="64"/>
                    </a:lnTo>
                    <a:lnTo>
                      <a:pt x="443" y="64"/>
                    </a:lnTo>
                    <a:lnTo>
                      <a:pt x="441" y="63"/>
                    </a:lnTo>
                    <a:lnTo>
                      <a:pt x="438" y="63"/>
                    </a:lnTo>
                    <a:lnTo>
                      <a:pt x="434" y="63"/>
                    </a:lnTo>
                    <a:lnTo>
                      <a:pt x="432" y="65"/>
                    </a:lnTo>
                    <a:lnTo>
                      <a:pt x="386" y="92"/>
                    </a:lnTo>
                    <a:lnTo>
                      <a:pt x="375" y="83"/>
                    </a:lnTo>
                    <a:lnTo>
                      <a:pt x="363" y="75"/>
                    </a:lnTo>
                    <a:lnTo>
                      <a:pt x="348" y="67"/>
                    </a:lnTo>
                    <a:lnTo>
                      <a:pt x="332" y="59"/>
                    </a:lnTo>
                    <a:lnTo>
                      <a:pt x="332" y="14"/>
                    </a:lnTo>
                    <a:lnTo>
                      <a:pt x="332" y="12"/>
                    </a:lnTo>
                    <a:lnTo>
                      <a:pt x="331" y="9"/>
                    </a:lnTo>
                    <a:lnTo>
                      <a:pt x="329" y="6"/>
                    </a:lnTo>
                    <a:lnTo>
                      <a:pt x="327" y="4"/>
                    </a:lnTo>
                    <a:lnTo>
                      <a:pt x="325" y="2"/>
                    </a:lnTo>
                    <a:lnTo>
                      <a:pt x="323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3" y="0"/>
                    </a:lnTo>
                    <a:lnTo>
                      <a:pt x="201" y="0"/>
                    </a:lnTo>
                    <a:lnTo>
                      <a:pt x="198" y="1"/>
                    </a:lnTo>
                    <a:lnTo>
                      <a:pt x="196" y="2"/>
                    </a:lnTo>
                    <a:lnTo>
                      <a:pt x="194" y="4"/>
                    </a:lnTo>
                    <a:lnTo>
                      <a:pt x="191" y="6"/>
                    </a:lnTo>
                    <a:lnTo>
                      <a:pt x="190" y="9"/>
                    </a:lnTo>
                    <a:lnTo>
                      <a:pt x="189" y="12"/>
                    </a:lnTo>
                    <a:lnTo>
                      <a:pt x="188" y="14"/>
                    </a:lnTo>
                    <a:lnTo>
                      <a:pt x="188" y="58"/>
                    </a:lnTo>
                    <a:lnTo>
                      <a:pt x="179" y="61"/>
                    </a:lnTo>
                    <a:lnTo>
                      <a:pt x="170" y="64"/>
                    </a:lnTo>
                    <a:lnTo>
                      <a:pt x="161" y="68"/>
                    </a:lnTo>
                    <a:lnTo>
                      <a:pt x="154" y="72"/>
                    </a:lnTo>
                    <a:lnTo>
                      <a:pt x="141" y="81"/>
                    </a:lnTo>
                    <a:lnTo>
                      <a:pt x="128" y="92"/>
                    </a:lnTo>
                    <a:lnTo>
                      <a:pt x="80" y="64"/>
                    </a:lnTo>
                    <a:lnTo>
                      <a:pt x="75" y="62"/>
                    </a:lnTo>
                    <a:lnTo>
                      <a:pt x="68" y="63"/>
                    </a:lnTo>
                    <a:lnTo>
                      <a:pt x="66" y="64"/>
                    </a:lnTo>
                    <a:lnTo>
                      <a:pt x="64" y="65"/>
                    </a:lnTo>
                    <a:lnTo>
                      <a:pt x="62" y="67"/>
                    </a:lnTo>
                    <a:lnTo>
                      <a:pt x="60" y="70"/>
                    </a:lnTo>
                    <a:lnTo>
                      <a:pt x="3" y="168"/>
                    </a:lnTo>
                    <a:lnTo>
                      <a:pt x="2" y="171"/>
                    </a:lnTo>
                    <a:lnTo>
                      <a:pt x="1" y="173"/>
                    </a:lnTo>
                    <a:lnTo>
                      <a:pt x="1" y="177"/>
                    </a:lnTo>
                    <a:lnTo>
                      <a:pt x="1" y="179"/>
                    </a:lnTo>
                    <a:lnTo>
                      <a:pt x="2" y="182"/>
                    </a:lnTo>
                    <a:lnTo>
                      <a:pt x="4" y="184"/>
                    </a:lnTo>
                    <a:lnTo>
                      <a:pt x="5" y="186"/>
                    </a:lnTo>
                    <a:lnTo>
                      <a:pt x="8" y="188"/>
                    </a:lnTo>
                    <a:lnTo>
                      <a:pt x="56" y="216"/>
                    </a:lnTo>
                    <a:lnTo>
                      <a:pt x="53" y="233"/>
                    </a:lnTo>
                    <a:lnTo>
                      <a:pt x="52" y="249"/>
                    </a:lnTo>
                    <a:lnTo>
                      <a:pt x="53" y="265"/>
                    </a:lnTo>
                    <a:lnTo>
                      <a:pt x="56" y="282"/>
                    </a:lnTo>
                    <a:lnTo>
                      <a:pt x="7" y="309"/>
                    </a:lnTo>
                    <a:lnTo>
                      <a:pt x="5" y="311"/>
                    </a:lnTo>
                    <a:lnTo>
                      <a:pt x="3" y="313"/>
                    </a:lnTo>
                    <a:lnTo>
                      <a:pt x="2" y="317"/>
                    </a:lnTo>
                    <a:lnTo>
                      <a:pt x="1" y="320"/>
                    </a:lnTo>
                    <a:lnTo>
                      <a:pt x="0" y="322"/>
                    </a:lnTo>
                    <a:lnTo>
                      <a:pt x="0" y="324"/>
                    </a:lnTo>
                    <a:lnTo>
                      <a:pt x="1" y="327"/>
                    </a:lnTo>
                    <a:lnTo>
                      <a:pt x="2" y="330"/>
                    </a:lnTo>
                    <a:lnTo>
                      <a:pt x="59" y="429"/>
                    </a:lnTo>
                    <a:lnTo>
                      <a:pt x="63" y="432"/>
                    </a:lnTo>
                    <a:lnTo>
                      <a:pt x="67" y="434"/>
                    </a:lnTo>
                    <a:lnTo>
                      <a:pt x="71" y="435"/>
                    </a:lnTo>
                    <a:lnTo>
                      <a:pt x="74" y="435"/>
                    </a:lnTo>
                    <a:lnTo>
                      <a:pt x="76" y="434"/>
                    </a:lnTo>
                    <a:lnTo>
                      <a:pt x="79" y="433"/>
                    </a:lnTo>
                    <a:lnTo>
                      <a:pt x="128" y="407"/>
                    </a:lnTo>
                    <a:lnTo>
                      <a:pt x="140" y="416"/>
                    </a:lnTo>
                    <a:lnTo>
                      <a:pt x="154" y="426"/>
                    </a:lnTo>
                    <a:lnTo>
                      <a:pt x="161" y="430"/>
                    </a:lnTo>
                    <a:lnTo>
                      <a:pt x="169" y="434"/>
                    </a:lnTo>
                    <a:lnTo>
                      <a:pt x="179" y="438"/>
                    </a:lnTo>
                    <a:lnTo>
                      <a:pt x="188" y="441"/>
                    </a:lnTo>
                    <a:lnTo>
                      <a:pt x="188" y="494"/>
                    </a:lnTo>
                    <a:lnTo>
                      <a:pt x="189" y="497"/>
                    </a:lnTo>
                    <a:lnTo>
                      <a:pt x="190" y="500"/>
                    </a:lnTo>
                    <a:lnTo>
                      <a:pt x="191" y="503"/>
                    </a:lnTo>
                    <a:lnTo>
                      <a:pt x="194" y="505"/>
                    </a:lnTo>
                    <a:lnTo>
                      <a:pt x="196" y="507"/>
                    </a:lnTo>
                    <a:lnTo>
                      <a:pt x="198" y="508"/>
                    </a:lnTo>
                    <a:lnTo>
                      <a:pt x="201" y="509"/>
                    </a:lnTo>
                    <a:lnTo>
                      <a:pt x="203" y="509"/>
                    </a:lnTo>
                    <a:lnTo>
                      <a:pt x="317" y="509"/>
                    </a:lnTo>
                    <a:lnTo>
                      <a:pt x="320" y="509"/>
                    </a:lnTo>
                    <a:lnTo>
                      <a:pt x="323" y="508"/>
                    </a:lnTo>
                    <a:lnTo>
                      <a:pt x="325" y="507"/>
                    </a:lnTo>
                    <a:lnTo>
                      <a:pt x="327" y="505"/>
                    </a:lnTo>
                    <a:lnTo>
                      <a:pt x="329" y="503"/>
                    </a:lnTo>
                    <a:lnTo>
                      <a:pt x="331" y="500"/>
                    </a:lnTo>
                    <a:lnTo>
                      <a:pt x="332" y="497"/>
                    </a:lnTo>
                    <a:lnTo>
                      <a:pt x="332" y="494"/>
                    </a:lnTo>
                    <a:lnTo>
                      <a:pt x="332" y="439"/>
                    </a:lnTo>
                    <a:lnTo>
                      <a:pt x="348" y="431"/>
                    </a:lnTo>
                    <a:lnTo>
                      <a:pt x="363" y="423"/>
                    </a:lnTo>
                    <a:lnTo>
                      <a:pt x="375" y="414"/>
                    </a:lnTo>
                    <a:lnTo>
                      <a:pt x="387" y="407"/>
                    </a:lnTo>
                    <a:lnTo>
                      <a:pt x="432" y="433"/>
                    </a:lnTo>
                    <a:lnTo>
                      <a:pt x="434" y="434"/>
                    </a:lnTo>
                    <a:lnTo>
                      <a:pt x="438" y="435"/>
                    </a:lnTo>
                    <a:lnTo>
                      <a:pt x="441" y="435"/>
                    </a:lnTo>
                    <a:lnTo>
                      <a:pt x="443" y="434"/>
                    </a:lnTo>
                    <a:lnTo>
                      <a:pt x="446" y="434"/>
                    </a:lnTo>
                    <a:lnTo>
                      <a:pt x="448" y="432"/>
                    </a:lnTo>
                    <a:lnTo>
                      <a:pt x="450" y="431"/>
                    </a:lnTo>
                    <a:lnTo>
                      <a:pt x="453" y="429"/>
                    </a:lnTo>
                    <a:lnTo>
                      <a:pt x="509" y="330"/>
                    </a:lnTo>
                    <a:lnTo>
                      <a:pt x="510" y="327"/>
                    </a:lnTo>
                    <a:lnTo>
                      <a:pt x="511" y="324"/>
                    </a:lnTo>
                    <a:lnTo>
                      <a:pt x="511" y="322"/>
                    </a:lnTo>
                    <a:lnTo>
                      <a:pt x="510" y="320"/>
                    </a:lnTo>
                    <a:lnTo>
                      <a:pt x="508" y="313"/>
                    </a:lnTo>
                    <a:lnTo>
                      <a:pt x="504" y="309"/>
                    </a:lnTo>
                    <a:lnTo>
                      <a:pt x="457" y="282"/>
                    </a:lnTo>
                    <a:lnTo>
                      <a:pt x="459" y="265"/>
                    </a:lnTo>
                    <a:lnTo>
                      <a:pt x="459" y="249"/>
                    </a:lnTo>
                    <a:lnTo>
                      <a:pt x="459" y="233"/>
                    </a:lnTo>
                    <a:lnTo>
                      <a:pt x="457" y="216"/>
                    </a:lnTo>
                    <a:lnTo>
                      <a:pt x="504" y="188"/>
                    </a:lnTo>
                    <a:lnTo>
                      <a:pt x="506" y="186"/>
                    </a:lnTo>
                    <a:lnTo>
                      <a:pt x="508" y="184"/>
                    </a:lnTo>
                    <a:lnTo>
                      <a:pt x="509" y="182"/>
                    </a:lnTo>
                    <a:lnTo>
                      <a:pt x="510" y="1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079943" y="4060368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PREDICTION OF INTERACTION 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7450520" y="4638275"/>
              <a:ext cx="1423487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 effect of driver mutation in interaction with second-site targets.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5/11/2019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36D8920A-5492-423B-ABCF-6E6238DA672D}"/>
              </a:ext>
            </a:extLst>
          </p:cNvPr>
          <p:cNvGrpSpPr/>
          <p:nvPr/>
        </p:nvGrpSpPr>
        <p:grpSpPr>
          <a:xfrm>
            <a:off x="876974" y="1900254"/>
            <a:ext cx="2167427" cy="3682757"/>
            <a:chOff x="876974" y="1900254"/>
            <a:chExt cx="2167427" cy="3682757"/>
          </a:xfrm>
        </p:grpSpPr>
        <p:cxnSp>
          <p:nvCxnSpPr>
            <p:cNvPr id="19" name="Straight Connector 18"/>
            <p:cNvCxnSpPr>
              <a:stCxn id="15" idx="4"/>
              <a:endCxn id="122" idx="0"/>
            </p:cNvCxnSpPr>
            <p:nvPr/>
          </p:nvCxnSpPr>
          <p:spPr>
            <a:xfrm>
              <a:off x="1960688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783830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1451629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876974" y="1900254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GENERAL DATA EXPLORATION</a:t>
              </a:r>
              <a:endPara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1234676" y="2513435"/>
              <a:ext cx="1464120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Get an overview over expression patterns and effects on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509764" y="5344163"/>
              <a:ext cx="901843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29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May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69" name="Group 155">
              <a:extLst>
                <a:ext uri="{FF2B5EF4-FFF2-40B4-BE49-F238E27FC236}">
                  <a16:creationId xmlns:a16="http://schemas.microsoft.com/office/drawing/2014/main" id="{5D6B9295-4A0C-4358-A31C-46433FEE1A33}"/>
                </a:ext>
              </a:extLst>
            </p:cNvPr>
            <p:cNvGrpSpPr/>
            <p:nvPr/>
          </p:nvGrpSpPr>
          <p:grpSpPr>
            <a:xfrm>
              <a:off x="1763910" y="4434878"/>
              <a:ext cx="393552" cy="393552"/>
              <a:chOff x="4319588" y="2492375"/>
              <a:chExt cx="287338" cy="287338"/>
            </a:xfrm>
            <a:solidFill>
              <a:srgbClr val="404040"/>
            </a:solidFill>
          </p:grpSpPr>
          <p:sp>
            <p:nvSpPr>
              <p:cNvPr id="70" name="Freeform 372">
                <a:extLst>
                  <a:ext uri="{FF2B5EF4-FFF2-40B4-BE49-F238E27FC236}">
                    <a16:creationId xmlns:a16="http://schemas.microsoft.com/office/drawing/2014/main" id="{E19B6879-0981-477F-91A3-D2D8F821D5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1" name="Freeform 373">
                <a:extLst>
                  <a:ext uri="{FF2B5EF4-FFF2-40B4-BE49-F238E27FC236}">
                    <a16:creationId xmlns:a16="http://schemas.microsoft.com/office/drawing/2014/main" id="{7C04AF3A-C0AC-4B19-B56E-B203385CA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62A20FFD-6AED-4282-A6ED-1A3D58FD317C}"/>
              </a:ext>
            </a:extLst>
          </p:cNvPr>
          <p:cNvGrpSpPr/>
          <p:nvPr/>
        </p:nvGrpSpPr>
        <p:grpSpPr>
          <a:xfrm>
            <a:off x="2944630" y="1656430"/>
            <a:ext cx="2167427" cy="4253514"/>
            <a:chOff x="2944630" y="1656430"/>
            <a:chExt cx="2167427" cy="4253514"/>
          </a:xfrm>
        </p:grpSpPr>
        <p:cxnSp>
          <p:nvCxnSpPr>
            <p:cNvPr id="164" name="Straight Connector 163"/>
            <p:cNvCxnSpPr/>
            <p:nvPr/>
          </p:nvCxnSpPr>
          <p:spPr>
            <a:xfrm>
              <a:off x="4028344" y="3069069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/>
            <p:cNvSpPr/>
            <p:nvPr/>
          </p:nvSpPr>
          <p:spPr>
            <a:xfrm>
              <a:off x="3851486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" name="Oval 122"/>
            <p:cNvSpPr/>
            <p:nvPr/>
          </p:nvSpPr>
          <p:spPr>
            <a:xfrm>
              <a:off x="3519285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3562612" y="1656430"/>
              <a:ext cx="931460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12</a:t>
              </a:r>
              <a:r>
                <a:rPr lang="en-US" sz="1600" b="1" spc="50" baseline="3000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944630" y="4060368"/>
              <a:ext cx="2167427" cy="7694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SELECTION OF DRIVER MUTATION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3261444" y="4884022"/>
              <a:ext cx="1533799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 overexpressed or gain-of-function mutations promoting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72" name="Freeform 2522">
              <a:extLst>
                <a:ext uri="{FF2B5EF4-FFF2-40B4-BE49-F238E27FC236}">
                  <a16:creationId xmlns:a16="http://schemas.microsoft.com/office/drawing/2014/main" id="{16EA7147-AEDE-4816-8459-953A1A18C6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13297" y="2342776"/>
              <a:ext cx="430091" cy="430091"/>
            </a:xfrm>
            <a:custGeom>
              <a:avLst/>
              <a:gdLst>
                <a:gd name="T0" fmla="*/ 417 w 901"/>
                <a:gd name="T1" fmla="*/ 730 h 901"/>
                <a:gd name="T2" fmla="*/ 406 w 901"/>
                <a:gd name="T3" fmla="*/ 736 h 901"/>
                <a:gd name="T4" fmla="*/ 398 w 901"/>
                <a:gd name="T5" fmla="*/ 734 h 901"/>
                <a:gd name="T6" fmla="*/ 391 w 901"/>
                <a:gd name="T7" fmla="*/ 720 h 901"/>
                <a:gd name="T8" fmla="*/ 175 w 901"/>
                <a:gd name="T9" fmla="*/ 509 h 901"/>
                <a:gd name="T10" fmla="*/ 166 w 901"/>
                <a:gd name="T11" fmla="*/ 499 h 901"/>
                <a:gd name="T12" fmla="*/ 170 w 901"/>
                <a:gd name="T13" fmla="*/ 485 h 901"/>
                <a:gd name="T14" fmla="*/ 629 w 901"/>
                <a:gd name="T15" fmla="*/ 256 h 901"/>
                <a:gd name="T16" fmla="*/ 641 w 901"/>
                <a:gd name="T17" fmla="*/ 259 h 901"/>
                <a:gd name="T18" fmla="*/ 646 w 901"/>
                <a:gd name="T19" fmla="*/ 272 h 901"/>
                <a:gd name="T20" fmla="*/ 451 w 901"/>
                <a:gd name="T21" fmla="*/ 0 h 901"/>
                <a:gd name="T22" fmla="*/ 382 w 901"/>
                <a:gd name="T23" fmla="*/ 5 h 901"/>
                <a:gd name="T24" fmla="*/ 317 w 901"/>
                <a:gd name="T25" fmla="*/ 20 h 901"/>
                <a:gd name="T26" fmla="*/ 256 w 901"/>
                <a:gd name="T27" fmla="*/ 44 h 901"/>
                <a:gd name="T28" fmla="*/ 200 w 901"/>
                <a:gd name="T29" fmla="*/ 77 h 901"/>
                <a:gd name="T30" fmla="*/ 148 w 901"/>
                <a:gd name="T31" fmla="*/ 117 h 901"/>
                <a:gd name="T32" fmla="*/ 104 w 901"/>
                <a:gd name="T33" fmla="*/ 164 h 901"/>
                <a:gd name="T34" fmla="*/ 65 w 901"/>
                <a:gd name="T35" fmla="*/ 217 h 901"/>
                <a:gd name="T36" fmla="*/ 36 w 901"/>
                <a:gd name="T37" fmla="*/ 276 h 901"/>
                <a:gd name="T38" fmla="*/ 15 w 901"/>
                <a:gd name="T39" fmla="*/ 338 h 901"/>
                <a:gd name="T40" fmla="*/ 3 w 901"/>
                <a:gd name="T41" fmla="*/ 404 h 901"/>
                <a:gd name="T42" fmla="*/ 1 w 901"/>
                <a:gd name="T43" fmla="*/ 474 h 901"/>
                <a:gd name="T44" fmla="*/ 9 w 901"/>
                <a:gd name="T45" fmla="*/ 541 h 901"/>
                <a:gd name="T46" fmla="*/ 28 w 901"/>
                <a:gd name="T47" fmla="*/ 605 h 901"/>
                <a:gd name="T48" fmla="*/ 54 w 901"/>
                <a:gd name="T49" fmla="*/ 665 h 901"/>
                <a:gd name="T50" fmla="*/ 90 w 901"/>
                <a:gd name="T51" fmla="*/ 719 h 901"/>
                <a:gd name="T52" fmla="*/ 132 w 901"/>
                <a:gd name="T53" fmla="*/ 769 h 901"/>
                <a:gd name="T54" fmla="*/ 181 w 901"/>
                <a:gd name="T55" fmla="*/ 811 h 901"/>
                <a:gd name="T56" fmla="*/ 236 w 901"/>
                <a:gd name="T57" fmla="*/ 846 h 901"/>
                <a:gd name="T58" fmla="*/ 297 w 901"/>
                <a:gd name="T59" fmla="*/ 873 h 901"/>
                <a:gd name="T60" fmla="*/ 360 w 901"/>
                <a:gd name="T61" fmla="*/ 892 h 901"/>
                <a:gd name="T62" fmla="*/ 428 w 901"/>
                <a:gd name="T63" fmla="*/ 900 h 901"/>
                <a:gd name="T64" fmla="*/ 497 w 901"/>
                <a:gd name="T65" fmla="*/ 899 h 901"/>
                <a:gd name="T66" fmla="*/ 563 w 901"/>
                <a:gd name="T67" fmla="*/ 887 h 901"/>
                <a:gd name="T68" fmla="*/ 626 w 901"/>
                <a:gd name="T69" fmla="*/ 866 h 901"/>
                <a:gd name="T70" fmla="*/ 684 w 901"/>
                <a:gd name="T71" fmla="*/ 836 h 901"/>
                <a:gd name="T72" fmla="*/ 737 w 901"/>
                <a:gd name="T73" fmla="*/ 797 h 901"/>
                <a:gd name="T74" fmla="*/ 784 w 901"/>
                <a:gd name="T75" fmla="*/ 753 h 901"/>
                <a:gd name="T76" fmla="*/ 824 w 901"/>
                <a:gd name="T77" fmla="*/ 702 h 901"/>
                <a:gd name="T78" fmla="*/ 857 w 901"/>
                <a:gd name="T79" fmla="*/ 645 h 901"/>
                <a:gd name="T80" fmla="*/ 881 w 901"/>
                <a:gd name="T81" fmla="*/ 584 h 901"/>
                <a:gd name="T82" fmla="*/ 897 w 901"/>
                <a:gd name="T83" fmla="*/ 519 h 901"/>
                <a:gd name="T84" fmla="*/ 901 w 901"/>
                <a:gd name="T85" fmla="*/ 451 h 901"/>
                <a:gd name="T86" fmla="*/ 897 w 901"/>
                <a:gd name="T87" fmla="*/ 382 h 901"/>
                <a:gd name="T88" fmla="*/ 881 w 901"/>
                <a:gd name="T89" fmla="*/ 316 h 901"/>
                <a:gd name="T90" fmla="*/ 857 w 901"/>
                <a:gd name="T91" fmla="*/ 256 h 901"/>
                <a:gd name="T92" fmla="*/ 824 w 901"/>
                <a:gd name="T93" fmla="*/ 198 h 901"/>
                <a:gd name="T94" fmla="*/ 784 w 901"/>
                <a:gd name="T95" fmla="*/ 148 h 901"/>
                <a:gd name="T96" fmla="*/ 737 w 901"/>
                <a:gd name="T97" fmla="*/ 103 h 901"/>
                <a:gd name="T98" fmla="*/ 684 w 901"/>
                <a:gd name="T99" fmla="*/ 65 h 901"/>
                <a:gd name="T100" fmla="*/ 626 w 901"/>
                <a:gd name="T101" fmla="*/ 36 h 901"/>
                <a:gd name="T102" fmla="*/ 563 w 901"/>
                <a:gd name="T103" fmla="*/ 14 h 901"/>
                <a:gd name="T104" fmla="*/ 497 w 901"/>
                <a:gd name="T105" fmla="*/ 2 h 901"/>
                <a:gd name="T106" fmla="*/ 451 w 901"/>
                <a:gd name="T107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1" h="901">
                  <a:moveTo>
                    <a:pt x="644" y="277"/>
                  </a:moveTo>
                  <a:lnTo>
                    <a:pt x="419" y="727"/>
                  </a:lnTo>
                  <a:lnTo>
                    <a:pt x="417" y="730"/>
                  </a:lnTo>
                  <a:lnTo>
                    <a:pt x="413" y="734"/>
                  </a:lnTo>
                  <a:lnTo>
                    <a:pt x="410" y="735"/>
                  </a:lnTo>
                  <a:lnTo>
                    <a:pt x="406" y="736"/>
                  </a:lnTo>
                  <a:lnTo>
                    <a:pt x="404" y="736"/>
                  </a:lnTo>
                  <a:lnTo>
                    <a:pt x="402" y="735"/>
                  </a:lnTo>
                  <a:lnTo>
                    <a:pt x="398" y="734"/>
                  </a:lnTo>
                  <a:lnTo>
                    <a:pt x="395" y="730"/>
                  </a:lnTo>
                  <a:lnTo>
                    <a:pt x="391" y="726"/>
                  </a:lnTo>
                  <a:lnTo>
                    <a:pt x="391" y="720"/>
                  </a:lnTo>
                  <a:lnTo>
                    <a:pt x="391" y="510"/>
                  </a:lnTo>
                  <a:lnTo>
                    <a:pt x="181" y="510"/>
                  </a:lnTo>
                  <a:lnTo>
                    <a:pt x="175" y="509"/>
                  </a:lnTo>
                  <a:lnTo>
                    <a:pt x="171" y="507"/>
                  </a:lnTo>
                  <a:lnTo>
                    <a:pt x="168" y="503"/>
                  </a:lnTo>
                  <a:lnTo>
                    <a:pt x="166" y="499"/>
                  </a:lnTo>
                  <a:lnTo>
                    <a:pt x="166" y="494"/>
                  </a:lnTo>
                  <a:lnTo>
                    <a:pt x="167" y="489"/>
                  </a:lnTo>
                  <a:lnTo>
                    <a:pt x="170" y="485"/>
                  </a:lnTo>
                  <a:lnTo>
                    <a:pt x="173" y="481"/>
                  </a:lnTo>
                  <a:lnTo>
                    <a:pt x="625" y="257"/>
                  </a:lnTo>
                  <a:lnTo>
                    <a:pt x="629" y="256"/>
                  </a:lnTo>
                  <a:lnTo>
                    <a:pt x="633" y="256"/>
                  </a:lnTo>
                  <a:lnTo>
                    <a:pt x="638" y="257"/>
                  </a:lnTo>
                  <a:lnTo>
                    <a:pt x="641" y="259"/>
                  </a:lnTo>
                  <a:lnTo>
                    <a:pt x="644" y="263"/>
                  </a:lnTo>
                  <a:lnTo>
                    <a:pt x="646" y="268"/>
                  </a:lnTo>
                  <a:lnTo>
                    <a:pt x="646" y="272"/>
                  </a:lnTo>
                  <a:lnTo>
                    <a:pt x="644" y="277"/>
                  </a:lnTo>
                  <a:lnTo>
                    <a:pt x="644" y="277"/>
                  </a:lnTo>
                  <a:close/>
                  <a:moveTo>
                    <a:pt x="451" y="0"/>
                  </a:moveTo>
                  <a:lnTo>
                    <a:pt x="428" y="0"/>
                  </a:lnTo>
                  <a:lnTo>
                    <a:pt x="404" y="2"/>
                  </a:lnTo>
                  <a:lnTo>
                    <a:pt x="382" y="5"/>
                  </a:lnTo>
                  <a:lnTo>
                    <a:pt x="360" y="9"/>
                  </a:lnTo>
                  <a:lnTo>
                    <a:pt x="338" y="14"/>
                  </a:lnTo>
                  <a:lnTo>
                    <a:pt x="317" y="20"/>
                  </a:lnTo>
                  <a:lnTo>
                    <a:pt x="297" y="27"/>
                  </a:lnTo>
                  <a:lnTo>
                    <a:pt x="276" y="36"/>
                  </a:lnTo>
                  <a:lnTo>
                    <a:pt x="256" y="44"/>
                  </a:lnTo>
                  <a:lnTo>
                    <a:pt x="236" y="54"/>
                  </a:lnTo>
                  <a:lnTo>
                    <a:pt x="217" y="65"/>
                  </a:lnTo>
                  <a:lnTo>
                    <a:pt x="200" y="77"/>
                  </a:lnTo>
                  <a:lnTo>
                    <a:pt x="181" y="89"/>
                  </a:lnTo>
                  <a:lnTo>
                    <a:pt x="164" y="103"/>
                  </a:lnTo>
                  <a:lnTo>
                    <a:pt x="148" y="117"/>
                  </a:lnTo>
                  <a:lnTo>
                    <a:pt x="132" y="132"/>
                  </a:lnTo>
                  <a:lnTo>
                    <a:pt x="117" y="148"/>
                  </a:lnTo>
                  <a:lnTo>
                    <a:pt x="104" y="164"/>
                  </a:lnTo>
                  <a:lnTo>
                    <a:pt x="90" y="181"/>
                  </a:lnTo>
                  <a:lnTo>
                    <a:pt x="77" y="198"/>
                  </a:lnTo>
                  <a:lnTo>
                    <a:pt x="65" y="217"/>
                  </a:lnTo>
                  <a:lnTo>
                    <a:pt x="54" y="236"/>
                  </a:lnTo>
                  <a:lnTo>
                    <a:pt x="44" y="256"/>
                  </a:lnTo>
                  <a:lnTo>
                    <a:pt x="36" y="276"/>
                  </a:lnTo>
                  <a:lnTo>
                    <a:pt x="28" y="295"/>
                  </a:lnTo>
                  <a:lnTo>
                    <a:pt x="20" y="316"/>
                  </a:lnTo>
                  <a:lnTo>
                    <a:pt x="15" y="338"/>
                  </a:lnTo>
                  <a:lnTo>
                    <a:pt x="9" y="359"/>
                  </a:lnTo>
                  <a:lnTo>
                    <a:pt x="6" y="382"/>
                  </a:lnTo>
                  <a:lnTo>
                    <a:pt x="3" y="404"/>
                  </a:lnTo>
                  <a:lnTo>
                    <a:pt x="1" y="427"/>
                  </a:lnTo>
                  <a:lnTo>
                    <a:pt x="0" y="451"/>
                  </a:lnTo>
                  <a:lnTo>
                    <a:pt x="1" y="474"/>
                  </a:lnTo>
                  <a:lnTo>
                    <a:pt x="3" y="497"/>
                  </a:lnTo>
                  <a:lnTo>
                    <a:pt x="6" y="519"/>
                  </a:lnTo>
                  <a:lnTo>
                    <a:pt x="9" y="541"/>
                  </a:lnTo>
                  <a:lnTo>
                    <a:pt x="15" y="563"/>
                  </a:lnTo>
                  <a:lnTo>
                    <a:pt x="20" y="584"/>
                  </a:lnTo>
                  <a:lnTo>
                    <a:pt x="28" y="605"/>
                  </a:lnTo>
                  <a:lnTo>
                    <a:pt x="36" y="626"/>
                  </a:lnTo>
                  <a:lnTo>
                    <a:pt x="44" y="645"/>
                  </a:lnTo>
                  <a:lnTo>
                    <a:pt x="54" y="665"/>
                  </a:lnTo>
                  <a:lnTo>
                    <a:pt x="65" y="684"/>
                  </a:lnTo>
                  <a:lnTo>
                    <a:pt x="77" y="702"/>
                  </a:lnTo>
                  <a:lnTo>
                    <a:pt x="90" y="719"/>
                  </a:lnTo>
                  <a:lnTo>
                    <a:pt x="104" y="737"/>
                  </a:lnTo>
                  <a:lnTo>
                    <a:pt x="117" y="753"/>
                  </a:lnTo>
                  <a:lnTo>
                    <a:pt x="132" y="769"/>
                  </a:lnTo>
                  <a:lnTo>
                    <a:pt x="148" y="783"/>
                  </a:lnTo>
                  <a:lnTo>
                    <a:pt x="164" y="797"/>
                  </a:lnTo>
                  <a:lnTo>
                    <a:pt x="181" y="811"/>
                  </a:lnTo>
                  <a:lnTo>
                    <a:pt x="200" y="824"/>
                  </a:lnTo>
                  <a:lnTo>
                    <a:pt x="217" y="836"/>
                  </a:lnTo>
                  <a:lnTo>
                    <a:pt x="236" y="846"/>
                  </a:lnTo>
                  <a:lnTo>
                    <a:pt x="256" y="856"/>
                  </a:lnTo>
                  <a:lnTo>
                    <a:pt x="276" y="866"/>
                  </a:lnTo>
                  <a:lnTo>
                    <a:pt x="297" y="873"/>
                  </a:lnTo>
                  <a:lnTo>
                    <a:pt x="317" y="880"/>
                  </a:lnTo>
                  <a:lnTo>
                    <a:pt x="338" y="887"/>
                  </a:lnTo>
                  <a:lnTo>
                    <a:pt x="360" y="892"/>
                  </a:lnTo>
                  <a:lnTo>
                    <a:pt x="382" y="895"/>
                  </a:lnTo>
                  <a:lnTo>
                    <a:pt x="404" y="899"/>
                  </a:lnTo>
                  <a:lnTo>
                    <a:pt x="428" y="900"/>
                  </a:lnTo>
                  <a:lnTo>
                    <a:pt x="451" y="901"/>
                  </a:lnTo>
                  <a:lnTo>
                    <a:pt x="474" y="900"/>
                  </a:lnTo>
                  <a:lnTo>
                    <a:pt x="497" y="899"/>
                  </a:lnTo>
                  <a:lnTo>
                    <a:pt x="519" y="895"/>
                  </a:lnTo>
                  <a:lnTo>
                    <a:pt x="541" y="892"/>
                  </a:lnTo>
                  <a:lnTo>
                    <a:pt x="563" y="887"/>
                  </a:lnTo>
                  <a:lnTo>
                    <a:pt x="585" y="880"/>
                  </a:lnTo>
                  <a:lnTo>
                    <a:pt x="606" y="873"/>
                  </a:lnTo>
                  <a:lnTo>
                    <a:pt x="626" y="866"/>
                  </a:lnTo>
                  <a:lnTo>
                    <a:pt x="646" y="856"/>
                  </a:lnTo>
                  <a:lnTo>
                    <a:pt x="665" y="846"/>
                  </a:lnTo>
                  <a:lnTo>
                    <a:pt x="684" y="836"/>
                  </a:lnTo>
                  <a:lnTo>
                    <a:pt x="703" y="824"/>
                  </a:lnTo>
                  <a:lnTo>
                    <a:pt x="720" y="811"/>
                  </a:lnTo>
                  <a:lnTo>
                    <a:pt x="737" y="797"/>
                  </a:lnTo>
                  <a:lnTo>
                    <a:pt x="753" y="783"/>
                  </a:lnTo>
                  <a:lnTo>
                    <a:pt x="769" y="769"/>
                  </a:lnTo>
                  <a:lnTo>
                    <a:pt x="784" y="753"/>
                  </a:lnTo>
                  <a:lnTo>
                    <a:pt x="799" y="737"/>
                  </a:lnTo>
                  <a:lnTo>
                    <a:pt x="812" y="719"/>
                  </a:lnTo>
                  <a:lnTo>
                    <a:pt x="824" y="702"/>
                  </a:lnTo>
                  <a:lnTo>
                    <a:pt x="836" y="684"/>
                  </a:lnTo>
                  <a:lnTo>
                    <a:pt x="847" y="665"/>
                  </a:lnTo>
                  <a:lnTo>
                    <a:pt x="857" y="645"/>
                  </a:lnTo>
                  <a:lnTo>
                    <a:pt x="866" y="626"/>
                  </a:lnTo>
                  <a:lnTo>
                    <a:pt x="874" y="605"/>
                  </a:lnTo>
                  <a:lnTo>
                    <a:pt x="881" y="584"/>
                  </a:lnTo>
                  <a:lnTo>
                    <a:pt x="887" y="563"/>
                  </a:lnTo>
                  <a:lnTo>
                    <a:pt x="892" y="541"/>
                  </a:lnTo>
                  <a:lnTo>
                    <a:pt x="897" y="519"/>
                  </a:lnTo>
                  <a:lnTo>
                    <a:pt x="899" y="497"/>
                  </a:lnTo>
                  <a:lnTo>
                    <a:pt x="901" y="474"/>
                  </a:lnTo>
                  <a:lnTo>
                    <a:pt x="901" y="451"/>
                  </a:lnTo>
                  <a:lnTo>
                    <a:pt x="901" y="427"/>
                  </a:lnTo>
                  <a:lnTo>
                    <a:pt x="899" y="404"/>
                  </a:lnTo>
                  <a:lnTo>
                    <a:pt x="897" y="382"/>
                  </a:lnTo>
                  <a:lnTo>
                    <a:pt x="892" y="359"/>
                  </a:lnTo>
                  <a:lnTo>
                    <a:pt x="887" y="338"/>
                  </a:lnTo>
                  <a:lnTo>
                    <a:pt x="881" y="316"/>
                  </a:lnTo>
                  <a:lnTo>
                    <a:pt x="874" y="295"/>
                  </a:lnTo>
                  <a:lnTo>
                    <a:pt x="866" y="276"/>
                  </a:lnTo>
                  <a:lnTo>
                    <a:pt x="857" y="256"/>
                  </a:lnTo>
                  <a:lnTo>
                    <a:pt x="847" y="236"/>
                  </a:lnTo>
                  <a:lnTo>
                    <a:pt x="836" y="217"/>
                  </a:lnTo>
                  <a:lnTo>
                    <a:pt x="824" y="198"/>
                  </a:lnTo>
                  <a:lnTo>
                    <a:pt x="812" y="181"/>
                  </a:lnTo>
                  <a:lnTo>
                    <a:pt x="799" y="164"/>
                  </a:lnTo>
                  <a:lnTo>
                    <a:pt x="784" y="148"/>
                  </a:lnTo>
                  <a:lnTo>
                    <a:pt x="769" y="132"/>
                  </a:lnTo>
                  <a:lnTo>
                    <a:pt x="753" y="117"/>
                  </a:lnTo>
                  <a:lnTo>
                    <a:pt x="737" y="103"/>
                  </a:lnTo>
                  <a:lnTo>
                    <a:pt x="720" y="89"/>
                  </a:lnTo>
                  <a:lnTo>
                    <a:pt x="703" y="77"/>
                  </a:lnTo>
                  <a:lnTo>
                    <a:pt x="684" y="65"/>
                  </a:lnTo>
                  <a:lnTo>
                    <a:pt x="665" y="54"/>
                  </a:lnTo>
                  <a:lnTo>
                    <a:pt x="646" y="44"/>
                  </a:lnTo>
                  <a:lnTo>
                    <a:pt x="626" y="36"/>
                  </a:lnTo>
                  <a:lnTo>
                    <a:pt x="606" y="27"/>
                  </a:lnTo>
                  <a:lnTo>
                    <a:pt x="585" y="20"/>
                  </a:lnTo>
                  <a:lnTo>
                    <a:pt x="563" y="14"/>
                  </a:lnTo>
                  <a:lnTo>
                    <a:pt x="541" y="9"/>
                  </a:lnTo>
                  <a:lnTo>
                    <a:pt x="519" y="5"/>
                  </a:lnTo>
                  <a:lnTo>
                    <a:pt x="497" y="2"/>
                  </a:lnTo>
                  <a:lnTo>
                    <a:pt x="474" y="0"/>
                  </a:lnTo>
                  <a:lnTo>
                    <a:pt x="451" y="0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5106B28-BD4D-444E-97B9-A8B3A54EBC09}"/>
              </a:ext>
            </a:extLst>
          </p:cNvPr>
          <p:cNvGrpSpPr/>
          <p:nvPr/>
        </p:nvGrpSpPr>
        <p:grpSpPr>
          <a:xfrm>
            <a:off x="5012284" y="1258533"/>
            <a:ext cx="2167427" cy="4340934"/>
            <a:chOff x="5012286" y="1241018"/>
            <a:chExt cx="2167427" cy="4340934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586941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26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2BA6040-1B87-49CF-9196-19CAB70E7C0A}"/>
                </a:ext>
              </a:extLst>
            </p:cNvPr>
            <p:cNvGrpSpPr/>
            <p:nvPr/>
          </p:nvGrpSpPr>
          <p:grpSpPr>
            <a:xfrm>
              <a:off x="5012286" y="1241018"/>
              <a:ext cx="2167427" cy="3948471"/>
              <a:chOff x="5012286" y="1241018"/>
              <a:chExt cx="2167427" cy="3948471"/>
            </a:xfrm>
          </p:grpSpPr>
          <p:cxnSp>
            <p:nvCxnSpPr>
              <p:cNvPr id="165" name="Straight Connector 164"/>
              <p:cNvCxnSpPr/>
              <p:nvPr/>
            </p:nvCxnSpPr>
            <p:spPr>
              <a:xfrm>
                <a:off x="6096000" y="3797078"/>
                <a:ext cx="0" cy="374293"/>
              </a:xfrm>
              <a:prstGeom prst="line">
                <a:avLst/>
              </a:prstGeom>
              <a:ln w="254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/>
              <p:cNvSpPr/>
              <p:nvPr/>
            </p:nvSpPr>
            <p:spPr>
              <a:xfrm>
                <a:off x="5919142" y="3443362"/>
                <a:ext cx="353716" cy="35371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5586941" y="4171371"/>
                <a:ext cx="1018118" cy="1018118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5012286" y="1241018"/>
                <a:ext cx="2167427" cy="769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50" normalizeH="0" baseline="0" noProof="0" dirty="0">
                    <a:ln>
                      <a:noFill/>
                    </a:ln>
                    <a:solidFill>
                      <a:srgbClr val="1C819E"/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IDENTIFICATION OF SECOND-SITE TARGETS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DFBD7F5-A471-43BD-B56C-461413086A4E}"/>
                  </a:ext>
                </a:extLst>
              </p:cNvPr>
              <p:cNvSpPr txBox="1"/>
              <p:nvPr/>
            </p:nvSpPr>
            <p:spPr>
              <a:xfrm>
                <a:off x="5379682" y="2102379"/>
                <a:ext cx="1423487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Find mutations of which the effect strongly correlates with the effect of driver mutation.</a:t>
                </a:r>
              </a:p>
            </p:txBody>
          </p:sp>
        </p:grpSp>
        <p:pic>
          <p:nvPicPr>
            <p:cNvPr id="13" name="Grafik 12" descr="Lupe">
              <a:extLst>
                <a:ext uri="{FF2B5EF4-FFF2-40B4-BE49-F238E27FC236}">
                  <a16:creationId xmlns:a16="http://schemas.microsoft.com/office/drawing/2014/main" id="{CAF1C438-E0AE-4FD6-832E-9D4C192DB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41225" y="4430230"/>
              <a:ext cx="500400" cy="500400"/>
            </a:xfrm>
            <a:prstGeom prst="rect">
              <a:avLst/>
            </a:prstGeom>
          </p:spPr>
        </p:pic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9E2B359F-0E5C-468C-8394-ACAA77CBF4DD}"/>
              </a:ext>
            </a:extLst>
          </p:cNvPr>
          <p:cNvGrpSpPr/>
          <p:nvPr/>
        </p:nvGrpSpPr>
        <p:grpSpPr>
          <a:xfrm>
            <a:off x="9147599" y="1908866"/>
            <a:ext cx="2167427" cy="3673086"/>
            <a:chOff x="9147599" y="1908866"/>
            <a:chExt cx="2167427" cy="3673086"/>
          </a:xfrm>
        </p:grpSpPr>
        <p:cxnSp>
          <p:nvCxnSpPr>
            <p:cNvPr id="167" name="Straight Connector 166"/>
            <p:cNvCxnSpPr/>
            <p:nvPr/>
          </p:nvCxnSpPr>
          <p:spPr>
            <a:xfrm>
              <a:off x="10231312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Oval 120"/>
            <p:cNvSpPr/>
            <p:nvPr/>
          </p:nvSpPr>
          <p:spPr>
            <a:xfrm>
              <a:off x="10054454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" name="Oval 124"/>
            <p:cNvSpPr/>
            <p:nvPr/>
          </p:nvSpPr>
          <p:spPr>
            <a:xfrm>
              <a:off x="9722253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726825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24</a:t>
              </a:r>
              <a:r>
                <a:rPr lang="en-US" sz="1600" b="1" spc="50" baseline="3000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147599" y="1908866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spc="50" dirty="0">
                  <a:solidFill>
                    <a:srgbClr val="FFBE00"/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FINAL PRESENTATION</a:t>
              </a:r>
              <a:endPara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9485377" y="2512511"/>
              <a:ext cx="1491867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Present findings and implications for further research. 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pic>
          <p:nvPicPr>
            <p:cNvPr id="16" name="Grafik 15" descr="Präsentation mit Balkendiagramm">
              <a:extLst>
                <a:ext uri="{FF2B5EF4-FFF2-40B4-BE49-F238E27FC236}">
                  <a16:creationId xmlns:a16="http://schemas.microsoft.com/office/drawing/2014/main" id="{A053F2C2-025D-4046-8AA4-EAF82EBA0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32323" y="4399900"/>
              <a:ext cx="597977" cy="5979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34165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8242 -0.00208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28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entagon 15"/>
          <p:cNvSpPr/>
          <p:nvPr/>
        </p:nvSpPr>
        <p:spPr>
          <a:xfrm rot="5400000">
            <a:off x="418516" y="2406299"/>
            <a:ext cx="3991061" cy="3323771"/>
          </a:xfrm>
          <a:prstGeom prst="homePlate">
            <a:avLst>
              <a:gd name="adj" fmla="val 19869"/>
            </a:avLst>
          </a:prstGeom>
          <a:solidFill>
            <a:schemeClr val="bg1">
              <a:lumMod val="85000"/>
            </a:schemeClr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3" name="Pentagon 12"/>
          <p:cNvSpPr/>
          <p:nvPr/>
        </p:nvSpPr>
        <p:spPr>
          <a:xfrm rot="5400000">
            <a:off x="7777898" y="2457431"/>
            <a:ext cx="3991061" cy="3323771"/>
          </a:xfrm>
          <a:prstGeom prst="homePlate">
            <a:avLst>
              <a:gd name="adj" fmla="val 1986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8850735" y="1203493"/>
            <a:ext cx="1840585" cy="1840585"/>
          </a:xfrm>
          <a:prstGeom prst="ellipse">
            <a:avLst/>
          </a:prstGeom>
          <a:solidFill>
            <a:srgbClr val="1C819E"/>
          </a:solidFill>
          <a:ln w="1270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INCIDENCE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MORTALITY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500680" y="1165379"/>
            <a:ext cx="1840585" cy="1840585"/>
          </a:xfrm>
          <a:prstGeom prst="ellipse">
            <a:avLst/>
          </a:prstGeom>
          <a:solidFill>
            <a:srgbClr val="FFBE00"/>
          </a:solidFill>
          <a:ln w="1270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9218286" y="1571042"/>
            <a:ext cx="1105486" cy="11054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1868230" y="1535929"/>
            <a:ext cx="1105486" cy="11054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1286808" y="3282513"/>
            <a:ext cx="2268327" cy="19696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About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70,000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new cases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annually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8629940" y="3328281"/>
            <a:ext cx="2268327" cy="19696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About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18,000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caused deaths 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annually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1946467" y="5528705"/>
            <a:ext cx="935158" cy="0"/>
          </a:xfrm>
          <a:prstGeom prst="line">
            <a:avLst/>
          </a:prstGeom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9305849" y="5579837"/>
            <a:ext cx="935158" cy="0"/>
          </a:xfrm>
          <a:prstGeom prst="line">
            <a:avLst/>
          </a:prstGeom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5EDB9D-C8AF-4DAD-8572-C86E8BB1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026" name="Picture 2" descr="https://cdn-images-1.medium.com/max/1200/1*2QVeenJ2bdiA_9N8qvPiPA.png">
            <a:extLst>
              <a:ext uri="{FF2B5EF4-FFF2-40B4-BE49-F238E27FC236}">
                <a16:creationId xmlns:a16="http://schemas.microsoft.com/office/drawing/2014/main" id="{27B3E21B-1FCA-48D6-952C-C9100EB83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422" y="1521843"/>
            <a:ext cx="1105486" cy="110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https://cdn-images-1.medium.com/max/1200/1*2QVeenJ2bdiA_9N8qvPiPA.png">
            <a:extLst>
              <a:ext uri="{FF2B5EF4-FFF2-40B4-BE49-F238E27FC236}">
                <a16:creationId xmlns:a16="http://schemas.microsoft.com/office/drawing/2014/main" id="{D7B82078-4D79-4700-B3BE-EB847F84F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8286" y="1584061"/>
            <a:ext cx="1105486" cy="110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812A20F7-51F3-4EA6-AFAD-815481D2A453}"/>
              </a:ext>
            </a:extLst>
          </p:cNvPr>
          <p:cNvSpPr/>
          <p:nvPr/>
        </p:nvSpPr>
        <p:spPr>
          <a:xfrm>
            <a:off x="1646273" y="6436769"/>
            <a:ext cx="8586126" cy="3333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Source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: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Zentrum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für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Krebsregisterdaten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; Robert-Koch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Institut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: “</a:t>
            </a:r>
            <a:r>
              <a:rPr kumimoji="0" lang="de-DE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Krebs in Deutschland | 2013/2014 | Brustdrüse C50“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Image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: medium.com </a:t>
            </a:r>
          </a:p>
        </p:txBody>
      </p:sp>
      <p:sp>
        <p:nvSpPr>
          <p:cNvPr id="28" name="Pentagon 15">
            <a:extLst>
              <a:ext uri="{FF2B5EF4-FFF2-40B4-BE49-F238E27FC236}">
                <a16:creationId xmlns:a16="http://schemas.microsoft.com/office/drawing/2014/main" id="{59B6F8AD-F760-45DC-84FB-CC1AA4C71D90}"/>
              </a:ext>
            </a:extLst>
          </p:cNvPr>
          <p:cNvSpPr/>
          <p:nvPr/>
        </p:nvSpPr>
        <p:spPr>
          <a:xfrm rot="5400000">
            <a:off x="4089413" y="2406299"/>
            <a:ext cx="3991061" cy="3323771"/>
          </a:xfrm>
          <a:prstGeom prst="homePlate">
            <a:avLst>
              <a:gd name="adj" fmla="val 19869"/>
            </a:avLst>
          </a:prstGeom>
          <a:solidFill>
            <a:schemeClr val="bg1">
              <a:lumMod val="85000"/>
            </a:schemeClr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9" name="Oval 13">
            <a:extLst>
              <a:ext uri="{FF2B5EF4-FFF2-40B4-BE49-F238E27FC236}">
                <a16:creationId xmlns:a16="http://schemas.microsoft.com/office/drawing/2014/main" id="{53274BD1-7F44-475D-B7CE-0035689ED678}"/>
              </a:ext>
            </a:extLst>
          </p:cNvPr>
          <p:cNvSpPr/>
          <p:nvPr/>
        </p:nvSpPr>
        <p:spPr>
          <a:xfrm>
            <a:off x="5171577" y="1165379"/>
            <a:ext cx="1840585" cy="184058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270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0" name="Oval 17">
            <a:extLst>
              <a:ext uri="{FF2B5EF4-FFF2-40B4-BE49-F238E27FC236}">
                <a16:creationId xmlns:a16="http://schemas.microsoft.com/office/drawing/2014/main" id="{5AA6206B-3412-42DC-BC0E-84FBFDCF48EC}"/>
              </a:ext>
            </a:extLst>
          </p:cNvPr>
          <p:cNvSpPr/>
          <p:nvPr/>
        </p:nvSpPr>
        <p:spPr>
          <a:xfrm>
            <a:off x="5539127" y="1535929"/>
            <a:ext cx="1105486" cy="11054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1" name="TextBox 20">
            <a:extLst>
              <a:ext uri="{FF2B5EF4-FFF2-40B4-BE49-F238E27FC236}">
                <a16:creationId xmlns:a16="http://schemas.microsoft.com/office/drawing/2014/main" id="{B7AF63F4-E338-4066-993C-F29C98B6615F}"/>
              </a:ext>
            </a:extLst>
          </p:cNvPr>
          <p:cNvSpPr txBox="1"/>
          <p:nvPr/>
        </p:nvSpPr>
        <p:spPr>
          <a:xfrm>
            <a:off x="4957705" y="3282513"/>
            <a:ext cx="2268327" cy="19696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30.5%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Most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Common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cancer type in women</a:t>
            </a:r>
          </a:p>
        </p:txBody>
      </p:sp>
      <p:cxnSp>
        <p:nvCxnSpPr>
          <p:cNvPr id="32" name="Straight Connector 24">
            <a:extLst>
              <a:ext uri="{FF2B5EF4-FFF2-40B4-BE49-F238E27FC236}">
                <a16:creationId xmlns:a16="http://schemas.microsoft.com/office/drawing/2014/main" id="{5A7B05A6-071C-49B6-B8EC-94179B805B32}"/>
              </a:ext>
            </a:extLst>
          </p:cNvPr>
          <p:cNvCxnSpPr/>
          <p:nvPr/>
        </p:nvCxnSpPr>
        <p:spPr>
          <a:xfrm>
            <a:off x="5617364" y="5528705"/>
            <a:ext cx="935158" cy="0"/>
          </a:xfrm>
          <a:prstGeom prst="line">
            <a:avLst/>
          </a:prstGeom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2" descr="https://cdn-images-1.medium.com/max/1200/1*2QVeenJ2bdiA_9N8qvPiPA.png">
            <a:extLst>
              <a:ext uri="{FF2B5EF4-FFF2-40B4-BE49-F238E27FC236}">
                <a16:creationId xmlns:a16="http://schemas.microsoft.com/office/drawing/2014/main" id="{E5C9B68B-1C32-4BC4-BE8A-6CADFACAE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7319" y="1521843"/>
            <a:ext cx="1105486" cy="110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78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3" grpId="0" animBg="1"/>
      <p:bldP spid="17" grpId="0" animBg="1"/>
      <p:bldP spid="14" grpId="0" animBg="1"/>
      <p:bldP spid="15" grpId="0" animBg="1"/>
      <p:bldP spid="18" grpId="0" animBg="1"/>
      <p:bldP spid="21" grpId="0"/>
      <p:bldP spid="24" grpId="0"/>
      <p:bldP spid="28" grpId="0" animBg="1"/>
      <p:bldP spid="29" grpId="0" animBg="1"/>
      <p:bldP spid="30" grpId="0" animBg="1"/>
      <p:bldP spid="3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</a:t>
            </a:r>
            <a:r>
              <a:rPr lang="en-US" sz="4000" b="1" dirty="0">
                <a:solidFill>
                  <a:srgbClr val="1C819E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MILESTONES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5/11/2019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5106B28-BD4D-444E-97B9-A8B3A54EBC09}"/>
              </a:ext>
            </a:extLst>
          </p:cNvPr>
          <p:cNvGrpSpPr/>
          <p:nvPr/>
        </p:nvGrpSpPr>
        <p:grpSpPr>
          <a:xfrm>
            <a:off x="349400" y="1241018"/>
            <a:ext cx="2167427" cy="4340934"/>
            <a:chOff x="5012286" y="1241018"/>
            <a:chExt cx="2167427" cy="4340934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586941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26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2BA6040-1B87-49CF-9196-19CAB70E7C0A}"/>
                </a:ext>
              </a:extLst>
            </p:cNvPr>
            <p:cNvGrpSpPr/>
            <p:nvPr/>
          </p:nvGrpSpPr>
          <p:grpSpPr>
            <a:xfrm>
              <a:off x="5012286" y="1241018"/>
              <a:ext cx="2167427" cy="3948471"/>
              <a:chOff x="5012286" y="1241018"/>
              <a:chExt cx="2167427" cy="3948471"/>
            </a:xfrm>
          </p:grpSpPr>
          <p:cxnSp>
            <p:nvCxnSpPr>
              <p:cNvPr id="165" name="Straight Connector 164"/>
              <p:cNvCxnSpPr/>
              <p:nvPr/>
            </p:nvCxnSpPr>
            <p:spPr>
              <a:xfrm>
                <a:off x="6096000" y="3797078"/>
                <a:ext cx="0" cy="374293"/>
              </a:xfrm>
              <a:prstGeom prst="line">
                <a:avLst/>
              </a:prstGeom>
              <a:ln w="254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/>
              <p:cNvSpPr/>
              <p:nvPr/>
            </p:nvSpPr>
            <p:spPr>
              <a:xfrm>
                <a:off x="5919142" y="3443362"/>
                <a:ext cx="353716" cy="35371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5586941" y="4171371"/>
                <a:ext cx="1018118" cy="1018118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5012286" y="1241018"/>
                <a:ext cx="2167427" cy="769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50" normalizeH="0" baseline="0" noProof="0" dirty="0">
                    <a:ln>
                      <a:noFill/>
                    </a:ln>
                    <a:solidFill>
                      <a:srgbClr val="1C819E"/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IDENTIFICATION OF SECOND-SITE TARGETS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DFBD7F5-A471-43BD-B56C-461413086A4E}"/>
                  </a:ext>
                </a:extLst>
              </p:cNvPr>
              <p:cNvSpPr txBox="1"/>
              <p:nvPr/>
            </p:nvSpPr>
            <p:spPr>
              <a:xfrm>
                <a:off x="5379682" y="2102379"/>
                <a:ext cx="1423487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Find mutations of which the effect strongly correlates with the effect of driver mutation.</a:t>
                </a:r>
              </a:p>
            </p:txBody>
          </p:sp>
        </p:grpSp>
        <p:pic>
          <p:nvPicPr>
            <p:cNvPr id="13" name="Grafik 12" descr="Lupe">
              <a:extLst>
                <a:ext uri="{FF2B5EF4-FFF2-40B4-BE49-F238E27FC236}">
                  <a16:creationId xmlns:a16="http://schemas.microsoft.com/office/drawing/2014/main" id="{CAF1C438-E0AE-4FD6-832E-9D4C192DB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41225" y="4430230"/>
              <a:ext cx="500400" cy="500400"/>
            </a:xfrm>
            <a:prstGeom prst="rect">
              <a:avLst/>
            </a:prstGeom>
          </p:spPr>
        </p:pic>
      </p:grpSp>
      <p:sp>
        <p:nvSpPr>
          <p:cNvPr id="73" name="Rectangle: Rounded Corners 10">
            <a:extLst>
              <a:ext uri="{FF2B5EF4-FFF2-40B4-BE49-F238E27FC236}">
                <a16:creationId xmlns:a16="http://schemas.microsoft.com/office/drawing/2014/main" id="{8571B0C3-BE0F-45E8-81B4-D8D270456F70}"/>
              </a:ext>
            </a:extLst>
          </p:cNvPr>
          <p:cNvSpPr/>
          <p:nvPr/>
        </p:nvSpPr>
        <p:spPr>
          <a:xfrm>
            <a:off x="2801948" y="4028127"/>
            <a:ext cx="8551852" cy="1044000"/>
          </a:xfrm>
          <a:prstGeom prst="roundRect">
            <a:avLst>
              <a:gd name="adj" fmla="val 3275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4" name="TextBox 18">
            <a:extLst>
              <a:ext uri="{FF2B5EF4-FFF2-40B4-BE49-F238E27FC236}">
                <a16:creationId xmlns:a16="http://schemas.microsoft.com/office/drawing/2014/main" id="{9C144373-9306-44C0-AC0C-2AB6017F2102}"/>
              </a:ext>
            </a:extLst>
          </p:cNvPr>
          <p:cNvSpPr txBox="1"/>
          <p:nvPr/>
        </p:nvSpPr>
        <p:spPr>
          <a:xfrm>
            <a:off x="3690535" y="4119240"/>
            <a:ext cx="7059253" cy="86177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K-means clustering:	</a:t>
            </a:r>
          </a:p>
          <a:p>
            <a:pPr marL="742950" lvl="1" indent="-285750">
              <a:buFont typeface="Symbol" panose="05050102010706020507" pitchFamily="18" charset="2"/>
              <a:buChar char="-"/>
              <a:defRPr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find optimal number of clusters k by use of elbow method</a:t>
            </a:r>
          </a:p>
          <a:p>
            <a:pPr marL="742950" lvl="1" indent="-285750">
              <a:buFont typeface="Symbol" panose="05050102010706020507" pitchFamily="18" charset="2"/>
              <a:buChar char="-"/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identify</a:t>
            </a:r>
            <a:r>
              <a:rPr kumimoji="0" lang="en-US" sz="1400" i="0" u="none" strike="noStrike" kern="1200" cap="none" spc="0" normalizeH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chosen driver mutation</a:t>
            </a:r>
          </a:p>
          <a:p>
            <a:pPr marL="742950" lvl="1" indent="-285750">
              <a:buFont typeface="Symbol" panose="05050102010706020507" pitchFamily="18" charset="2"/>
              <a:buChar char="-"/>
              <a:defRPr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identify potential SSTs in neighborhood of driver mutation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goe UI"/>
              <a:ea typeface="+mn-ea"/>
              <a:cs typeface="Calibri" panose="020F0502020204030204" pitchFamily="34" charset="0"/>
            </a:endParaRPr>
          </a:p>
        </p:txBody>
      </p:sp>
      <p:sp>
        <p:nvSpPr>
          <p:cNvPr id="79" name="Oval 14">
            <a:extLst>
              <a:ext uri="{FF2B5EF4-FFF2-40B4-BE49-F238E27FC236}">
                <a16:creationId xmlns:a16="http://schemas.microsoft.com/office/drawing/2014/main" id="{F0DC4D2F-F9E4-491C-B4DC-752D926341F8}"/>
              </a:ext>
            </a:extLst>
          </p:cNvPr>
          <p:cNvSpPr/>
          <p:nvPr/>
        </p:nvSpPr>
        <p:spPr>
          <a:xfrm>
            <a:off x="2956156" y="4373269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3" name="Rectangle: Rounded Corners 10">
            <a:extLst>
              <a:ext uri="{FF2B5EF4-FFF2-40B4-BE49-F238E27FC236}">
                <a16:creationId xmlns:a16="http://schemas.microsoft.com/office/drawing/2014/main" id="{CF02CEA3-3BA7-4590-8F54-65E1DB44A8CB}"/>
              </a:ext>
            </a:extLst>
          </p:cNvPr>
          <p:cNvSpPr/>
          <p:nvPr/>
        </p:nvSpPr>
        <p:spPr>
          <a:xfrm>
            <a:off x="2801948" y="5142400"/>
            <a:ext cx="8551852" cy="1044000"/>
          </a:xfrm>
          <a:prstGeom prst="roundRect">
            <a:avLst>
              <a:gd name="adj" fmla="val 3275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4" name="TextBox 18">
            <a:extLst>
              <a:ext uri="{FF2B5EF4-FFF2-40B4-BE49-F238E27FC236}">
                <a16:creationId xmlns:a16="http://schemas.microsoft.com/office/drawing/2014/main" id="{00DFA006-3834-4378-9958-43E899C9161D}"/>
              </a:ext>
            </a:extLst>
          </p:cNvPr>
          <p:cNvSpPr txBox="1"/>
          <p:nvPr/>
        </p:nvSpPr>
        <p:spPr>
          <a:xfrm>
            <a:off x="3690535" y="5233513"/>
            <a:ext cx="7245209" cy="86177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Paired Wilcoxon signed rank test:</a:t>
            </a:r>
            <a:endParaRPr lang="en-US" sz="1400" dirty="0">
              <a:solidFill>
                <a:prstClr val="black">
                  <a:lumMod val="75000"/>
                  <a:lumOff val="25000"/>
                </a:prstClr>
              </a:solidFill>
              <a:latin typeface="Segoe UI"/>
              <a:cs typeface="Calibri" panose="020F0502020204030204" pitchFamily="34" charset="0"/>
            </a:endParaRPr>
          </a:p>
          <a:p>
            <a:pPr marL="742950" lvl="1" indent="-285750">
              <a:buFont typeface="Symbol" panose="05050102010706020507" pitchFamily="18" charset="2"/>
              <a:buChar char="-"/>
              <a:defRPr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calculate t-value of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ceres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 scores of driver mutation with other mutations</a:t>
            </a:r>
          </a:p>
          <a:p>
            <a:pPr marL="742950" lvl="1" indent="-285750">
              <a:buFont typeface="Symbol" panose="05050102010706020507" pitchFamily="18" charset="2"/>
              <a:buChar char="-"/>
              <a:defRPr/>
            </a:pPr>
            <a:r>
              <a:rPr kumimoji="0" lang="en-US" sz="1400" i="0" u="none" strike="noStrike" kern="1200" cap="none" spc="0" normalizeH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apply correction based on sample size (either Bonferroni or </a:t>
            </a:r>
            <a:r>
              <a:rPr kumimoji="0" lang="en-US" sz="1400" i="0" u="none" strike="noStrike" kern="1200" cap="none" spc="0" normalizeH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Benjamini</a:t>
            </a:r>
            <a:r>
              <a:rPr kumimoji="0" lang="en-US" sz="1400" i="0" u="none" strike="noStrike" kern="1200" cap="none" spc="0" normalizeH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Hochberg)</a:t>
            </a:r>
          </a:p>
          <a:p>
            <a:pPr marL="742950" lvl="1" indent="-285750">
              <a:buFont typeface="Symbol" panose="05050102010706020507" pitchFamily="18" charset="2"/>
              <a:buChar char="-"/>
              <a:defRPr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identify SSTs according to highest p-values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goe UI"/>
              <a:ea typeface="+mn-ea"/>
              <a:cs typeface="Calibri" panose="020F0502020204030204" pitchFamily="34" charset="0"/>
            </a:endParaRPr>
          </a:p>
        </p:txBody>
      </p:sp>
      <p:sp>
        <p:nvSpPr>
          <p:cNvPr id="85" name="Oval 14">
            <a:extLst>
              <a:ext uri="{FF2B5EF4-FFF2-40B4-BE49-F238E27FC236}">
                <a16:creationId xmlns:a16="http://schemas.microsoft.com/office/drawing/2014/main" id="{8D973A3B-2FA2-4344-A2D9-E0EAF75D9CB1}"/>
              </a:ext>
            </a:extLst>
          </p:cNvPr>
          <p:cNvSpPr/>
          <p:nvPr/>
        </p:nvSpPr>
        <p:spPr>
          <a:xfrm>
            <a:off x="2956156" y="5492809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6" name="Rectangle: Rounded Corners 10">
            <a:extLst>
              <a:ext uri="{FF2B5EF4-FFF2-40B4-BE49-F238E27FC236}">
                <a16:creationId xmlns:a16="http://schemas.microsoft.com/office/drawing/2014/main" id="{2A7F2103-8E8E-4C93-A7DF-6861898A0C64}"/>
              </a:ext>
            </a:extLst>
          </p:cNvPr>
          <p:cNvSpPr/>
          <p:nvPr/>
        </p:nvSpPr>
        <p:spPr>
          <a:xfrm>
            <a:off x="2801948" y="1152857"/>
            <a:ext cx="8551852" cy="1044000"/>
          </a:xfrm>
          <a:prstGeom prst="roundRect">
            <a:avLst>
              <a:gd name="adj" fmla="val 3275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7" name="TextBox 18">
            <a:extLst>
              <a:ext uri="{FF2B5EF4-FFF2-40B4-BE49-F238E27FC236}">
                <a16:creationId xmlns:a16="http://schemas.microsoft.com/office/drawing/2014/main" id="{F6AB5240-A6B9-4D69-BDEC-EFBEF9800A08}"/>
              </a:ext>
            </a:extLst>
          </p:cNvPr>
          <p:cNvSpPr txBox="1"/>
          <p:nvPr/>
        </p:nvSpPr>
        <p:spPr>
          <a:xfrm>
            <a:off x="3690535" y="1351691"/>
            <a:ext cx="7059253" cy="646331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generate matrix with mutated genes and corresponding </a:t>
            </a:r>
            <a:r>
              <a:rPr lang="en-US" sz="14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ceres</a:t>
            </a: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 values:	</a:t>
            </a:r>
          </a:p>
          <a:p>
            <a:pPr marL="742950" lvl="1" indent="-285750">
              <a:buFont typeface="Symbol" panose="05050102010706020507" pitchFamily="18" charset="2"/>
              <a:buChar char="-"/>
              <a:defRPr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replace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ceres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 scores with “NA” for genes which are not mutated in the given cell line</a:t>
            </a:r>
          </a:p>
        </p:txBody>
      </p:sp>
      <p:sp>
        <p:nvSpPr>
          <p:cNvPr id="88" name="Oval 14">
            <a:extLst>
              <a:ext uri="{FF2B5EF4-FFF2-40B4-BE49-F238E27FC236}">
                <a16:creationId xmlns:a16="http://schemas.microsoft.com/office/drawing/2014/main" id="{9AFAAC7D-E7F4-41B7-AD86-6190768138FF}"/>
              </a:ext>
            </a:extLst>
          </p:cNvPr>
          <p:cNvSpPr/>
          <p:nvPr/>
        </p:nvSpPr>
        <p:spPr>
          <a:xfrm>
            <a:off x="2956156" y="1497999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aphicFrame>
        <p:nvGraphicFramePr>
          <p:cNvPr id="11" name="Tabelle 10">
            <a:extLst>
              <a:ext uri="{FF2B5EF4-FFF2-40B4-BE49-F238E27FC236}">
                <a16:creationId xmlns:a16="http://schemas.microsoft.com/office/drawing/2014/main" id="{0504171B-FC18-4BAF-8533-30B1B94B4F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785770"/>
              </p:ext>
            </p:extLst>
          </p:nvPr>
        </p:nvGraphicFramePr>
        <p:xfrm>
          <a:off x="2832167" y="2306756"/>
          <a:ext cx="2520000" cy="145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000">
                  <a:extLst>
                    <a:ext uri="{9D8B030D-6E8A-4147-A177-3AD203B41FA5}">
                      <a16:colId xmlns:a16="http://schemas.microsoft.com/office/drawing/2014/main" val="797258698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1493271511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957411137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014623999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2798317365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713801626"/>
                    </a:ext>
                  </a:extLst>
                </a:gridCol>
              </a:tblGrid>
              <a:tr h="240000">
                <a:tc gridSpan="6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Cell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 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lines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489991"/>
                  </a:ext>
                </a:extLst>
              </a:tr>
              <a:tr h="240000">
                <a:tc rowSpan="5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mutations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vert="vert27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353704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5290366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488461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0773147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4514195"/>
                  </a:ext>
                </a:extLst>
              </a:tr>
            </a:tbl>
          </a:graphicData>
        </a:graphic>
      </p:graphicFrame>
      <p:graphicFrame>
        <p:nvGraphicFramePr>
          <p:cNvPr id="89" name="Tabelle 88">
            <a:extLst>
              <a:ext uri="{FF2B5EF4-FFF2-40B4-BE49-F238E27FC236}">
                <a16:creationId xmlns:a16="http://schemas.microsoft.com/office/drawing/2014/main" id="{0CFD98CC-F6A2-44EA-9B88-076C64AD79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493580"/>
              </p:ext>
            </p:extLst>
          </p:nvPr>
        </p:nvGraphicFramePr>
        <p:xfrm>
          <a:off x="5625141" y="2313034"/>
          <a:ext cx="2520000" cy="145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000">
                  <a:extLst>
                    <a:ext uri="{9D8B030D-6E8A-4147-A177-3AD203B41FA5}">
                      <a16:colId xmlns:a16="http://schemas.microsoft.com/office/drawing/2014/main" val="797258698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1493271511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957411137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014623999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2798317365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713801626"/>
                    </a:ext>
                  </a:extLst>
                </a:gridCol>
              </a:tblGrid>
              <a:tr h="240000">
                <a:tc gridSpan="6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Cell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 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lines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489991"/>
                  </a:ext>
                </a:extLst>
              </a:tr>
              <a:tr h="240000">
                <a:tc rowSpan="5">
                  <a:txBody>
                    <a:bodyPr/>
                    <a:lstStyle/>
                    <a:p>
                      <a:pPr algn="ctr"/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Ceres 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scores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vert="vert27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-2.5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353704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0.3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5290366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-0.2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488461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-1.7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0773147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4514195"/>
                  </a:ext>
                </a:extLst>
              </a:tr>
            </a:tbl>
          </a:graphicData>
        </a:graphic>
      </p:graphicFrame>
      <p:graphicFrame>
        <p:nvGraphicFramePr>
          <p:cNvPr id="90" name="Tabelle 89">
            <a:extLst>
              <a:ext uri="{FF2B5EF4-FFF2-40B4-BE49-F238E27FC236}">
                <a16:creationId xmlns:a16="http://schemas.microsoft.com/office/drawing/2014/main" id="{8193EDE0-6CBB-4836-A66A-22144864E7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034471"/>
              </p:ext>
            </p:extLst>
          </p:nvPr>
        </p:nvGraphicFramePr>
        <p:xfrm>
          <a:off x="8610600" y="2306756"/>
          <a:ext cx="2520000" cy="145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000">
                  <a:extLst>
                    <a:ext uri="{9D8B030D-6E8A-4147-A177-3AD203B41FA5}">
                      <a16:colId xmlns:a16="http://schemas.microsoft.com/office/drawing/2014/main" val="797258698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1493271511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957411137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014623999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2798317365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713801626"/>
                    </a:ext>
                  </a:extLst>
                </a:gridCol>
              </a:tblGrid>
              <a:tr h="240000">
                <a:tc gridSpan="6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Cell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 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lines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489991"/>
                  </a:ext>
                </a:extLst>
              </a:tr>
              <a:tr h="240000">
                <a:tc rowSpan="5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Mutations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/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ceres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vert="vert27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-2.5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353704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5290366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-0.2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488461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-1.7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0773147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4514195"/>
                  </a:ext>
                </a:extLst>
              </a:tr>
            </a:tbl>
          </a:graphicData>
        </a:graphic>
      </p:graphicFrame>
      <p:sp>
        <p:nvSpPr>
          <p:cNvPr id="12" name="Textfeld 11">
            <a:extLst>
              <a:ext uri="{FF2B5EF4-FFF2-40B4-BE49-F238E27FC236}">
                <a16:creationId xmlns:a16="http://schemas.microsoft.com/office/drawing/2014/main" id="{97F2A62B-B60C-484E-84F6-EDD3DC763AB6}"/>
              </a:ext>
            </a:extLst>
          </p:cNvPr>
          <p:cNvSpPr txBox="1"/>
          <p:nvPr/>
        </p:nvSpPr>
        <p:spPr>
          <a:xfrm>
            <a:off x="5438219" y="292782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404040"/>
                </a:solidFill>
              </a:rPr>
              <a:t>+</a:t>
            </a:r>
          </a:p>
        </p:txBody>
      </p:sp>
      <p:sp>
        <p:nvSpPr>
          <p:cNvPr id="91" name="Textfeld 90">
            <a:extLst>
              <a:ext uri="{FF2B5EF4-FFF2-40B4-BE49-F238E27FC236}">
                <a16:creationId xmlns:a16="http://schemas.microsoft.com/office/drawing/2014/main" id="{38D17995-2A12-43F4-886E-BB879F3A6831}"/>
              </a:ext>
            </a:extLst>
          </p:cNvPr>
          <p:cNvSpPr txBox="1"/>
          <p:nvPr/>
        </p:nvSpPr>
        <p:spPr>
          <a:xfrm>
            <a:off x="8276339" y="2927826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→</a:t>
            </a:r>
            <a:endParaRPr lang="de-DE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6753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4" grpId="0"/>
      <p:bldP spid="83" grpId="0" animBg="1"/>
      <p:bldP spid="84" grpId="0"/>
      <p:bldP spid="86" grpId="0" animBg="1"/>
      <p:bldP spid="8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</a:t>
            </a:r>
            <a:r>
              <a:rPr lang="en-US" sz="4000" b="1" dirty="0">
                <a:solidFill>
                  <a:srgbClr val="1C819E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MILESTONES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8B8E35B5-69DA-462D-BB92-F3C1D1A7E82F}"/>
              </a:ext>
            </a:extLst>
          </p:cNvPr>
          <p:cNvGrpSpPr/>
          <p:nvPr/>
        </p:nvGrpSpPr>
        <p:grpSpPr>
          <a:xfrm>
            <a:off x="822268" y="3506310"/>
            <a:ext cx="10547465" cy="227820"/>
            <a:chOff x="822268" y="3506310"/>
            <a:chExt cx="10547465" cy="227820"/>
          </a:xfrm>
        </p:grpSpPr>
        <p:sp>
          <p:nvSpPr>
            <p:cNvPr id="117" name="Rounded Rectangle 116"/>
            <p:cNvSpPr/>
            <p:nvPr/>
          </p:nvSpPr>
          <p:spPr>
            <a:xfrm>
              <a:off x="9092892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" name="Rounded Rectangle 115"/>
            <p:cNvSpPr/>
            <p:nvPr/>
          </p:nvSpPr>
          <p:spPr>
            <a:xfrm>
              <a:off x="7025235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" name="Rounded Rectangle 114"/>
            <p:cNvSpPr/>
            <p:nvPr/>
          </p:nvSpPr>
          <p:spPr>
            <a:xfrm>
              <a:off x="4957580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" name="Rounded Rectangle 111"/>
            <p:cNvSpPr/>
            <p:nvPr/>
          </p:nvSpPr>
          <p:spPr>
            <a:xfrm>
              <a:off x="2889924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822268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E638041C-E302-4F2C-BDF4-F1C63FFF5A05}"/>
              </a:ext>
            </a:extLst>
          </p:cNvPr>
          <p:cNvGrpSpPr/>
          <p:nvPr/>
        </p:nvGrpSpPr>
        <p:grpSpPr>
          <a:xfrm>
            <a:off x="7079943" y="1656430"/>
            <a:ext cx="2167427" cy="4007767"/>
            <a:chOff x="7079943" y="1656430"/>
            <a:chExt cx="2167427" cy="4007767"/>
          </a:xfrm>
        </p:grpSpPr>
        <p:cxnSp>
          <p:nvCxnSpPr>
            <p:cNvPr id="166" name="Straight Connector 165"/>
            <p:cNvCxnSpPr/>
            <p:nvPr/>
          </p:nvCxnSpPr>
          <p:spPr>
            <a:xfrm>
              <a:off x="8163655" y="3132017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/>
            <p:cNvSpPr/>
            <p:nvPr/>
          </p:nvSpPr>
          <p:spPr>
            <a:xfrm>
              <a:off x="7986797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" name="Oval 125"/>
            <p:cNvSpPr/>
            <p:nvPr/>
          </p:nvSpPr>
          <p:spPr>
            <a:xfrm>
              <a:off x="7654596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663563" y="1656430"/>
              <a:ext cx="1000185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5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146" name="Group 145"/>
            <p:cNvGrpSpPr/>
            <p:nvPr/>
          </p:nvGrpSpPr>
          <p:grpSpPr>
            <a:xfrm>
              <a:off x="7918275" y="2306239"/>
              <a:ext cx="487976" cy="501997"/>
              <a:chOff x="7048500" y="1387475"/>
              <a:chExt cx="276226" cy="284163"/>
            </a:xfrm>
            <a:solidFill>
              <a:srgbClr val="404040"/>
            </a:solidFill>
          </p:grpSpPr>
          <p:sp>
            <p:nvSpPr>
              <p:cNvPr id="147" name="Freeform 4357"/>
              <p:cNvSpPr>
                <a:spLocks noEditPoints="1"/>
              </p:cNvSpPr>
              <p:nvPr/>
            </p:nvSpPr>
            <p:spPr bwMode="auto">
              <a:xfrm>
                <a:off x="7161213" y="1387475"/>
                <a:ext cx="163513" cy="160338"/>
              </a:xfrm>
              <a:custGeom>
                <a:avLst/>
                <a:gdLst>
                  <a:gd name="T0" fmla="*/ 229 w 512"/>
                  <a:gd name="T1" fmla="*/ 345 h 506"/>
                  <a:gd name="T2" fmla="*/ 198 w 512"/>
                  <a:gd name="T3" fmla="*/ 328 h 506"/>
                  <a:gd name="T4" fmla="*/ 177 w 512"/>
                  <a:gd name="T5" fmla="*/ 302 h 506"/>
                  <a:gd name="T6" fmla="*/ 166 w 512"/>
                  <a:gd name="T7" fmla="*/ 268 h 506"/>
                  <a:gd name="T8" fmla="*/ 169 w 512"/>
                  <a:gd name="T9" fmla="*/ 232 h 506"/>
                  <a:gd name="T10" fmla="*/ 187 w 512"/>
                  <a:gd name="T11" fmla="*/ 201 h 506"/>
                  <a:gd name="T12" fmla="*/ 213 w 512"/>
                  <a:gd name="T13" fmla="*/ 179 h 506"/>
                  <a:gd name="T14" fmla="*/ 246 w 512"/>
                  <a:gd name="T15" fmla="*/ 169 h 506"/>
                  <a:gd name="T16" fmla="*/ 283 w 512"/>
                  <a:gd name="T17" fmla="*/ 172 h 506"/>
                  <a:gd name="T18" fmla="*/ 314 w 512"/>
                  <a:gd name="T19" fmla="*/ 189 h 506"/>
                  <a:gd name="T20" fmla="*/ 335 w 512"/>
                  <a:gd name="T21" fmla="*/ 216 h 506"/>
                  <a:gd name="T22" fmla="*/ 346 w 512"/>
                  <a:gd name="T23" fmla="*/ 250 h 506"/>
                  <a:gd name="T24" fmla="*/ 343 w 512"/>
                  <a:gd name="T25" fmla="*/ 286 h 506"/>
                  <a:gd name="T26" fmla="*/ 326 w 512"/>
                  <a:gd name="T27" fmla="*/ 316 h 506"/>
                  <a:gd name="T28" fmla="*/ 299 w 512"/>
                  <a:gd name="T29" fmla="*/ 338 h 506"/>
                  <a:gd name="T30" fmla="*/ 265 w 512"/>
                  <a:gd name="T31" fmla="*/ 348 h 506"/>
                  <a:gd name="T32" fmla="*/ 458 w 512"/>
                  <a:gd name="T33" fmla="*/ 276 h 506"/>
                  <a:gd name="T34" fmla="*/ 504 w 512"/>
                  <a:gd name="T35" fmla="*/ 198 h 506"/>
                  <a:gd name="T36" fmla="*/ 511 w 512"/>
                  <a:gd name="T37" fmla="*/ 189 h 506"/>
                  <a:gd name="T38" fmla="*/ 510 w 512"/>
                  <a:gd name="T39" fmla="*/ 178 h 506"/>
                  <a:gd name="T40" fmla="*/ 438 w 512"/>
                  <a:gd name="T41" fmla="*/ 72 h 506"/>
                  <a:gd name="T42" fmla="*/ 363 w 512"/>
                  <a:gd name="T43" fmla="*/ 85 h 506"/>
                  <a:gd name="T44" fmla="*/ 332 w 512"/>
                  <a:gd name="T45" fmla="*/ 10 h 506"/>
                  <a:gd name="T46" fmla="*/ 326 w 512"/>
                  <a:gd name="T47" fmla="*/ 2 h 506"/>
                  <a:gd name="T48" fmla="*/ 204 w 512"/>
                  <a:gd name="T49" fmla="*/ 0 h 506"/>
                  <a:gd name="T50" fmla="*/ 193 w 512"/>
                  <a:gd name="T51" fmla="*/ 3 h 506"/>
                  <a:gd name="T52" fmla="*/ 189 w 512"/>
                  <a:gd name="T53" fmla="*/ 14 h 506"/>
                  <a:gd name="T54" fmla="*/ 162 w 512"/>
                  <a:gd name="T55" fmla="*/ 78 h 506"/>
                  <a:gd name="T56" fmla="*/ 81 w 512"/>
                  <a:gd name="T57" fmla="*/ 74 h 506"/>
                  <a:gd name="T58" fmla="*/ 65 w 512"/>
                  <a:gd name="T59" fmla="*/ 76 h 506"/>
                  <a:gd name="T60" fmla="*/ 1 w 512"/>
                  <a:gd name="T61" fmla="*/ 184 h 506"/>
                  <a:gd name="T62" fmla="*/ 6 w 512"/>
                  <a:gd name="T63" fmla="*/ 197 h 506"/>
                  <a:gd name="T64" fmla="*/ 53 w 512"/>
                  <a:gd name="T65" fmla="*/ 259 h 506"/>
                  <a:gd name="T66" fmla="*/ 4 w 512"/>
                  <a:gd name="T67" fmla="*/ 324 h 506"/>
                  <a:gd name="T68" fmla="*/ 1 w 512"/>
                  <a:gd name="T69" fmla="*/ 338 h 506"/>
                  <a:gd name="T70" fmla="*/ 62 w 512"/>
                  <a:gd name="T71" fmla="*/ 442 h 506"/>
                  <a:gd name="T72" fmla="*/ 73 w 512"/>
                  <a:gd name="T73" fmla="*/ 445 h 506"/>
                  <a:gd name="T74" fmla="*/ 141 w 512"/>
                  <a:gd name="T75" fmla="*/ 427 h 506"/>
                  <a:gd name="T76" fmla="*/ 179 w 512"/>
                  <a:gd name="T77" fmla="*/ 447 h 506"/>
                  <a:gd name="T78" fmla="*/ 190 w 512"/>
                  <a:gd name="T79" fmla="*/ 497 h 506"/>
                  <a:gd name="T80" fmla="*/ 198 w 512"/>
                  <a:gd name="T81" fmla="*/ 505 h 506"/>
                  <a:gd name="T82" fmla="*/ 320 w 512"/>
                  <a:gd name="T83" fmla="*/ 506 h 506"/>
                  <a:gd name="T84" fmla="*/ 330 w 512"/>
                  <a:gd name="T85" fmla="*/ 499 h 506"/>
                  <a:gd name="T86" fmla="*/ 332 w 512"/>
                  <a:gd name="T87" fmla="*/ 448 h 506"/>
                  <a:gd name="T88" fmla="*/ 387 w 512"/>
                  <a:gd name="T89" fmla="*/ 416 h 506"/>
                  <a:gd name="T90" fmla="*/ 441 w 512"/>
                  <a:gd name="T91" fmla="*/ 446 h 506"/>
                  <a:gd name="T92" fmla="*/ 451 w 512"/>
                  <a:gd name="T93" fmla="*/ 440 h 506"/>
                  <a:gd name="T94" fmla="*/ 512 w 512"/>
                  <a:gd name="T95" fmla="*/ 335 h 506"/>
                  <a:gd name="T96" fmla="*/ 509 w 512"/>
                  <a:gd name="T97" fmla="*/ 323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12" h="506">
                    <a:moveTo>
                      <a:pt x="256" y="350"/>
                    </a:moveTo>
                    <a:lnTo>
                      <a:pt x="246" y="348"/>
                    </a:lnTo>
                    <a:lnTo>
                      <a:pt x="238" y="347"/>
                    </a:lnTo>
                    <a:lnTo>
                      <a:pt x="229" y="345"/>
                    </a:lnTo>
                    <a:lnTo>
                      <a:pt x="221" y="342"/>
                    </a:lnTo>
                    <a:lnTo>
                      <a:pt x="213" y="338"/>
                    </a:lnTo>
                    <a:lnTo>
                      <a:pt x="206" y="334"/>
                    </a:lnTo>
                    <a:lnTo>
                      <a:pt x="198" y="328"/>
                    </a:lnTo>
                    <a:lnTo>
                      <a:pt x="192" y="323"/>
                    </a:lnTo>
                    <a:lnTo>
                      <a:pt x="187" y="316"/>
                    </a:lnTo>
                    <a:lnTo>
                      <a:pt x="181" y="310"/>
                    </a:lnTo>
                    <a:lnTo>
                      <a:pt x="177" y="302"/>
                    </a:lnTo>
                    <a:lnTo>
                      <a:pt x="173" y="294"/>
                    </a:lnTo>
                    <a:lnTo>
                      <a:pt x="169" y="286"/>
                    </a:lnTo>
                    <a:lnTo>
                      <a:pt x="167" y="278"/>
                    </a:lnTo>
                    <a:lnTo>
                      <a:pt x="166" y="268"/>
                    </a:lnTo>
                    <a:lnTo>
                      <a:pt x="165" y="260"/>
                    </a:lnTo>
                    <a:lnTo>
                      <a:pt x="166" y="250"/>
                    </a:lnTo>
                    <a:lnTo>
                      <a:pt x="167" y="240"/>
                    </a:lnTo>
                    <a:lnTo>
                      <a:pt x="169" y="232"/>
                    </a:lnTo>
                    <a:lnTo>
                      <a:pt x="173" y="223"/>
                    </a:lnTo>
                    <a:lnTo>
                      <a:pt x="177" y="216"/>
                    </a:lnTo>
                    <a:lnTo>
                      <a:pt x="181" y="208"/>
                    </a:lnTo>
                    <a:lnTo>
                      <a:pt x="187" y="201"/>
                    </a:lnTo>
                    <a:lnTo>
                      <a:pt x="192" y="194"/>
                    </a:lnTo>
                    <a:lnTo>
                      <a:pt x="198" y="189"/>
                    </a:lnTo>
                    <a:lnTo>
                      <a:pt x="206" y="184"/>
                    </a:lnTo>
                    <a:lnTo>
                      <a:pt x="213" y="179"/>
                    </a:lnTo>
                    <a:lnTo>
                      <a:pt x="221" y="175"/>
                    </a:lnTo>
                    <a:lnTo>
                      <a:pt x="229" y="172"/>
                    </a:lnTo>
                    <a:lnTo>
                      <a:pt x="238" y="170"/>
                    </a:lnTo>
                    <a:lnTo>
                      <a:pt x="246" y="169"/>
                    </a:lnTo>
                    <a:lnTo>
                      <a:pt x="256" y="168"/>
                    </a:lnTo>
                    <a:lnTo>
                      <a:pt x="265" y="169"/>
                    </a:lnTo>
                    <a:lnTo>
                      <a:pt x="274" y="170"/>
                    </a:lnTo>
                    <a:lnTo>
                      <a:pt x="283" y="172"/>
                    </a:lnTo>
                    <a:lnTo>
                      <a:pt x="291" y="175"/>
                    </a:lnTo>
                    <a:lnTo>
                      <a:pt x="299" y="179"/>
                    </a:lnTo>
                    <a:lnTo>
                      <a:pt x="306" y="184"/>
                    </a:lnTo>
                    <a:lnTo>
                      <a:pt x="314" y="189"/>
                    </a:lnTo>
                    <a:lnTo>
                      <a:pt x="320" y="194"/>
                    </a:lnTo>
                    <a:lnTo>
                      <a:pt x="326" y="201"/>
                    </a:lnTo>
                    <a:lnTo>
                      <a:pt x="331" y="208"/>
                    </a:lnTo>
                    <a:lnTo>
                      <a:pt x="335" y="216"/>
                    </a:lnTo>
                    <a:lnTo>
                      <a:pt x="340" y="223"/>
                    </a:lnTo>
                    <a:lnTo>
                      <a:pt x="343" y="232"/>
                    </a:lnTo>
                    <a:lnTo>
                      <a:pt x="345" y="240"/>
                    </a:lnTo>
                    <a:lnTo>
                      <a:pt x="346" y="250"/>
                    </a:lnTo>
                    <a:lnTo>
                      <a:pt x="346" y="260"/>
                    </a:lnTo>
                    <a:lnTo>
                      <a:pt x="346" y="268"/>
                    </a:lnTo>
                    <a:lnTo>
                      <a:pt x="345" y="278"/>
                    </a:lnTo>
                    <a:lnTo>
                      <a:pt x="343" y="286"/>
                    </a:lnTo>
                    <a:lnTo>
                      <a:pt x="340" y="294"/>
                    </a:lnTo>
                    <a:lnTo>
                      <a:pt x="335" y="302"/>
                    </a:lnTo>
                    <a:lnTo>
                      <a:pt x="331" y="310"/>
                    </a:lnTo>
                    <a:lnTo>
                      <a:pt x="326" y="316"/>
                    </a:lnTo>
                    <a:lnTo>
                      <a:pt x="320" y="323"/>
                    </a:lnTo>
                    <a:lnTo>
                      <a:pt x="314" y="328"/>
                    </a:lnTo>
                    <a:lnTo>
                      <a:pt x="306" y="334"/>
                    </a:lnTo>
                    <a:lnTo>
                      <a:pt x="299" y="338"/>
                    </a:lnTo>
                    <a:lnTo>
                      <a:pt x="291" y="342"/>
                    </a:lnTo>
                    <a:lnTo>
                      <a:pt x="283" y="345"/>
                    </a:lnTo>
                    <a:lnTo>
                      <a:pt x="274" y="347"/>
                    </a:lnTo>
                    <a:lnTo>
                      <a:pt x="265" y="348"/>
                    </a:lnTo>
                    <a:lnTo>
                      <a:pt x="256" y="350"/>
                    </a:lnTo>
                    <a:close/>
                    <a:moveTo>
                      <a:pt x="504" y="320"/>
                    </a:moveTo>
                    <a:lnTo>
                      <a:pt x="456" y="292"/>
                    </a:lnTo>
                    <a:lnTo>
                      <a:pt x="458" y="276"/>
                    </a:lnTo>
                    <a:lnTo>
                      <a:pt x="459" y="259"/>
                    </a:lnTo>
                    <a:lnTo>
                      <a:pt x="458" y="241"/>
                    </a:lnTo>
                    <a:lnTo>
                      <a:pt x="456" y="225"/>
                    </a:lnTo>
                    <a:lnTo>
                      <a:pt x="504" y="198"/>
                    </a:lnTo>
                    <a:lnTo>
                      <a:pt x="506" y="197"/>
                    </a:lnTo>
                    <a:lnTo>
                      <a:pt x="509" y="194"/>
                    </a:lnTo>
                    <a:lnTo>
                      <a:pt x="510" y="191"/>
                    </a:lnTo>
                    <a:lnTo>
                      <a:pt x="511" y="189"/>
                    </a:lnTo>
                    <a:lnTo>
                      <a:pt x="512" y="186"/>
                    </a:lnTo>
                    <a:lnTo>
                      <a:pt x="512" y="184"/>
                    </a:lnTo>
                    <a:lnTo>
                      <a:pt x="511" y="181"/>
                    </a:lnTo>
                    <a:lnTo>
                      <a:pt x="510" y="178"/>
                    </a:lnTo>
                    <a:lnTo>
                      <a:pt x="453" y="80"/>
                    </a:lnTo>
                    <a:lnTo>
                      <a:pt x="449" y="76"/>
                    </a:lnTo>
                    <a:lnTo>
                      <a:pt x="443" y="72"/>
                    </a:lnTo>
                    <a:lnTo>
                      <a:pt x="438" y="72"/>
                    </a:lnTo>
                    <a:lnTo>
                      <a:pt x="433" y="74"/>
                    </a:lnTo>
                    <a:lnTo>
                      <a:pt x="387" y="102"/>
                    </a:lnTo>
                    <a:lnTo>
                      <a:pt x="376" y="94"/>
                    </a:lnTo>
                    <a:lnTo>
                      <a:pt x="363" y="85"/>
                    </a:lnTo>
                    <a:lnTo>
                      <a:pt x="348" y="78"/>
                    </a:lnTo>
                    <a:lnTo>
                      <a:pt x="332" y="69"/>
                    </a:lnTo>
                    <a:lnTo>
                      <a:pt x="332" y="14"/>
                    </a:lnTo>
                    <a:lnTo>
                      <a:pt x="332" y="10"/>
                    </a:lnTo>
                    <a:lnTo>
                      <a:pt x="331" y="8"/>
                    </a:lnTo>
                    <a:lnTo>
                      <a:pt x="330" y="5"/>
                    </a:lnTo>
                    <a:lnTo>
                      <a:pt x="328" y="3"/>
                    </a:lnTo>
                    <a:lnTo>
                      <a:pt x="326" y="2"/>
                    </a:lnTo>
                    <a:lnTo>
                      <a:pt x="322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4" y="0"/>
                    </a:lnTo>
                    <a:lnTo>
                      <a:pt x="200" y="0"/>
                    </a:lnTo>
                    <a:lnTo>
                      <a:pt x="198" y="1"/>
                    </a:lnTo>
                    <a:lnTo>
                      <a:pt x="195" y="2"/>
                    </a:lnTo>
                    <a:lnTo>
                      <a:pt x="193" y="3"/>
                    </a:lnTo>
                    <a:lnTo>
                      <a:pt x="192" y="5"/>
                    </a:lnTo>
                    <a:lnTo>
                      <a:pt x="190" y="8"/>
                    </a:lnTo>
                    <a:lnTo>
                      <a:pt x="190" y="10"/>
                    </a:lnTo>
                    <a:lnTo>
                      <a:pt x="189" y="14"/>
                    </a:lnTo>
                    <a:lnTo>
                      <a:pt x="189" y="68"/>
                    </a:lnTo>
                    <a:lnTo>
                      <a:pt x="179" y="71"/>
                    </a:lnTo>
                    <a:lnTo>
                      <a:pt x="169" y="75"/>
                    </a:lnTo>
                    <a:lnTo>
                      <a:pt x="162" y="78"/>
                    </a:lnTo>
                    <a:lnTo>
                      <a:pt x="154" y="82"/>
                    </a:lnTo>
                    <a:lnTo>
                      <a:pt x="141" y="92"/>
                    </a:lnTo>
                    <a:lnTo>
                      <a:pt x="129" y="102"/>
                    </a:lnTo>
                    <a:lnTo>
                      <a:pt x="81" y="74"/>
                    </a:lnTo>
                    <a:lnTo>
                      <a:pt x="75" y="72"/>
                    </a:lnTo>
                    <a:lnTo>
                      <a:pt x="69" y="74"/>
                    </a:lnTo>
                    <a:lnTo>
                      <a:pt x="67" y="74"/>
                    </a:lnTo>
                    <a:lnTo>
                      <a:pt x="65" y="76"/>
                    </a:lnTo>
                    <a:lnTo>
                      <a:pt x="62" y="78"/>
                    </a:lnTo>
                    <a:lnTo>
                      <a:pt x="60" y="80"/>
                    </a:lnTo>
                    <a:lnTo>
                      <a:pt x="3" y="177"/>
                    </a:lnTo>
                    <a:lnTo>
                      <a:pt x="1" y="184"/>
                    </a:lnTo>
                    <a:lnTo>
                      <a:pt x="1" y="189"/>
                    </a:lnTo>
                    <a:lnTo>
                      <a:pt x="3" y="192"/>
                    </a:lnTo>
                    <a:lnTo>
                      <a:pt x="4" y="194"/>
                    </a:lnTo>
                    <a:lnTo>
                      <a:pt x="6" y="197"/>
                    </a:lnTo>
                    <a:lnTo>
                      <a:pt x="9" y="198"/>
                    </a:lnTo>
                    <a:lnTo>
                      <a:pt x="56" y="225"/>
                    </a:lnTo>
                    <a:lnTo>
                      <a:pt x="54" y="241"/>
                    </a:lnTo>
                    <a:lnTo>
                      <a:pt x="53" y="259"/>
                    </a:lnTo>
                    <a:lnTo>
                      <a:pt x="53" y="276"/>
                    </a:lnTo>
                    <a:lnTo>
                      <a:pt x="55" y="292"/>
                    </a:lnTo>
                    <a:lnTo>
                      <a:pt x="8" y="320"/>
                    </a:lnTo>
                    <a:lnTo>
                      <a:pt x="4" y="324"/>
                    </a:lnTo>
                    <a:lnTo>
                      <a:pt x="1" y="328"/>
                    </a:lnTo>
                    <a:lnTo>
                      <a:pt x="0" y="331"/>
                    </a:lnTo>
                    <a:lnTo>
                      <a:pt x="0" y="335"/>
                    </a:lnTo>
                    <a:lnTo>
                      <a:pt x="1" y="338"/>
                    </a:lnTo>
                    <a:lnTo>
                      <a:pt x="3" y="340"/>
                    </a:lnTo>
                    <a:lnTo>
                      <a:pt x="59" y="437"/>
                    </a:lnTo>
                    <a:lnTo>
                      <a:pt x="60" y="439"/>
                    </a:lnTo>
                    <a:lnTo>
                      <a:pt x="62" y="442"/>
                    </a:lnTo>
                    <a:lnTo>
                      <a:pt x="66" y="444"/>
                    </a:lnTo>
                    <a:lnTo>
                      <a:pt x="68" y="445"/>
                    </a:lnTo>
                    <a:lnTo>
                      <a:pt x="71" y="446"/>
                    </a:lnTo>
                    <a:lnTo>
                      <a:pt x="73" y="445"/>
                    </a:lnTo>
                    <a:lnTo>
                      <a:pt x="76" y="445"/>
                    </a:lnTo>
                    <a:lnTo>
                      <a:pt x="80" y="444"/>
                    </a:lnTo>
                    <a:lnTo>
                      <a:pt x="129" y="416"/>
                    </a:lnTo>
                    <a:lnTo>
                      <a:pt x="141" y="427"/>
                    </a:lnTo>
                    <a:lnTo>
                      <a:pt x="154" y="435"/>
                    </a:lnTo>
                    <a:lnTo>
                      <a:pt x="162" y="439"/>
                    </a:lnTo>
                    <a:lnTo>
                      <a:pt x="169" y="444"/>
                    </a:lnTo>
                    <a:lnTo>
                      <a:pt x="179" y="447"/>
                    </a:lnTo>
                    <a:lnTo>
                      <a:pt x="189" y="451"/>
                    </a:lnTo>
                    <a:lnTo>
                      <a:pt x="189" y="491"/>
                    </a:lnTo>
                    <a:lnTo>
                      <a:pt x="190" y="494"/>
                    </a:lnTo>
                    <a:lnTo>
                      <a:pt x="190" y="497"/>
                    </a:lnTo>
                    <a:lnTo>
                      <a:pt x="192" y="499"/>
                    </a:lnTo>
                    <a:lnTo>
                      <a:pt x="193" y="501"/>
                    </a:lnTo>
                    <a:lnTo>
                      <a:pt x="195" y="504"/>
                    </a:lnTo>
                    <a:lnTo>
                      <a:pt x="198" y="505"/>
                    </a:lnTo>
                    <a:lnTo>
                      <a:pt x="200" y="506"/>
                    </a:lnTo>
                    <a:lnTo>
                      <a:pt x="204" y="506"/>
                    </a:lnTo>
                    <a:lnTo>
                      <a:pt x="317" y="506"/>
                    </a:lnTo>
                    <a:lnTo>
                      <a:pt x="320" y="506"/>
                    </a:lnTo>
                    <a:lnTo>
                      <a:pt x="322" y="505"/>
                    </a:lnTo>
                    <a:lnTo>
                      <a:pt x="326" y="504"/>
                    </a:lnTo>
                    <a:lnTo>
                      <a:pt x="328" y="501"/>
                    </a:lnTo>
                    <a:lnTo>
                      <a:pt x="330" y="499"/>
                    </a:lnTo>
                    <a:lnTo>
                      <a:pt x="331" y="497"/>
                    </a:lnTo>
                    <a:lnTo>
                      <a:pt x="332" y="494"/>
                    </a:lnTo>
                    <a:lnTo>
                      <a:pt x="332" y="491"/>
                    </a:lnTo>
                    <a:lnTo>
                      <a:pt x="332" y="448"/>
                    </a:lnTo>
                    <a:lnTo>
                      <a:pt x="348" y="439"/>
                    </a:lnTo>
                    <a:lnTo>
                      <a:pt x="363" y="432"/>
                    </a:lnTo>
                    <a:lnTo>
                      <a:pt x="376" y="424"/>
                    </a:lnTo>
                    <a:lnTo>
                      <a:pt x="387" y="416"/>
                    </a:lnTo>
                    <a:lnTo>
                      <a:pt x="433" y="444"/>
                    </a:lnTo>
                    <a:lnTo>
                      <a:pt x="435" y="445"/>
                    </a:lnTo>
                    <a:lnTo>
                      <a:pt x="438" y="445"/>
                    </a:lnTo>
                    <a:lnTo>
                      <a:pt x="441" y="446"/>
                    </a:lnTo>
                    <a:lnTo>
                      <a:pt x="443" y="445"/>
                    </a:lnTo>
                    <a:lnTo>
                      <a:pt x="447" y="444"/>
                    </a:lnTo>
                    <a:lnTo>
                      <a:pt x="449" y="443"/>
                    </a:lnTo>
                    <a:lnTo>
                      <a:pt x="451" y="440"/>
                    </a:lnTo>
                    <a:lnTo>
                      <a:pt x="453" y="437"/>
                    </a:lnTo>
                    <a:lnTo>
                      <a:pt x="510" y="340"/>
                    </a:lnTo>
                    <a:lnTo>
                      <a:pt x="511" y="338"/>
                    </a:lnTo>
                    <a:lnTo>
                      <a:pt x="512" y="335"/>
                    </a:lnTo>
                    <a:lnTo>
                      <a:pt x="512" y="331"/>
                    </a:lnTo>
                    <a:lnTo>
                      <a:pt x="511" y="328"/>
                    </a:lnTo>
                    <a:lnTo>
                      <a:pt x="510" y="326"/>
                    </a:lnTo>
                    <a:lnTo>
                      <a:pt x="509" y="323"/>
                    </a:lnTo>
                    <a:lnTo>
                      <a:pt x="506" y="321"/>
                    </a:lnTo>
                    <a:lnTo>
                      <a:pt x="504" y="3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8" name="Freeform 4358"/>
              <p:cNvSpPr>
                <a:spLocks noEditPoints="1"/>
              </p:cNvSpPr>
              <p:nvPr/>
            </p:nvSpPr>
            <p:spPr bwMode="auto">
              <a:xfrm>
                <a:off x="7048500" y="1509713"/>
                <a:ext cx="161925" cy="161925"/>
              </a:xfrm>
              <a:custGeom>
                <a:avLst/>
                <a:gdLst>
                  <a:gd name="T0" fmla="*/ 229 w 511"/>
                  <a:gd name="T1" fmla="*/ 335 h 509"/>
                  <a:gd name="T2" fmla="*/ 198 w 511"/>
                  <a:gd name="T3" fmla="*/ 319 h 509"/>
                  <a:gd name="T4" fmla="*/ 176 w 511"/>
                  <a:gd name="T5" fmla="*/ 292 h 509"/>
                  <a:gd name="T6" fmla="*/ 166 w 511"/>
                  <a:gd name="T7" fmla="*/ 258 h 509"/>
                  <a:gd name="T8" fmla="*/ 169 w 511"/>
                  <a:gd name="T9" fmla="*/ 223 h 509"/>
                  <a:gd name="T10" fmla="*/ 186 w 511"/>
                  <a:gd name="T11" fmla="*/ 191 h 509"/>
                  <a:gd name="T12" fmla="*/ 213 w 511"/>
                  <a:gd name="T13" fmla="*/ 169 h 509"/>
                  <a:gd name="T14" fmla="*/ 246 w 511"/>
                  <a:gd name="T15" fmla="*/ 158 h 509"/>
                  <a:gd name="T16" fmla="*/ 282 w 511"/>
                  <a:gd name="T17" fmla="*/ 163 h 509"/>
                  <a:gd name="T18" fmla="*/ 313 w 511"/>
                  <a:gd name="T19" fmla="*/ 179 h 509"/>
                  <a:gd name="T20" fmla="*/ 335 w 511"/>
                  <a:gd name="T21" fmla="*/ 206 h 509"/>
                  <a:gd name="T22" fmla="*/ 346 w 511"/>
                  <a:gd name="T23" fmla="*/ 240 h 509"/>
                  <a:gd name="T24" fmla="*/ 342 w 511"/>
                  <a:gd name="T25" fmla="*/ 276 h 509"/>
                  <a:gd name="T26" fmla="*/ 325 w 511"/>
                  <a:gd name="T27" fmla="*/ 306 h 509"/>
                  <a:gd name="T28" fmla="*/ 298 w 511"/>
                  <a:gd name="T29" fmla="*/ 328 h 509"/>
                  <a:gd name="T30" fmla="*/ 265 w 511"/>
                  <a:gd name="T31" fmla="*/ 338 h 509"/>
                  <a:gd name="T32" fmla="*/ 511 w 511"/>
                  <a:gd name="T33" fmla="*/ 173 h 509"/>
                  <a:gd name="T34" fmla="*/ 450 w 511"/>
                  <a:gd name="T35" fmla="*/ 67 h 509"/>
                  <a:gd name="T36" fmla="*/ 441 w 511"/>
                  <a:gd name="T37" fmla="*/ 63 h 509"/>
                  <a:gd name="T38" fmla="*/ 386 w 511"/>
                  <a:gd name="T39" fmla="*/ 92 h 509"/>
                  <a:gd name="T40" fmla="*/ 332 w 511"/>
                  <a:gd name="T41" fmla="*/ 59 h 509"/>
                  <a:gd name="T42" fmla="*/ 329 w 511"/>
                  <a:gd name="T43" fmla="*/ 6 h 509"/>
                  <a:gd name="T44" fmla="*/ 320 w 511"/>
                  <a:gd name="T45" fmla="*/ 0 h 509"/>
                  <a:gd name="T46" fmla="*/ 198 w 511"/>
                  <a:gd name="T47" fmla="*/ 1 h 509"/>
                  <a:gd name="T48" fmla="*/ 190 w 511"/>
                  <a:gd name="T49" fmla="*/ 9 h 509"/>
                  <a:gd name="T50" fmla="*/ 179 w 511"/>
                  <a:gd name="T51" fmla="*/ 61 h 509"/>
                  <a:gd name="T52" fmla="*/ 141 w 511"/>
                  <a:gd name="T53" fmla="*/ 81 h 509"/>
                  <a:gd name="T54" fmla="*/ 68 w 511"/>
                  <a:gd name="T55" fmla="*/ 63 h 509"/>
                  <a:gd name="T56" fmla="*/ 60 w 511"/>
                  <a:gd name="T57" fmla="*/ 70 h 509"/>
                  <a:gd name="T58" fmla="*/ 1 w 511"/>
                  <a:gd name="T59" fmla="*/ 177 h 509"/>
                  <a:gd name="T60" fmla="*/ 5 w 511"/>
                  <a:gd name="T61" fmla="*/ 186 h 509"/>
                  <a:gd name="T62" fmla="*/ 52 w 511"/>
                  <a:gd name="T63" fmla="*/ 249 h 509"/>
                  <a:gd name="T64" fmla="*/ 5 w 511"/>
                  <a:gd name="T65" fmla="*/ 311 h 509"/>
                  <a:gd name="T66" fmla="*/ 0 w 511"/>
                  <a:gd name="T67" fmla="*/ 322 h 509"/>
                  <a:gd name="T68" fmla="*/ 59 w 511"/>
                  <a:gd name="T69" fmla="*/ 429 h 509"/>
                  <a:gd name="T70" fmla="*/ 74 w 511"/>
                  <a:gd name="T71" fmla="*/ 435 h 509"/>
                  <a:gd name="T72" fmla="*/ 140 w 511"/>
                  <a:gd name="T73" fmla="*/ 416 h 509"/>
                  <a:gd name="T74" fmla="*/ 179 w 511"/>
                  <a:gd name="T75" fmla="*/ 438 h 509"/>
                  <a:gd name="T76" fmla="*/ 190 w 511"/>
                  <a:gd name="T77" fmla="*/ 500 h 509"/>
                  <a:gd name="T78" fmla="*/ 198 w 511"/>
                  <a:gd name="T79" fmla="*/ 508 h 509"/>
                  <a:gd name="T80" fmla="*/ 320 w 511"/>
                  <a:gd name="T81" fmla="*/ 509 h 509"/>
                  <a:gd name="T82" fmla="*/ 329 w 511"/>
                  <a:gd name="T83" fmla="*/ 503 h 509"/>
                  <a:gd name="T84" fmla="*/ 332 w 511"/>
                  <a:gd name="T85" fmla="*/ 439 h 509"/>
                  <a:gd name="T86" fmla="*/ 387 w 511"/>
                  <a:gd name="T87" fmla="*/ 407 h 509"/>
                  <a:gd name="T88" fmla="*/ 441 w 511"/>
                  <a:gd name="T89" fmla="*/ 435 h 509"/>
                  <a:gd name="T90" fmla="*/ 450 w 511"/>
                  <a:gd name="T91" fmla="*/ 431 h 509"/>
                  <a:gd name="T92" fmla="*/ 511 w 511"/>
                  <a:gd name="T93" fmla="*/ 324 h 509"/>
                  <a:gd name="T94" fmla="*/ 504 w 511"/>
                  <a:gd name="T95" fmla="*/ 309 h 509"/>
                  <a:gd name="T96" fmla="*/ 459 w 511"/>
                  <a:gd name="T97" fmla="*/ 233 h 509"/>
                  <a:gd name="T98" fmla="*/ 508 w 511"/>
                  <a:gd name="T99" fmla="*/ 184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11" h="509">
                    <a:moveTo>
                      <a:pt x="256" y="339"/>
                    </a:moveTo>
                    <a:lnTo>
                      <a:pt x="246" y="338"/>
                    </a:lnTo>
                    <a:lnTo>
                      <a:pt x="237" y="337"/>
                    </a:lnTo>
                    <a:lnTo>
                      <a:pt x="229" y="335"/>
                    </a:lnTo>
                    <a:lnTo>
                      <a:pt x="220" y="332"/>
                    </a:lnTo>
                    <a:lnTo>
                      <a:pt x="213" y="328"/>
                    </a:lnTo>
                    <a:lnTo>
                      <a:pt x="205" y="323"/>
                    </a:lnTo>
                    <a:lnTo>
                      <a:pt x="198" y="319"/>
                    </a:lnTo>
                    <a:lnTo>
                      <a:pt x="191" y="312"/>
                    </a:lnTo>
                    <a:lnTo>
                      <a:pt x="186" y="306"/>
                    </a:lnTo>
                    <a:lnTo>
                      <a:pt x="181" y="300"/>
                    </a:lnTo>
                    <a:lnTo>
                      <a:pt x="176" y="292"/>
                    </a:lnTo>
                    <a:lnTo>
                      <a:pt x="172" y="284"/>
                    </a:lnTo>
                    <a:lnTo>
                      <a:pt x="169" y="276"/>
                    </a:lnTo>
                    <a:lnTo>
                      <a:pt x="167" y="267"/>
                    </a:lnTo>
                    <a:lnTo>
                      <a:pt x="166" y="258"/>
                    </a:lnTo>
                    <a:lnTo>
                      <a:pt x="166" y="249"/>
                    </a:lnTo>
                    <a:lnTo>
                      <a:pt x="166" y="240"/>
                    </a:lnTo>
                    <a:lnTo>
                      <a:pt x="167" y="231"/>
                    </a:lnTo>
                    <a:lnTo>
                      <a:pt x="169" y="223"/>
                    </a:lnTo>
                    <a:lnTo>
                      <a:pt x="172" y="214"/>
                    </a:lnTo>
                    <a:lnTo>
                      <a:pt x="176" y="206"/>
                    </a:lnTo>
                    <a:lnTo>
                      <a:pt x="181" y="199"/>
                    </a:lnTo>
                    <a:lnTo>
                      <a:pt x="186" y="191"/>
                    </a:lnTo>
                    <a:lnTo>
                      <a:pt x="191" y="185"/>
                    </a:lnTo>
                    <a:lnTo>
                      <a:pt x="198" y="179"/>
                    </a:lnTo>
                    <a:lnTo>
                      <a:pt x="205" y="173"/>
                    </a:lnTo>
                    <a:lnTo>
                      <a:pt x="213" y="169"/>
                    </a:lnTo>
                    <a:lnTo>
                      <a:pt x="220" y="165"/>
                    </a:lnTo>
                    <a:lnTo>
                      <a:pt x="229" y="163"/>
                    </a:lnTo>
                    <a:lnTo>
                      <a:pt x="237" y="159"/>
                    </a:lnTo>
                    <a:lnTo>
                      <a:pt x="246" y="158"/>
                    </a:lnTo>
                    <a:lnTo>
                      <a:pt x="256" y="158"/>
                    </a:lnTo>
                    <a:lnTo>
                      <a:pt x="265" y="158"/>
                    </a:lnTo>
                    <a:lnTo>
                      <a:pt x="274" y="159"/>
                    </a:lnTo>
                    <a:lnTo>
                      <a:pt x="282" y="163"/>
                    </a:lnTo>
                    <a:lnTo>
                      <a:pt x="291" y="165"/>
                    </a:lnTo>
                    <a:lnTo>
                      <a:pt x="298" y="169"/>
                    </a:lnTo>
                    <a:lnTo>
                      <a:pt x="306" y="173"/>
                    </a:lnTo>
                    <a:lnTo>
                      <a:pt x="313" y="179"/>
                    </a:lnTo>
                    <a:lnTo>
                      <a:pt x="320" y="185"/>
                    </a:lnTo>
                    <a:lnTo>
                      <a:pt x="325" y="191"/>
                    </a:lnTo>
                    <a:lnTo>
                      <a:pt x="331" y="199"/>
                    </a:lnTo>
                    <a:lnTo>
                      <a:pt x="335" y="206"/>
                    </a:lnTo>
                    <a:lnTo>
                      <a:pt x="339" y="214"/>
                    </a:lnTo>
                    <a:lnTo>
                      <a:pt x="342" y="223"/>
                    </a:lnTo>
                    <a:lnTo>
                      <a:pt x="344" y="231"/>
                    </a:lnTo>
                    <a:lnTo>
                      <a:pt x="346" y="240"/>
                    </a:lnTo>
                    <a:lnTo>
                      <a:pt x="347" y="249"/>
                    </a:lnTo>
                    <a:lnTo>
                      <a:pt x="346" y="258"/>
                    </a:lnTo>
                    <a:lnTo>
                      <a:pt x="344" y="267"/>
                    </a:lnTo>
                    <a:lnTo>
                      <a:pt x="342" y="276"/>
                    </a:lnTo>
                    <a:lnTo>
                      <a:pt x="339" y="284"/>
                    </a:lnTo>
                    <a:lnTo>
                      <a:pt x="335" y="292"/>
                    </a:lnTo>
                    <a:lnTo>
                      <a:pt x="331" y="300"/>
                    </a:lnTo>
                    <a:lnTo>
                      <a:pt x="325" y="306"/>
                    </a:lnTo>
                    <a:lnTo>
                      <a:pt x="320" y="312"/>
                    </a:lnTo>
                    <a:lnTo>
                      <a:pt x="313" y="319"/>
                    </a:lnTo>
                    <a:lnTo>
                      <a:pt x="306" y="323"/>
                    </a:lnTo>
                    <a:lnTo>
                      <a:pt x="298" y="328"/>
                    </a:lnTo>
                    <a:lnTo>
                      <a:pt x="291" y="332"/>
                    </a:lnTo>
                    <a:lnTo>
                      <a:pt x="282" y="335"/>
                    </a:lnTo>
                    <a:lnTo>
                      <a:pt x="274" y="337"/>
                    </a:lnTo>
                    <a:lnTo>
                      <a:pt x="265" y="338"/>
                    </a:lnTo>
                    <a:lnTo>
                      <a:pt x="256" y="339"/>
                    </a:lnTo>
                    <a:close/>
                    <a:moveTo>
                      <a:pt x="510" y="179"/>
                    </a:moveTo>
                    <a:lnTo>
                      <a:pt x="511" y="177"/>
                    </a:lnTo>
                    <a:lnTo>
                      <a:pt x="511" y="173"/>
                    </a:lnTo>
                    <a:lnTo>
                      <a:pt x="510" y="171"/>
                    </a:lnTo>
                    <a:lnTo>
                      <a:pt x="509" y="168"/>
                    </a:lnTo>
                    <a:lnTo>
                      <a:pt x="453" y="70"/>
                    </a:lnTo>
                    <a:lnTo>
                      <a:pt x="450" y="67"/>
                    </a:lnTo>
                    <a:lnTo>
                      <a:pt x="448" y="65"/>
                    </a:lnTo>
                    <a:lnTo>
                      <a:pt x="446" y="64"/>
                    </a:lnTo>
                    <a:lnTo>
                      <a:pt x="443" y="64"/>
                    </a:lnTo>
                    <a:lnTo>
                      <a:pt x="441" y="63"/>
                    </a:lnTo>
                    <a:lnTo>
                      <a:pt x="438" y="63"/>
                    </a:lnTo>
                    <a:lnTo>
                      <a:pt x="434" y="63"/>
                    </a:lnTo>
                    <a:lnTo>
                      <a:pt x="432" y="65"/>
                    </a:lnTo>
                    <a:lnTo>
                      <a:pt x="386" y="92"/>
                    </a:lnTo>
                    <a:lnTo>
                      <a:pt x="375" y="83"/>
                    </a:lnTo>
                    <a:lnTo>
                      <a:pt x="363" y="75"/>
                    </a:lnTo>
                    <a:lnTo>
                      <a:pt x="348" y="67"/>
                    </a:lnTo>
                    <a:lnTo>
                      <a:pt x="332" y="59"/>
                    </a:lnTo>
                    <a:lnTo>
                      <a:pt x="332" y="14"/>
                    </a:lnTo>
                    <a:lnTo>
                      <a:pt x="332" y="12"/>
                    </a:lnTo>
                    <a:lnTo>
                      <a:pt x="331" y="9"/>
                    </a:lnTo>
                    <a:lnTo>
                      <a:pt x="329" y="6"/>
                    </a:lnTo>
                    <a:lnTo>
                      <a:pt x="327" y="4"/>
                    </a:lnTo>
                    <a:lnTo>
                      <a:pt x="325" y="2"/>
                    </a:lnTo>
                    <a:lnTo>
                      <a:pt x="323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3" y="0"/>
                    </a:lnTo>
                    <a:lnTo>
                      <a:pt x="201" y="0"/>
                    </a:lnTo>
                    <a:lnTo>
                      <a:pt x="198" y="1"/>
                    </a:lnTo>
                    <a:lnTo>
                      <a:pt x="196" y="2"/>
                    </a:lnTo>
                    <a:lnTo>
                      <a:pt x="194" y="4"/>
                    </a:lnTo>
                    <a:lnTo>
                      <a:pt x="191" y="6"/>
                    </a:lnTo>
                    <a:lnTo>
                      <a:pt x="190" y="9"/>
                    </a:lnTo>
                    <a:lnTo>
                      <a:pt x="189" y="12"/>
                    </a:lnTo>
                    <a:lnTo>
                      <a:pt x="188" y="14"/>
                    </a:lnTo>
                    <a:lnTo>
                      <a:pt x="188" y="58"/>
                    </a:lnTo>
                    <a:lnTo>
                      <a:pt x="179" y="61"/>
                    </a:lnTo>
                    <a:lnTo>
                      <a:pt x="170" y="64"/>
                    </a:lnTo>
                    <a:lnTo>
                      <a:pt x="161" y="68"/>
                    </a:lnTo>
                    <a:lnTo>
                      <a:pt x="154" y="72"/>
                    </a:lnTo>
                    <a:lnTo>
                      <a:pt x="141" y="81"/>
                    </a:lnTo>
                    <a:lnTo>
                      <a:pt x="128" y="92"/>
                    </a:lnTo>
                    <a:lnTo>
                      <a:pt x="80" y="64"/>
                    </a:lnTo>
                    <a:lnTo>
                      <a:pt x="75" y="62"/>
                    </a:lnTo>
                    <a:lnTo>
                      <a:pt x="68" y="63"/>
                    </a:lnTo>
                    <a:lnTo>
                      <a:pt x="66" y="64"/>
                    </a:lnTo>
                    <a:lnTo>
                      <a:pt x="64" y="65"/>
                    </a:lnTo>
                    <a:lnTo>
                      <a:pt x="62" y="67"/>
                    </a:lnTo>
                    <a:lnTo>
                      <a:pt x="60" y="70"/>
                    </a:lnTo>
                    <a:lnTo>
                      <a:pt x="3" y="168"/>
                    </a:lnTo>
                    <a:lnTo>
                      <a:pt x="2" y="171"/>
                    </a:lnTo>
                    <a:lnTo>
                      <a:pt x="1" y="173"/>
                    </a:lnTo>
                    <a:lnTo>
                      <a:pt x="1" y="177"/>
                    </a:lnTo>
                    <a:lnTo>
                      <a:pt x="1" y="179"/>
                    </a:lnTo>
                    <a:lnTo>
                      <a:pt x="2" y="182"/>
                    </a:lnTo>
                    <a:lnTo>
                      <a:pt x="4" y="184"/>
                    </a:lnTo>
                    <a:lnTo>
                      <a:pt x="5" y="186"/>
                    </a:lnTo>
                    <a:lnTo>
                      <a:pt x="8" y="188"/>
                    </a:lnTo>
                    <a:lnTo>
                      <a:pt x="56" y="216"/>
                    </a:lnTo>
                    <a:lnTo>
                      <a:pt x="53" y="233"/>
                    </a:lnTo>
                    <a:lnTo>
                      <a:pt x="52" y="249"/>
                    </a:lnTo>
                    <a:lnTo>
                      <a:pt x="53" y="265"/>
                    </a:lnTo>
                    <a:lnTo>
                      <a:pt x="56" y="282"/>
                    </a:lnTo>
                    <a:lnTo>
                      <a:pt x="7" y="309"/>
                    </a:lnTo>
                    <a:lnTo>
                      <a:pt x="5" y="311"/>
                    </a:lnTo>
                    <a:lnTo>
                      <a:pt x="3" y="313"/>
                    </a:lnTo>
                    <a:lnTo>
                      <a:pt x="2" y="317"/>
                    </a:lnTo>
                    <a:lnTo>
                      <a:pt x="1" y="320"/>
                    </a:lnTo>
                    <a:lnTo>
                      <a:pt x="0" y="322"/>
                    </a:lnTo>
                    <a:lnTo>
                      <a:pt x="0" y="324"/>
                    </a:lnTo>
                    <a:lnTo>
                      <a:pt x="1" y="327"/>
                    </a:lnTo>
                    <a:lnTo>
                      <a:pt x="2" y="330"/>
                    </a:lnTo>
                    <a:lnTo>
                      <a:pt x="59" y="429"/>
                    </a:lnTo>
                    <a:lnTo>
                      <a:pt x="63" y="432"/>
                    </a:lnTo>
                    <a:lnTo>
                      <a:pt x="67" y="434"/>
                    </a:lnTo>
                    <a:lnTo>
                      <a:pt x="71" y="435"/>
                    </a:lnTo>
                    <a:lnTo>
                      <a:pt x="74" y="435"/>
                    </a:lnTo>
                    <a:lnTo>
                      <a:pt x="76" y="434"/>
                    </a:lnTo>
                    <a:lnTo>
                      <a:pt x="79" y="433"/>
                    </a:lnTo>
                    <a:lnTo>
                      <a:pt x="128" y="407"/>
                    </a:lnTo>
                    <a:lnTo>
                      <a:pt x="140" y="416"/>
                    </a:lnTo>
                    <a:lnTo>
                      <a:pt x="154" y="426"/>
                    </a:lnTo>
                    <a:lnTo>
                      <a:pt x="161" y="430"/>
                    </a:lnTo>
                    <a:lnTo>
                      <a:pt x="169" y="434"/>
                    </a:lnTo>
                    <a:lnTo>
                      <a:pt x="179" y="438"/>
                    </a:lnTo>
                    <a:lnTo>
                      <a:pt x="188" y="441"/>
                    </a:lnTo>
                    <a:lnTo>
                      <a:pt x="188" y="494"/>
                    </a:lnTo>
                    <a:lnTo>
                      <a:pt x="189" y="497"/>
                    </a:lnTo>
                    <a:lnTo>
                      <a:pt x="190" y="500"/>
                    </a:lnTo>
                    <a:lnTo>
                      <a:pt x="191" y="503"/>
                    </a:lnTo>
                    <a:lnTo>
                      <a:pt x="194" y="505"/>
                    </a:lnTo>
                    <a:lnTo>
                      <a:pt x="196" y="507"/>
                    </a:lnTo>
                    <a:lnTo>
                      <a:pt x="198" y="508"/>
                    </a:lnTo>
                    <a:lnTo>
                      <a:pt x="201" y="509"/>
                    </a:lnTo>
                    <a:lnTo>
                      <a:pt x="203" y="509"/>
                    </a:lnTo>
                    <a:lnTo>
                      <a:pt x="317" y="509"/>
                    </a:lnTo>
                    <a:lnTo>
                      <a:pt x="320" y="509"/>
                    </a:lnTo>
                    <a:lnTo>
                      <a:pt x="323" y="508"/>
                    </a:lnTo>
                    <a:lnTo>
                      <a:pt x="325" y="507"/>
                    </a:lnTo>
                    <a:lnTo>
                      <a:pt x="327" y="505"/>
                    </a:lnTo>
                    <a:lnTo>
                      <a:pt x="329" y="503"/>
                    </a:lnTo>
                    <a:lnTo>
                      <a:pt x="331" y="500"/>
                    </a:lnTo>
                    <a:lnTo>
                      <a:pt x="332" y="497"/>
                    </a:lnTo>
                    <a:lnTo>
                      <a:pt x="332" y="494"/>
                    </a:lnTo>
                    <a:lnTo>
                      <a:pt x="332" y="439"/>
                    </a:lnTo>
                    <a:lnTo>
                      <a:pt x="348" y="431"/>
                    </a:lnTo>
                    <a:lnTo>
                      <a:pt x="363" y="423"/>
                    </a:lnTo>
                    <a:lnTo>
                      <a:pt x="375" y="414"/>
                    </a:lnTo>
                    <a:lnTo>
                      <a:pt x="387" y="407"/>
                    </a:lnTo>
                    <a:lnTo>
                      <a:pt x="432" y="433"/>
                    </a:lnTo>
                    <a:lnTo>
                      <a:pt x="434" y="434"/>
                    </a:lnTo>
                    <a:lnTo>
                      <a:pt x="438" y="435"/>
                    </a:lnTo>
                    <a:lnTo>
                      <a:pt x="441" y="435"/>
                    </a:lnTo>
                    <a:lnTo>
                      <a:pt x="443" y="434"/>
                    </a:lnTo>
                    <a:lnTo>
                      <a:pt x="446" y="434"/>
                    </a:lnTo>
                    <a:lnTo>
                      <a:pt x="448" y="432"/>
                    </a:lnTo>
                    <a:lnTo>
                      <a:pt x="450" y="431"/>
                    </a:lnTo>
                    <a:lnTo>
                      <a:pt x="453" y="429"/>
                    </a:lnTo>
                    <a:lnTo>
                      <a:pt x="509" y="330"/>
                    </a:lnTo>
                    <a:lnTo>
                      <a:pt x="510" y="327"/>
                    </a:lnTo>
                    <a:lnTo>
                      <a:pt x="511" y="324"/>
                    </a:lnTo>
                    <a:lnTo>
                      <a:pt x="511" y="322"/>
                    </a:lnTo>
                    <a:lnTo>
                      <a:pt x="510" y="320"/>
                    </a:lnTo>
                    <a:lnTo>
                      <a:pt x="508" y="313"/>
                    </a:lnTo>
                    <a:lnTo>
                      <a:pt x="504" y="309"/>
                    </a:lnTo>
                    <a:lnTo>
                      <a:pt x="457" y="282"/>
                    </a:lnTo>
                    <a:lnTo>
                      <a:pt x="459" y="265"/>
                    </a:lnTo>
                    <a:lnTo>
                      <a:pt x="459" y="249"/>
                    </a:lnTo>
                    <a:lnTo>
                      <a:pt x="459" y="233"/>
                    </a:lnTo>
                    <a:lnTo>
                      <a:pt x="457" y="216"/>
                    </a:lnTo>
                    <a:lnTo>
                      <a:pt x="504" y="188"/>
                    </a:lnTo>
                    <a:lnTo>
                      <a:pt x="506" y="186"/>
                    </a:lnTo>
                    <a:lnTo>
                      <a:pt x="508" y="184"/>
                    </a:lnTo>
                    <a:lnTo>
                      <a:pt x="509" y="182"/>
                    </a:lnTo>
                    <a:lnTo>
                      <a:pt x="510" y="1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079943" y="4060368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PREDICTION OF INTERACTION 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7450520" y="4638275"/>
              <a:ext cx="1423487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 effect of driver mutation in interaction with second-site targets.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5/11/2019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36D8920A-5492-423B-ABCF-6E6238DA672D}"/>
              </a:ext>
            </a:extLst>
          </p:cNvPr>
          <p:cNvGrpSpPr/>
          <p:nvPr/>
        </p:nvGrpSpPr>
        <p:grpSpPr>
          <a:xfrm>
            <a:off x="876974" y="1900254"/>
            <a:ext cx="2167427" cy="3682757"/>
            <a:chOff x="876974" y="1900254"/>
            <a:chExt cx="2167427" cy="3682757"/>
          </a:xfrm>
        </p:grpSpPr>
        <p:cxnSp>
          <p:nvCxnSpPr>
            <p:cNvPr id="19" name="Straight Connector 18"/>
            <p:cNvCxnSpPr>
              <a:stCxn id="15" idx="4"/>
              <a:endCxn id="122" idx="0"/>
            </p:cNvCxnSpPr>
            <p:nvPr/>
          </p:nvCxnSpPr>
          <p:spPr>
            <a:xfrm>
              <a:off x="1960688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783830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1451629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876974" y="1900254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GENERAL DATA EXPLORATION</a:t>
              </a:r>
              <a:endPara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1234676" y="2513435"/>
              <a:ext cx="1464120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Get an overview over expression patterns and effects on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509764" y="5344163"/>
              <a:ext cx="901843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29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May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69" name="Group 155">
              <a:extLst>
                <a:ext uri="{FF2B5EF4-FFF2-40B4-BE49-F238E27FC236}">
                  <a16:creationId xmlns:a16="http://schemas.microsoft.com/office/drawing/2014/main" id="{5D6B9295-4A0C-4358-A31C-46433FEE1A33}"/>
                </a:ext>
              </a:extLst>
            </p:cNvPr>
            <p:cNvGrpSpPr/>
            <p:nvPr/>
          </p:nvGrpSpPr>
          <p:grpSpPr>
            <a:xfrm>
              <a:off x="1763910" y="4434878"/>
              <a:ext cx="393552" cy="393552"/>
              <a:chOff x="4319588" y="2492375"/>
              <a:chExt cx="287338" cy="287338"/>
            </a:xfrm>
            <a:solidFill>
              <a:srgbClr val="404040"/>
            </a:solidFill>
          </p:grpSpPr>
          <p:sp>
            <p:nvSpPr>
              <p:cNvPr id="70" name="Freeform 372">
                <a:extLst>
                  <a:ext uri="{FF2B5EF4-FFF2-40B4-BE49-F238E27FC236}">
                    <a16:creationId xmlns:a16="http://schemas.microsoft.com/office/drawing/2014/main" id="{E19B6879-0981-477F-91A3-D2D8F821D5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1" name="Freeform 373">
                <a:extLst>
                  <a:ext uri="{FF2B5EF4-FFF2-40B4-BE49-F238E27FC236}">
                    <a16:creationId xmlns:a16="http://schemas.microsoft.com/office/drawing/2014/main" id="{7C04AF3A-C0AC-4B19-B56E-B203385CA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62A20FFD-6AED-4282-A6ED-1A3D58FD317C}"/>
              </a:ext>
            </a:extLst>
          </p:cNvPr>
          <p:cNvGrpSpPr/>
          <p:nvPr/>
        </p:nvGrpSpPr>
        <p:grpSpPr>
          <a:xfrm>
            <a:off x="2944630" y="1656430"/>
            <a:ext cx="2167427" cy="4253514"/>
            <a:chOff x="2944630" y="1656430"/>
            <a:chExt cx="2167427" cy="4253514"/>
          </a:xfrm>
        </p:grpSpPr>
        <p:cxnSp>
          <p:nvCxnSpPr>
            <p:cNvPr id="164" name="Straight Connector 163"/>
            <p:cNvCxnSpPr/>
            <p:nvPr/>
          </p:nvCxnSpPr>
          <p:spPr>
            <a:xfrm>
              <a:off x="4028344" y="3069069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/>
            <p:cNvSpPr/>
            <p:nvPr/>
          </p:nvSpPr>
          <p:spPr>
            <a:xfrm>
              <a:off x="3851486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" name="Oval 122"/>
            <p:cNvSpPr/>
            <p:nvPr/>
          </p:nvSpPr>
          <p:spPr>
            <a:xfrm>
              <a:off x="3519285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3562612" y="1656430"/>
              <a:ext cx="931460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12</a:t>
              </a:r>
              <a:r>
                <a:rPr lang="en-US" sz="1600" b="1" spc="50" baseline="3000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944630" y="4060368"/>
              <a:ext cx="2167427" cy="7694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SELECTION OF DRIVER MUTATION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3261444" y="4884022"/>
              <a:ext cx="1533799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 overexpressed or gain-of-function mutations promoting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72" name="Freeform 2522">
              <a:extLst>
                <a:ext uri="{FF2B5EF4-FFF2-40B4-BE49-F238E27FC236}">
                  <a16:creationId xmlns:a16="http://schemas.microsoft.com/office/drawing/2014/main" id="{16EA7147-AEDE-4816-8459-953A1A18C6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13297" y="2342776"/>
              <a:ext cx="430091" cy="430091"/>
            </a:xfrm>
            <a:custGeom>
              <a:avLst/>
              <a:gdLst>
                <a:gd name="T0" fmla="*/ 417 w 901"/>
                <a:gd name="T1" fmla="*/ 730 h 901"/>
                <a:gd name="T2" fmla="*/ 406 w 901"/>
                <a:gd name="T3" fmla="*/ 736 h 901"/>
                <a:gd name="T4" fmla="*/ 398 w 901"/>
                <a:gd name="T5" fmla="*/ 734 h 901"/>
                <a:gd name="T6" fmla="*/ 391 w 901"/>
                <a:gd name="T7" fmla="*/ 720 h 901"/>
                <a:gd name="T8" fmla="*/ 175 w 901"/>
                <a:gd name="T9" fmla="*/ 509 h 901"/>
                <a:gd name="T10" fmla="*/ 166 w 901"/>
                <a:gd name="T11" fmla="*/ 499 h 901"/>
                <a:gd name="T12" fmla="*/ 170 w 901"/>
                <a:gd name="T13" fmla="*/ 485 h 901"/>
                <a:gd name="T14" fmla="*/ 629 w 901"/>
                <a:gd name="T15" fmla="*/ 256 h 901"/>
                <a:gd name="T16" fmla="*/ 641 w 901"/>
                <a:gd name="T17" fmla="*/ 259 h 901"/>
                <a:gd name="T18" fmla="*/ 646 w 901"/>
                <a:gd name="T19" fmla="*/ 272 h 901"/>
                <a:gd name="T20" fmla="*/ 451 w 901"/>
                <a:gd name="T21" fmla="*/ 0 h 901"/>
                <a:gd name="T22" fmla="*/ 382 w 901"/>
                <a:gd name="T23" fmla="*/ 5 h 901"/>
                <a:gd name="T24" fmla="*/ 317 w 901"/>
                <a:gd name="T25" fmla="*/ 20 h 901"/>
                <a:gd name="T26" fmla="*/ 256 w 901"/>
                <a:gd name="T27" fmla="*/ 44 h 901"/>
                <a:gd name="T28" fmla="*/ 200 w 901"/>
                <a:gd name="T29" fmla="*/ 77 h 901"/>
                <a:gd name="T30" fmla="*/ 148 w 901"/>
                <a:gd name="T31" fmla="*/ 117 h 901"/>
                <a:gd name="T32" fmla="*/ 104 w 901"/>
                <a:gd name="T33" fmla="*/ 164 h 901"/>
                <a:gd name="T34" fmla="*/ 65 w 901"/>
                <a:gd name="T35" fmla="*/ 217 h 901"/>
                <a:gd name="T36" fmla="*/ 36 w 901"/>
                <a:gd name="T37" fmla="*/ 276 h 901"/>
                <a:gd name="T38" fmla="*/ 15 w 901"/>
                <a:gd name="T39" fmla="*/ 338 h 901"/>
                <a:gd name="T40" fmla="*/ 3 w 901"/>
                <a:gd name="T41" fmla="*/ 404 h 901"/>
                <a:gd name="T42" fmla="*/ 1 w 901"/>
                <a:gd name="T43" fmla="*/ 474 h 901"/>
                <a:gd name="T44" fmla="*/ 9 w 901"/>
                <a:gd name="T45" fmla="*/ 541 h 901"/>
                <a:gd name="T46" fmla="*/ 28 w 901"/>
                <a:gd name="T47" fmla="*/ 605 h 901"/>
                <a:gd name="T48" fmla="*/ 54 w 901"/>
                <a:gd name="T49" fmla="*/ 665 h 901"/>
                <a:gd name="T50" fmla="*/ 90 w 901"/>
                <a:gd name="T51" fmla="*/ 719 h 901"/>
                <a:gd name="T52" fmla="*/ 132 w 901"/>
                <a:gd name="T53" fmla="*/ 769 h 901"/>
                <a:gd name="T54" fmla="*/ 181 w 901"/>
                <a:gd name="T55" fmla="*/ 811 h 901"/>
                <a:gd name="T56" fmla="*/ 236 w 901"/>
                <a:gd name="T57" fmla="*/ 846 h 901"/>
                <a:gd name="T58" fmla="*/ 297 w 901"/>
                <a:gd name="T59" fmla="*/ 873 h 901"/>
                <a:gd name="T60" fmla="*/ 360 w 901"/>
                <a:gd name="T61" fmla="*/ 892 h 901"/>
                <a:gd name="T62" fmla="*/ 428 w 901"/>
                <a:gd name="T63" fmla="*/ 900 h 901"/>
                <a:gd name="T64" fmla="*/ 497 w 901"/>
                <a:gd name="T65" fmla="*/ 899 h 901"/>
                <a:gd name="T66" fmla="*/ 563 w 901"/>
                <a:gd name="T67" fmla="*/ 887 h 901"/>
                <a:gd name="T68" fmla="*/ 626 w 901"/>
                <a:gd name="T69" fmla="*/ 866 h 901"/>
                <a:gd name="T70" fmla="*/ 684 w 901"/>
                <a:gd name="T71" fmla="*/ 836 h 901"/>
                <a:gd name="T72" fmla="*/ 737 w 901"/>
                <a:gd name="T73" fmla="*/ 797 h 901"/>
                <a:gd name="T74" fmla="*/ 784 w 901"/>
                <a:gd name="T75" fmla="*/ 753 h 901"/>
                <a:gd name="T76" fmla="*/ 824 w 901"/>
                <a:gd name="T77" fmla="*/ 702 h 901"/>
                <a:gd name="T78" fmla="*/ 857 w 901"/>
                <a:gd name="T79" fmla="*/ 645 h 901"/>
                <a:gd name="T80" fmla="*/ 881 w 901"/>
                <a:gd name="T81" fmla="*/ 584 h 901"/>
                <a:gd name="T82" fmla="*/ 897 w 901"/>
                <a:gd name="T83" fmla="*/ 519 h 901"/>
                <a:gd name="T84" fmla="*/ 901 w 901"/>
                <a:gd name="T85" fmla="*/ 451 h 901"/>
                <a:gd name="T86" fmla="*/ 897 w 901"/>
                <a:gd name="T87" fmla="*/ 382 h 901"/>
                <a:gd name="T88" fmla="*/ 881 w 901"/>
                <a:gd name="T89" fmla="*/ 316 h 901"/>
                <a:gd name="T90" fmla="*/ 857 w 901"/>
                <a:gd name="T91" fmla="*/ 256 h 901"/>
                <a:gd name="T92" fmla="*/ 824 w 901"/>
                <a:gd name="T93" fmla="*/ 198 h 901"/>
                <a:gd name="T94" fmla="*/ 784 w 901"/>
                <a:gd name="T95" fmla="*/ 148 h 901"/>
                <a:gd name="T96" fmla="*/ 737 w 901"/>
                <a:gd name="T97" fmla="*/ 103 h 901"/>
                <a:gd name="T98" fmla="*/ 684 w 901"/>
                <a:gd name="T99" fmla="*/ 65 h 901"/>
                <a:gd name="T100" fmla="*/ 626 w 901"/>
                <a:gd name="T101" fmla="*/ 36 h 901"/>
                <a:gd name="T102" fmla="*/ 563 w 901"/>
                <a:gd name="T103" fmla="*/ 14 h 901"/>
                <a:gd name="T104" fmla="*/ 497 w 901"/>
                <a:gd name="T105" fmla="*/ 2 h 901"/>
                <a:gd name="T106" fmla="*/ 451 w 901"/>
                <a:gd name="T107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1" h="901">
                  <a:moveTo>
                    <a:pt x="644" y="277"/>
                  </a:moveTo>
                  <a:lnTo>
                    <a:pt x="419" y="727"/>
                  </a:lnTo>
                  <a:lnTo>
                    <a:pt x="417" y="730"/>
                  </a:lnTo>
                  <a:lnTo>
                    <a:pt x="413" y="734"/>
                  </a:lnTo>
                  <a:lnTo>
                    <a:pt x="410" y="735"/>
                  </a:lnTo>
                  <a:lnTo>
                    <a:pt x="406" y="736"/>
                  </a:lnTo>
                  <a:lnTo>
                    <a:pt x="404" y="736"/>
                  </a:lnTo>
                  <a:lnTo>
                    <a:pt x="402" y="735"/>
                  </a:lnTo>
                  <a:lnTo>
                    <a:pt x="398" y="734"/>
                  </a:lnTo>
                  <a:lnTo>
                    <a:pt x="395" y="730"/>
                  </a:lnTo>
                  <a:lnTo>
                    <a:pt x="391" y="726"/>
                  </a:lnTo>
                  <a:lnTo>
                    <a:pt x="391" y="720"/>
                  </a:lnTo>
                  <a:lnTo>
                    <a:pt x="391" y="510"/>
                  </a:lnTo>
                  <a:lnTo>
                    <a:pt x="181" y="510"/>
                  </a:lnTo>
                  <a:lnTo>
                    <a:pt x="175" y="509"/>
                  </a:lnTo>
                  <a:lnTo>
                    <a:pt x="171" y="507"/>
                  </a:lnTo>
                  <a:lnTo>
                    <a:pt x="168" y="503"/>
                  </a:lnTo>
                  <a:lnTo>
                    <a:pt x="166" y="499"/>
                  </a:lnTo>
                  <a:lnTo>
                    <a:pt x="166" y="494"/>
                  </a:lnTo>
                  <a:lnTo>
                    <a:pt x="167" y="489"/>
                  </a:lnTo>
                  <a:lnTo>
                    <a:pt x="170" y="485"/>
                  </a:lnTo>
                  <a:lnTo>
                    <a:pt x="173" y="481"/>
                  </a:lnTo>
                  <a:lnTo>
                    <a:pt x="625" y="257"/>
                  </a:lnTo>
                  <a:lnTo>
                    <a:pt x="629" y="256"/>
                  </a:lnTo>
                  <a:lnTo>
                    <a:pt x="633" y="256"/>
                  </a:lnTo>
                  <a:lnTo>
                    <a:pt x="638" y="257"/>
                  </a:lnTo>
                  <a:lnTo>
                    <a:pt x="641" y="259"/>
                  </a:lnTo>
                  <a:lnTo>
                    <a:pt x="644" y="263"/>
                  </a:lnTo>
                  <a:lnTo>
                    <a:pt x="646" y="268"/>
                  </a:lnTo>
                  <a:lnTo>
                    <a:pt x="646" y="272"/>
                  </a:lnTo>
                  <a:lnTo>
                    <a:pt x="644" y="277"/>
                  </a:lnTo>
                  <a:lnTo>
                    <a:pt x="644" y="277"/>
                  </a:lnTo>
                  <a:close/>
                  <a:moveTo>
                    <a:pt x="451" y="0"/>
                  </a:moveTo>
                  <a:lnTo>
                    <a:pt x="428" y="0"/>
                  </a:lnTo>
                  <a:lnTo>
                    <a:pt x="404" y="2"/>
                  </a:lnTo>
                  <a:lnTo>
                    <a:pt x="382" y="5"/>
                  </a:lnTo>
                  <a:lnTo>
                    <a:pt x="360" y="9"/>
                  </a:lnTo>
                  <a:lnTo>
                    <a:pt x="338" y="14"/>
                  </a:lnTo>
                  <a:lnTo>
                    <a:pt x="317" y="20"/>
                  </a:lnTo>
                  <a:lnTo>
                    <a:pt x="297" y="27"/>
                  </a:lnTo>
                  <a:lnTo>
                    <a:pt x="276" y="36"/>
                  </a:lnTo>
                  <a:lnTo>
                    <a:pt x="256" y="44"/>
                  </a:lnTo>
                  <a:lnTo>
                    <a:pt x="236" y="54"/>
                  </a:lnTo>
                  <a:lnTo>
                    <a:pt x="217" y="65"/>
                  </a:lnTo>
                  <a:lnTo>
                    <a:pt x="200" y="77"/>
                  </a:lnTo>
                  <a:lnTo>
                    <a:pt x="181" y="89"/>
                  </a:lnTo>
                  <a:lnTo>
                    <a:pt x="164" y="103"/>
                  </a:lnTo>
                  <a:lnTo>
                    <a:pt x="148" y="117"/>
                  </a:lnTo>
                  <a:lnTo>
                    <a:pt x="132" y="132"/>
                  </a:lnTo>
                  <a:lnTo>
                    <a:pt x="117" y="148"/>
                  </a:lnTo>
                  <a:lnTo>
                    <a:pt x="104" y="164"/>
                  </a:lnTo>
                  <a:lnTo>
                    <a:pt x="90" y="181"/>
                  </a:lnTo>
                  <a:lnTo>
                    <a:pt x="77" y="198"/>
                  </a:lnTo>
                  <a:lnTo>
                    <a:pt x="65" y="217"/>
                  </a:lnTo>
                  <a:lnTo>
                    <a:pt x="54" y="236"/>
                  </a:lnTo>
                  <a:lnTo>
                    <a:pt x="44" y="256"/>
                  </a:lnTo>
                  <a:lnTo>
                    <a:pt x="36" y="276"/>
                  </a:lnTo>
                  <a:lnTo>
                    <a:pt x="28" y="295"/>
                  </a:lnTo>
                  <a:lnTo>
                    <a:pt x="20" y="316"/>
                  </a:lnTo>
                  <a:lnTo>
                    <a:pt x="15" y="338"/>
                  </a:lnTo>
                  <a:lnTo>
                    <a:pt x="9" y="359"/>
                  </a:lnTo>
                  <a:lnTo>
                    <a:pt x="6" y="382"/>
                  </a:lnTo>
                  <a:lnTo>
                    <a:pt x="3" y="404"/>
                  </a:lnTo>
                  <a:lnTo>
                    <a:pt x="1" y="427"/>
                  </a:lnTo>
                  <a:lnTo>
                    <a:pt x="0" y="451"/>
                  </a:lnTo>
                  <a:lnTo>
                    <a:pt x="1" y="474"/>
                  </a:lnTo>
                  <a:lnTo>
                    <a:pt x="3" y="497"/>
                  </a:lnTo>
                  <a:lnTo>
                    <a:pt x="6" y="519"/>
                  </a:lnTo>
                  <a:lnTo>
                    <a:pt x="9" y="541"/>
                  </a:lnTo>
                  <a:lnTo>
                    <a:pt x="15" y="563"/>
                  </a:lnTo>
                  <a:lnTo>
                    <a:pt x="20" y="584"/>
                  </a:lnTo>
                  <a:lnTo>
                    <a:pt x="28" y="605"/>
                  </a:lnTo>
                  <a:lnTo>
                    <a:pt x="36" y="626"/>
                  </a:lnTo>
                  <a:lnTo>
                    <a:pt x="44" y="645"/>
                  </a:lnTo>
                  <a:lnTo>
                    <a:pt x="54" y="665"/>
                  </a:lnTo>
                  <a:lnTo>
                    <a:pt x="65" y="684"/>
                  </a:lnTo>
                  <a:lnTo>
                    <a:pt x="77" y="702"/>
                  </a:lnTo>
                  <a:lnTo>
                    <a:pt x="90" y="719"/>
                  </a:lnTo>
                  <a:lnTo>
                    <a:pt x="104" y="737"/>
                  </a:lnTo>
                  <a:lnTo>
                    <a:pt x="117" y="753"/>
                  </a:lnTo>
                  <a:lnTo>
                    <a:pt x="132" y="769"/>
                  </a:lnTo>
                  <a:lnTo>
                    <a:pt x="148" y="783"/>
                  </a:lnTo>
                  <a:lnTo>
                    <a:pt x="164" y="797"/>
                  </a:lnTo>
                  <a:lnTo>
                    <a:pt x="181" y="811"/>
                  </a:lnTo>
                  <a:lnTo>
                    <a:pt x="200" y="824"/>
                  </a:lnTo>
                  <a:lnTo>
                    <a:pt x="217" y="836"/>
                  </a:lnTo>
                  <a:lnTo>
                    <a:pt x="236" y="846"/>
                  </a:lnTo>
                  <a:lnTo>
                    <a:pt x="256" y="856"/>
                  </a:lnTo>
                  <a:lnTo>
                    <a:pt x="276" y="866"/>
                  </a:lnTo>
                  <a:lnTo>
                    <a:pt x="297" y="873"/>
                  </a:lnTo>
                  <a:lnTo>
                    <a:pt x="317" y="880"/>
                  </a:lnTo>
                  <a:lnTo>
                    <a:pt x="338" y="887"/>
                  </a:lnTo>
                  <a:lnTo>
                    <a:pt x="360" y="892"/>
                  </a:lnTo>
                  <a:lnTo>
                    <a:pt x="382" y="895"/>
                  </a:lnTo>
                  <a:lnTo>
                    <a:pt x="404" y="899"/>
                  </a:lnTo>
                  <a:lnTo>
                    <a:pt x="428" y="900"/>
                  </a:lnTo>
                  <a:lnTo>
                    <a:pt x="451" y="901"/>
                  </a:lnTo>
                  <a:lnTo>
                    <a:pt x="474" y="900"/>
                  </a:lnTo>
                  <a:lnTo>
                    <a:pt x="497" y="899"/>
                  </a:lnTo>
                  <a:lnTo>
                    <a:pt x="519" y="895"/>
                  </a:lnTo>
                  <a:lnTo>
                    <a:pt x="541" y="892"/>
                  </a:lnTo>
                  <a:lnTo>
                    <a:pt x="563" y="887"/>
                  </a:lnTo>
                  <a:lnTo>
                    <a:pt x="585" y="880"/>
                  </a:lnTo>
                  <a:lnTo>
                    <a:pt x="606" y="873"/>
                  </a:lnTo>
                  <a:lnTo>
                    <a:pt x="626" y="866"/>
                  </a:lnTo>
                  <a:lnTo>
                    <a:pt x="646" y="856"/>
                  </a:lnTo>
                  <a:lnTo>
                    <a:pt x="665" y="846"/>
                  </a:lnTo>
                  <a:lnTo>
                    <a:pt x="684" y="836"/>
                  </a:lnTo>
                  <a:lnTo>
                    <a:pt x="703" y="824"/>
                  </a:lnTo>
                  <a:lnTo>
                    <a:pt x="720" y="811"/>
                  </a:lnTo>
                  <a:lnTo>
                    <a:pt x="737" y="797"/>
                  </a:lnTo>
                  <a:lnTo>
                    <a:pt x="753" y="783"/>
                  </a:lnTo>
                  <a:lnTo>
                    <a:pt x="769" y="769"/>
                  </a:lnTo>
                  <a:lnTo>
                    <a:pt x="784" y="753"/>
                  </a:lnTo>
                  <a:lnTo>
                    <a:pt x="799" y="737"/>
                  </a:lnTo>
                  <a:lnTo>
                    <a:pt x="812" y="719"/>
                  </a:lnTo>
                  <a:lnTo>
                    <a:pt x="824" y="702"/>
                  </a:lnTo>
                  <a:lnTo>
                    <a:pt x="836" y="684"/>
                  </a:lnTo>
                  <a:lnTo>
                    <a:pt x="847" y="665"/>
                  </a:lnTo>
                  <a:lnTo>
                    <a:pt x="857" y="645"/>
                  </a:lnTo>
                  <a:lnTo>
                    <a:pt x="866" y="626"/>
                  </a:lnTo>
                  <a:lnTo>
                    <a:pt x="874" y="605"/>
                  </a:lnTo>
                  <a:lnTo>
                    <a:pt x="881" y="584"/>
                  </a:lnTo>
                  <a:lnTo>
                    <a:pt x="887" y="563"/>
                  </a:lnTo>
                  <a:lnTo>
                    <a:pt x="892" y="541"/>
                  </a:lnTo>
                  <a:lnTo>
                    <a:pt x="897" y="519"/>
                  </a:lnTo>
                  <a:lnTo>
                    <a:pt x="899" y="497"/>
                  </a:lnTo>
                  <a:lnTo>
                    <a:pt x="901" y="474"/>
                  </a:lnTo>
                  <a:lnTo>
                    <a:pt x="901" y="451"/>
                  </a:lnTo>
                  <a:lnTo>
                    <a:pt x="901" y="427"/>
                  </a:lnTo>
                  <a:lnTo>
                    <a:pt x="899" y="404"/>
                  </a:lnTo>
                  <a:lnTo>
                    <a:pt x="897" y="382"/>
                  </a:lnTo>
                  <a:lnTo>
                    <a:pt x="892" y="359"/>
                  </a:lnTo>
                  <a:lnTo>
                    <a:pt x="887" y="338"/>
                  </a:lnTo>
                  <a:lnTo>
                    <a:pt x="881" y="316"/>
                  </a:lnTo>
                  <a:lnTo>
                    <a:pt x="874" y="295"/>
                  </a:lnTo>
                  <a:lnTo>
                    <a:pt x="866" y="276"/>
                  </a:lnTo>
                  <a:lnTo>
                    <a:pt x="857" y="256"/>
                  </a:lnTo>
                  <a:lnTo>
                    <a:pt x="847" y="236"/>
                  </a:lnTo>
                  <a:lnTo>
                    <a:pt x="836" y="217"/>
                  </a:lnTo>
                  <a:lnTo>
                    <a:pt x="824" y="198"/>
                  </a:lnTo>
                  <a:lnTo>
                    <a:pt x="812" y="181"/>
                  </a:lnTo>
                  <a:lnTo>
                    <a:pt x="799" y="164"/>
                  </a:lnTo>
                  <a:lnTo>
                    <a:pt x="784" y="148"/>
                  </a:lnTo>
                  <a:lnTo>
                    <a:pt x="769" y="132"/>
                  </a:lnTo>
                  <a:lnTo>
                    <a:pt x="753" y="117"/>
                  </a:lnTo>
                  <a:lnTo>
                    <a:pt x="737" y="103"/>
                  </a:lnTo>
                  <a:lnTo>
                    <a:pt x="720" y="89"/>
                  </a:lnTo>
                  <a:lnTo>
                    <a:pt x="703" y="77"/>
                  </a:lnTo>
                  <a:lnTo>
                    <a:pt x="684" y="65"/>
                  </a:lnTo>
                  <a:lnTo>
                    <a:pt x="665" y="54"/>
                  </a:lnTo>
                  <a:lnTo>
                    <a:pt x="646" y="44"/>
                  </a:lnTo>
                  <a:lnTo>
                    <a:pt x="626" y="36"/>
                  </a:lnTo>
                  <a:lnTo>
                    <a:pt x="606" y="27"/>
                  </a:lnTo>
                  <a:lnTo>
                    <a:pt x="585" y="20"/>
                  </a:lnTo>
                  <a:lnTo>
                    <a:pt x="563" y="14"/>
                  </a:lnTo>
                  <a:lnTo>
                    <a:pt x="541" y="9"/>
                  </a:lnTo>
                  <a:lnTo>
                    <a:pt x="519" y="5"/>
                  </a:lnTo>
                  <a:lnTo>
                    <a:pt x="497" y="2"/>
                  </a:lnTo>
                  <a:lnTo>
                    <a:pt x="474" y="0"/>
                  </a:lnTo>
                  <a:lnTo>
                    <a:pt x="451" y="0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5106B28-BD4D-444E-97B9-A8B3A54EBC09}"/>
              </a:ext>
            </a:extLst>
          </p:cNvPr>
          <p:cNvGrpSpPr/>
          <p:nvPr/>
        </p:nvGrpSpPr>
        <p:grpSpPr>
          <a:xfrm>
            <a:off x="5012286" y="1241018"/>
            <a:ext cx="2167427" cy="4340934"/>
            <a:chOff x="5012286" y="1241018"/>
            <a:chExt cx="2167427" cy="4340934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586941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26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2BA6040-1B87-49CF-9196-19CAB70E7C0A}"/>
                </a:ext>
              </a:extLst>
            </p:cNvPr>
            <p:cNvGrpSpPr/>
            <p:nvPr/>
          </p:nvGrpSpPr>
          <p:grpSpPr>
            <a:xfrm>
              <a:off x="5012286" y="1241018"/>
              <a:ext cx="2167427" cy="3948471"/>
              <a:chOff x="5012286" y="1241018"/>
              <a:chExt cx="2167427" cy="3948471"/>
            </a:xfrm>
          </p:grpSpPr>
          <p:cxnSp>
            <p:nvCxnSpPr>
              <p:cNvPr id="165" name="Straight Connector 164"/>
              <p:cNvCxnSpPr/>
              <p:nvPr/>
            </p:nvCxnSpPr>
            <p:spPr>
              <a:xfrm>
                <a:off x="6096000" y="3797078"/>
                <a:ext cx="0" cy="374293"/>
              </a:xfrm>
              <a:prstGeom prst="line">
                <a:avLst/>
              </a:prstGeom>
              <a:ln w="254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/>
              <p:cNvSpPr/>
              <p:nvPr/>
            </p:nvSpPr>
            <p:spPr>
              <a:xfrm>
                <a:off x="5919142" y="3443362"/>
                <a:ext cx="353716" cy="35371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5586941" y="4171371"/>
                <a:ext cx="1018118" cy="1018118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5012286" y="1241018"/>
                <a:ext cx="2167427" cy="769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50" normalizeH="0" baseline="0" noProof="0" dirty="0">
                    <a:ln>
                      <a:noFill/>
                    </a:ln>
                    <a:solidFill>
                      <a:srgbClr val="1C819E"/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IDENTIFICATION OF SECOND-SITE TARGETS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DFBD7F5-A471-43BD-B56C-461413086A4E}"/>
                  </a:ext>
                </a:extLst>
              </p:cNvPr>
              <p:cNvSpPr txBox="1"/>
              <p:nvPr/>
            </p:nvSpPr>
            <p:spPr>
              <a:xfrm>
                <a:off x="5379682" y="2102379"/>
                <a:ext cx="1423487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Find mutations of which the effect strongly correlates with the effect of driver mutation.</a:t>
                </a:r>
              </a:p>
            </p:txBody>
          </p:sp>
        </p:grpSp>
        <p:pic>
          <p:nvPicPr>
            <p:cNvPr id="13" name="Grafik 12" descr="Lupe">
              <a:extLst>
                <a:ext uri="{FF2B5EF4-FFF2-40B4-BE49-F238E27FC236}">
                  <a16:creationId xmlns:a16="http://schemas.microsoft.com/office/drawing/2014/main" id="{CAF1C438-E0AE-4FD6-832E-9D4C192DB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41225" y="4430230"/>
              <a:ext cx="500400" cy="500400"/>
            </a:xfrm>
            <a:prstGeom prst="rect">
              <a:avLst/>
            </a:prstGeom>
          </p:spPr>
        </p:pic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9E2B359F-0E5C-468C-8394-ACAA77CBF4DD}"/>
              </a:ext>
            </a:extLst>
          </p:cNvPr>
          <p:cNvGrpSpPr/>
          <p:nvPr/>
        </p:nvGrpSpPr>
        <p:grpSpPr>
          <a:xfrm>
            <a:off x="9147599" y="1908866"/>
            <a:ext cx="2167427" cy="3673086"/>
            <a:chOff x="9147599" y="1908866"/>
            <a:chExt cx="2167427" cy="3673086"/>
          </a:xfrm>
        </p:grpSpPr>
        <p:cxnSp>
          <p:nvCxnSpPr>
            <p:cNvPr id="167" name="Straight Connector 166"/>
            <p:cNvCxnSpPr/>
            <p:nvPr/>
          </p:nvCxnSpPr>
          <p:spPr>
            <a:xfrm>
              <a:off x="10231312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Oval 120"/>
            <p:cNvSpPr/>
            <p:nvPr/>
          </p:nvSpPr>
          <p:spPr>
            <a:xfrm>
              <a:off x="10054454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" name="Oval 124"/>
            <p:cNvSpPr/>
            <p:nvPr/>
          </p:nvSpPr>
          <p:spPr>
            <a:xfrm>
              <a:off x="9722253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726825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24</a:t>
              </a:r>
              <a:r>
                <a:rPr lang="en-US" sz="1600" b="1" spc="50" baseline="3000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147599" y="1908866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spc="50" dirty="0">
                  <a:solidFill>
                    <a:srgbClr val="FFBE00"/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FINAL PRESENTATION</a:t>
              </a:r>
              <a:endPara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9485377" y="2512511"/>
              <a:ext cx="1491867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Present findings and implications for further research. 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pic>
          <p:nvPicPr>
            <p:cNvPr id="16" name="Grafik 15" descr="Präsentation mit Balkendiagramm">
              <a:extLst>
                <a:ext uri="{FF2B5EF4-FFF2-40B4-BE49-F238E27FC236}">
                  <a16:creationId xmlns:a16="http://schemas.microsoft.com/office/drawing/2014/main" id="{A053F2C2-025D-4046-8AA4-EAF82EBA0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32323" y="4399900"/>
              <a:ext cx="597977" cy="5979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83137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4.81481E-6 L -0.55117 -0.00023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565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</a:t>
            </a:r>
            <a:r>
              <a:rPr lang="en-US" sz="4000" b="1" dirty="0">
                <a:solidFill>
                  <a:srgbClr val="1C819E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MILESTONES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E638041C-E302-4F2C-BDF4-F1C63FFF5A05}"/>
              </a:ext>
            </a:extLst>
          </p:cNvPr>
          <p:cNvGrpSpPr/>
          <p:nvPr/>
        </p:nvGrpSpPr>
        <p:grpSpPr>
          <a:xfrm>
            <a:off x="358627" y="1656430"/>
            <a:ext cx="2167427" cy="4007767"/>
            <a:chOff x="7079943" y="1656430"/>
            <a:chExt cx="2167427" cy="4007767"/>
          </a:xfrm>
        </p:grpSpPr>
        <p:cxnSp>
          <p:nvCxnSpPr>
            <p:cNvPr id="166" name="Straight Connector 165"/>
            <p:cNvCxnSpPr/>
            <p:nvPr/>
          </p:nvCxnSpPr>
          <p:spPr>
            <a:xfrm>
              <a:off x="8163655" y="3132017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/>
            <p:cNvSpPr/>
            <p:nvPr/>
          </p:nvSpPr>
          <p:spPr>
            <a:xfrm>
              <a:off x="7986797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" name="Oval 125"/>
            <p:cNvSpPr/>
            <p:nvPr/>
          </p:nvSpPr>
          <p:spPr>
            <a:xfrm>
              <a:off x="7654596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663563" y="1656430"/>
              <a:ext cx="1000185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5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146" name="Group 145"/>
            <p:cNvGrpSpPr/>
            <p:nvPr/>
          </p:nvGrpSpPr>
          <p:grpSpPr>
            <a:xfrm>
              <a:off x="7918275" y="2306239"/>
              <a:ext cx="487976" cy="501997"/>
              <a:chOff x="7048500" y="1387475"/>
              <a:chExt cx="276226" cy="284163"/>
            </a:xfrm>
            <a:solidFill>
              <a:srgbClr val="404040"/>
            </a:solidFill>
          </p:grpSpPr>
          <p:sp>
            <p:nvSpPr>
              <p:cNvPr id="147" name="Freeform 4357"/>
              <p:cNvSpPr>
                <a:spLocks noEditPoints="1"/>
              </p:cNvSpPr>
              <p:nvPr/>
            </p:nvSpPr>
            <p:spPr bwMode="auto">
              <a:xfrm>
                <a:off x="7161213" y="1387475"/>
                <a:ext cx="163513" cy="160338"/>
              </a:xfrm>
              <a:custGeom>
                <a:avLst/>
                <a:gdLst>
                  <a:gd name="T0" fmla="*/ 229 w 512"/>
                  <a:gd name="T1" fmla="*/ 345 h 506"/>
                  <a:gd name="T2" fmla="*/ 198 w 512"/>
                  <a:gd name="T3" fmla="*/ 328 h 506"/>
                  <a:gd name="T4" fmla="*/ 177 w 512"/>
                  <a:gd name="T5" fmla="*/ 302 h 506"/>
                  <a:gd name="T6" fmla="*/ 166 w 512"/>
                  <a:gd name="T7" fmla="*/ 268 h 506"/>
                  <a:gd name="T8" fmla="*/ 169 w 512"/>
                  <a:gd name="T9" fmla="*/ 232 h 506"/>
                  <a:gd name="T10" fmla="*/ 187 w 512"/>
                  <a:gd name="T11" fmla="*/ 201 h 506"/>
                  <a:gd name="T12" fmla="*/ 213 w 512"/>
                  <a:gd name="T13" fmla="*/ 179 h 506"/>
                  <a:gd name="T14" fmla="*/ 246 w 512"/>
                  <a:gd name="T15" fmla="*/ 169 h 506"/>
                  <a:gd name="T16" fmla="*/ 283 w 512"/>
                  <a:gd name="T17" fmla="*/ 172 h 506"/>
                  <a:gd name="T18" fmla="*/ 314 w 512"/>
                  <a:gd name="T19" fmla="*/ 189 h 506"/>
                  <a:gd name="T20" fmla="*/ 335 w 512"/>
                  <a:gd name="T21" fmla="*/ 216 h 506"/>
                  <a:gd name="T22" fmla="*/ 346 w 512"/>
                  <a:gd name="T23" fmla="*/ 250 h 506"/>
                  <a:gd name="T24" fmla="*/ 343 w 512"/>
                  <a:gd name="T25" fmla="*/ 286 h 506"/>
                  <a:gd name="T26" fmla="*/ 326 w 512"/>
                  <a:gd name="T27" fmla="*/ 316 h 506"/>
                  <a:gd name="T28" fmla="*/ 299 w 512"/>
                  <a:gd name="T29" fmla="*/ 338 h 506"/>
                  <a:gd name="T30" fmla="*/ 265 w 512"/>
                  <a:gd name="T31" fmla="*/ 348 h 506"/>
                  <a:gd name="T32" fmla="*/ 458 w 512"/>
                  <a:gd name="T33" fmla="*/ 276 h 506"/>
                  <a:gd name="T34" fmla="*/ 504 w 512"/>
                  <a:gd name="T35" fmla="*/ 198 h 506"/>
                  <a:gd name="T36" fmla="*/ 511 w 512"/>
                  <a:gd name="T37" fmla="*/ 189 h 506"/>
                  <a:gd name="T38" fmla="*/ 510 w 512"/>
                  <a:gd name="T39" fmla="*/ 178 h 506"/>
                  <a:gd name="T40" fmla="*/ 438 w 512"/>
                  <a:gd name="T41" fmla="*/ 72 h 506"/>
                  <a:gd name="T42" fmla="*/ 363 w 512"/>
                  <a:gd name="T43" fmla="*/ 85 h 506"/>
                  <a:gd name="T44" fmla="*/ 332 w 512"/>
                  <a:gd name="T45" fmla="*/ 10 h 506"/>
                  <a:gd name="T46" fmla="*/ 326 w 512"/>
                  <a:gd name="T47" fmla="*/ 2 h 506"/>
                  <a:gd name="T48" fmla="*/ 204 w 512"/>
                  <a:gd name="T49" fmla="*/ 0 h 506"/>
                  <a:gd name="T50" fmla="*/ 193 w 512"/>
                  <a:gd name="T51" fmla="*/ 3 h 506"/>
                  <a:gd name="T52" fmla="*/ 189 w 512"/>
                  <a:gd name="T53" fmla="*/ 14 h 506"/>
                  <a:gd name="T54" fmla="*/ 162 w 512"/>
                  <a:gd name="T55" fmla="*/ 78 h 506"/>
                  <a:gd name="T56" fmla="*/ 81 w 512"/>
                  <a:gd name="T57" fmla="*/ 74 h 506"/>
                  <a:gd name="T58" fmla="*/ 65 w 512"/>
                  <a:gd name="T59" fmla="*/ 76 h 506"/>
                  <a:gd name="T60" fmla="*/ 1 w 512"/>
                  <a:gd name="T61" fmla="*/ 184 h 506"/>
                  <a:gd name="T62" fmla="*/ 6 w 512"/>
                  <a:gd name="T63" fmla="*/ 197 h 506"/>
                  <a:gd name="T64" fmla="*/ 53 w 512"/>
                  <a:gd name="T65" fmla="*/ 259 h 506"/>
                  <a:gd name="T66" fmla="*/ 4 w 512"/>
                  <a:gd name="T67" fmla="*/ 324 h 506"/>
                  <a:gd name="T68" fmla="*/ 1 w 512"/>
                  <a:gd name="T69" fmla="*/ 338 h 506"/>
                  <a:gd name="T70" fmla="*/ 62 w 512"/>
                  <a:gd name="T71" fmla="*/ 442 h 506"/>
                  <a:gd name="T72" fmla="*/ 73 w 512"/>
                  <a:gd name="T73" fmla="*/ 445 h 506"/>
                  <a:gd name="T74" fmla="*/ 141 w 512"/>
                  <a:gd name="T75" fmla="*/ 427 h 506"/>
                  <a:gd name="T76" fmla="*/ 179 w 512"/>
                  <a:gd name="T77" fmla="*/ 447 h 506"/>
                  <a:gd name="T78" fmla="*/ 190 w 512"/>
                  <a:gd name="T79" fmla="*/ 497 h 506"/>
                  <a:gd name="T80" fmla="*/ 198 w 512"/>
                  <a:gd name="T81" fmla="*/ 505 h 506"/>
                  <a:gd name="T82" fmla="*/ 320 w 512"/>
                  <a:gd name="T83" fmla="*/ 506 h 506"/>
                  <a:gd name="T84" fmla="*/ 330 w 512"/>
                  <a:gd name="T85" fmla="*/ 499 h 506"/>
                  <a:gd name="T86" fmla="*/ 332 w 512"/>
                  <a:gd name="T87" fmla="*/ 448 h 506"/>
                  <a:gd name="T88" fmla="*/ 387 w 512"/>
                  <a:gd name="T89" fmla="*/ 416 h 506"/>
                  <a:gd name="T90" fmla="*/ 441 w 512"/>
                  <a:gd name="T91" fmla="*/ 446 h 506"/>
                  <a:gd name="T92" fmla="*/ 451 w 512"/>
                  <a:gd name="T93" fmla="*/ 440 h 506"/>
                  <a:gd name="T94" fmla="*/ 512 w 512"/>
                  <a:gd name="T95" fmla="*/ 335 h 506"/>
                  <a:gd name="T96" fmla="*/ 509 w 512"/>
                  <a:gd name="T97" fmla="*/ 323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12" h="506">
                    <a:moveTo>
                      <a:pt x="256" y="350"/>
                    </a:moveTo>
                    <a:lnTo>
                      <a:pt x="246" y="348"/>
                    </a:lnTo>
                    <a:lnTo>
                      <a:pt x="238" y="347"/>
                    </a:lnTo>
                    <a:lnTo>
                      <a:pt x="229" y="345"/>
                    </a:lnTo>
                    <a:lnTo>
                      <a:pt x="221" y="342"/>
                    </a:lnTo>
                    <a:lnTo>
                      <a:pt x="213" y="338"/>
                    </a:lnTo>
                    <a:lnTo>
                      <a:pt x="206" y="334"/>
                    </a:lnTo>
                    <a:lnTo>
                      <a:pt x="198" y="328"/>
                    </a:lnTo>
                    <a:lnTo>
                      <a:pt x="192" y="323"/>
                    </a:lnTo>
                    <a:lnTo>
                      <a:pt x="187" y="316"/>
                    </a:lnTo>
                    <a:lnTo>
                      <a:pt x="181" y="310"/>
                    </a:lnTo>
                    <a:lnTo>
                      <a:pt x="177" y="302"/>
                    </a:lnTo>
                    <a:lnTo>
                      <a:pt x="173" y="294"/>
                    </a:lnTo>
                    <a:lnTo>
                      <a:pt x="169" y="286"/>
                    </a:lnTo>
                    <a:lnTo>
                      <a:pt x="167" y="278"/>
                    </a:lnTo>
                    <a:lnTo>
                      <a:pt x="166" y="268"/>
                    </a:lnTo>
                    <a:lnTo>
                      <a:pt x="165" y="260"/>
                    </a:lnTo>
                    <a:lnTo>
                      <a:pt x="166" y="250"/>
                    </a:lnTo>
                    <a:lnTo>
                      <a:pt x="167" y="240"/>
                    </a:lnTo>
                    <a:lnTo>
                      <a:pt x="169" y="232"/>
                    </a:lnTo>
                    <a:lnTo>
                      <a:pt x="173" y="223"/>
                    </a:lnTo>
                    <a:lnTo>
                      <a:pt x="177" y="216"/>
                    </a:lnTo>
                    <a:lnTo>
                      <a:pt x="181" y="208"/>
                    </a:lnTo>
                    <a:lnTo>
                      <a:pt x="187" y="201"/>
                    </a:lnTo>
                    <a:lnTo>
                      <a:pt x="192" y="194"/>
                    </a:lnTo>
                    <a:lnTo>
                      <a:pt x="198" y="189"/>
                    </a:lnTo>
                    <a:lnTo>
                      <a:pt x="206" y="184"/>
                    </a:lnTo>
                    <a:lnTo>
                      <a:pt x="213" y="179"/>
                    </a:lnTo>
                    <a:lnTo>
                      <a:pt x="221" y="175"/>
                    </a:lnTo>
                    <a:lnTo>
                      <a:pt x="229" y="172"/>
                    </a:lnTo>
                    <a:lnTo>
                      <a:pt x="238" y="170"/>
                    </a:lnTo>
                    <a:lnTo>
                      <a:pt x="246" y="169"/>
                    </a:lnTo>
                    <a:lnTo>
                      <a:pt x="256" y="168"/>
                    </a:lnTo>
                    <a:lnTo>
                      <a:pt x="265" y="169"/>
                    </a:lnTo>
                    <a:lnTo>
                      <a:pt x="274" y="170"/>
                    </a:lnTo>
                    <a:lnTo>
                      <a:pt x="283" y="172"/>
                    </a:lnTo>
                    <a:lnTo>
                      <a:pt x="291" y="175"/>
                    </a:lnTo>
                    <a:lnTo>
                      <a:pt x="299" y="179"/>
                    </a:lnTo>
                    <a:lnTo>
                      <a:pt x="306" y="184"/>
                    </a:lnTo>
                    <a:lnTo>
                      <a:pt x="314" y="189"/>
                    </a:lnTo>
                    <a:lnTo>
                      <a:pt x="320" y="194"/>
                    </a:lnTo>
                    <a:lnTo>
                      <a:pt x="326" y="201"/>
                    </a:lnTo>
                    <a:lnTo>
                      <a:pt x="331" y="208"/>
                    </a:lnTo>
                    <a:lnTo>
                      <a:pt x="335" y="216"/>
                    </a:lnTo>
                    <a:lnTo>
                      <a:pt x="340" y="223"/>
                    </a:lnTo>
                    <a:lnTo>
                      <a:pt x="343" y="232"/>
                    </a:lnTo>
                    <a:lnTo>
                      <a:pt x="345" y="240"/>
                    </a:lnTo>
                    <a:lnTo>
                      <a:pt x="346" y="250"/>
                    </a:lnTo>
                    <a:lnTo>
                      <a:pt x="346" y="260"/>
                    </a:lnTo>
                    <a:lnTo>
                      <a:pt x="346" y="268"/>
                    </a:lnTo>
                    <a:lnTo>
                      <a:pt x="345" y="278"/>
                    </a:lnTo>
                    <a:lnTo>
                      <a:pt x="343" y="286"/>
                    </a:lnTo>
                    <a:lnTo>
                      <a:pt x="340" y="294"/>
                    </a:lnTo>
                    <a:lnTo>
                      <a:pt x="335" y="302"/>
                    </a:lnTo>
                    <a:lnTo>
                      <a:pt x="331" y="310"/>
                    </a:lnTo>
                    <a:lnTo>
                      <a:pt x="326" y="316"/>
                    </a:lnTo>
                    <a:lnTo>
                      <a:pt x="320" y="323"/>
                    </a:lnTo>
                    <a:lnTo>
                      <a:pt x="314" y="328"/>
                    </a:lnTo>
                    <a:lnTo>
                      <a:pt x="306" y="334"/>
                    </a:lnTo>
                    <a:lnTo>
                      <a:pt x="299" y="338"/>
                    </a:lnTo>
                    <a:lnTo>
                      <a:pt x="291" y="342"/>
                    </a:lnTo>
                    <a:lnTo>
                      <a:pt x="283" y="345"/>
                    </a:lnTo>
                    <a:lnTo>
                      <a:pt x="274" y="347"/>
                    </a:lnTo>
                    <a:lnTo>
                      <a:pt x="265" y="348"/>
                    </a:lnTo>
                    <a:lnTo>
                      <a:pt x="256" y="350"/>
                    </a:lnTo>
                    <a:close/>
                    <a:moveTo>
                      <a:pt x="504" y="320"/>
                    </a:moveTo>
                    <a:lnTo>
                      <a:pt x="456" y="292"/>
                    </a:lnTo>
                    <a:lnTo>
                      <a:pt x="458" y="276"/>
                    </a:lnTo>
                    <a:lnTo>
                      <a:pt x="459" y="259"/>
                    </a:lnTo>
                    <a:lnTo>
                      <a:pt x="458" y="241"/>
                    </a:lnTo>
                    <a:lnTo>
                      <a:pt x="456" y="225"/>
                    </a:lnTo>
                    <a:lnTo>
                      <a:pt x="504" y="198"/>
                    </a:lnTo>
                    <a:lnTo>
                      <a:pt x="506" y="197"/>
                    </a:lnTo>
                    <a:lnTo>
                      <a:pt x="509" y="194"/>
                    </a:lnTo>
                    <a:lnTo>
                      <a:pt x="510" y="191"/>
                    </a:lnTo>
                    <a:lnTo>
                      <a:pt x="511" y="189"/>
                    </a:lnTo>
                    <a:lnTo>
                      <a:pt x="512" y="186"/>
                    </a:lnTo>
                    <a:lnTo>
                      <a:pt x="512" y="184"/>
                    </a:lnTo>
                    <a:lnTo>
                      <a:pt x="511" y="181"/>
                    </a:lnTo>
                    <a:lnTo>
                      <a:pt x="510" y="178"/>
                    </a:lnTo>
                    <a:lnTo>
                      <a:pt x="453" y="80"/>
                    </a:lnTo>
                    <a:lnTo>
                      <a:pt x="449" y="76"/>
                    </a:lnTo>
                    <a:lnTo>
                      <a:pt x="443" y="72"/>
                    </a:lnTo>
                    <a:lnTo>
                      <a:pt x="438" y="72"/>
                    </a:lnTo>
                    <a:lnTo>
                      <a:pt x="433" y="74"/>
                    </a:lnTo>
                    <a:lnTo>
                      <a:pt x="387" y="102"/>
                    </a:lnTo>
                    <a:lnTo>
                      <a:pt x="376" y="94"/>
                    </a:lnTo>
                    <a:lnTo>
                      <a:pt x="363" y="85"/>
                    </a:lnTo>
                    <a:lnTo>
                      <a:pt x="348" y="78"/>
                    </a:lnTo>
                    <a:lnTo>
                      <a:pt x="332" y="69"/>
                    </a:lnTo>
                    <a:lnTo>
                      <a:pt x="332" y="14"/>
                    </a:lnTo>
                    <a:lnTo>
                      <a:pt x="332" y="10"/>
                    </a:lnTo>
                    <a:lnTo>
                      <a:pt x="331" y="8"/>
                    </a:lnTo>
                    <a:lnTo>
                      <a:pt x="330" y="5"/>
                    </a:lnTo>
                    <a:lnTo>
                      <a:pt x="328" y="3"/>
                    </a:lnTo>
                    <a:lnTo>
                      <a:pt x="326" y="2"/>
                    </a:lnTo>
                    <a:lnTo>
                      <a:pt x="322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4" y="0"/>
                    </a:lnTo>
                    <a:lnTo>
                      <a:pt x="200" y="0"/>
                    </a:lnTo>
                    <a:lnTo>
                      <a:pt x="198" y="1"/>
                    </a:lnTo>
                    <a:lnTo>
                      <a:pt x="195" y="2"/>
                    </a:lnTo>
                    <a:lnTo>
                      <a:pt x="193" y="3"/>
                    </a:lnTo>
                    <a:lnTo>
                      <a:pt x="192" y="5"/>
                    </a:lnTo>
                    <a:lnTo>
                      <a:pt x="190" y="8"/>
                    </a:lnTo>
                    <a:lnTo>
                      <a:pt x="190" y="10"/>
                    </a:lnTo>
                    <a:lnTo>
                      <a:pt x="189" y="14"/>
                    </a:lnTo>
                    <a:lnTo>
                      <a:pt x="189" y="68"/>
                    </a:lnTo>
                    <a:lnTo>
                      <a:pt x="179" y="71"/>
                    </a:lnTo>
                    <a:lnTo>
                      <a:pt x="169" y="75"/>
                    </a:lnTo>
                    <a:lnTo>
                      <a:pt x="162" y="78"/>
                    </a:lnTo>
                    <a:lnTo>
                      <a:pt x="154" y="82"/>
                    </a:lnTo>
                    <a:lnTo>
                      <a:pt x="141" y="92"/>
                    </a:lnTo>
                    <a:lnTo>
                      <a:pt x="129" y="102"/>
                    </a:lnTo>
                    <a:lnTo>
                      <a:pt x="81" y="74"/>
                    </a:lnTo>
                    <a:lnTo>
                      <a:pt x="75" y="72"/>
                    </a:lnTo>
                    <a:lnTo>
                      <a:pt x="69" y="74"/>
                    </a:lnTo>
                    <a:lnTo>
                      <a:pt x="67" y="74"/>
                    </a:lnTo>
                    <a:lnTo>
                      <a:pt x="65" y="76"/>
                    </a:lnTo>
                    <a:lnTo>
                      <a:pt x="62" y="78"/>
                    </a:lnTo>
                    <a:lnTo>
                      <a:pt x="60" y="80"/>
                    </a:lnTo>
                    <a:lnTo>
                      <a:pt x="3" y="177"/>
                    </a:lnTo>
                    <a:lnTo>
                      <a:pt x="1" y="184"/>
                    </a:lnTo>
                    <a:lnTo>
                      <a:pt x="1" y="189"/>
                    </a:lnTo>
                    <a:lnTo>
                      <a:pt x="3" y="192"/>
                    </a:lnTo>
                    <a:lnTo>
                      <a:pt x="4" y="194"/>
                    </a:lnTo>
                    <a:lnTo>
                      <a:pt x="6" y="197"/>
                    </a:lnTo>
                    <a:lnTo>
                      <a:pt x="9" y="198"/>
                    </a:lnTo>
                    <a:lnTo>
                      <a:pt x="56" y="225"/>
                    </a:lnTo>
                    <a:lnTo>
                      <a:pt x="54" y="241"/>
                    </a:lnTo>
                    <a:lnTo>
                      <a:pt x="53" y="259"/>
                    </a:lnTo>
                    <a:lnTo>
                      <a:pt x="53" y="276"/>
                    </a:lnTo>
                    <a:lnTo>
                      <a:pt x="55" y="292"/>
                    </a:lnTo>
                    <a:lnTo>
                      <a:pt x="8" y="320"/>
                    </a:lnTo>
                    <a:lnTo>
                      <a:pt x="4" y="324"/>
                    </a:lnTo>
                    <a:lnTo>
                      <a:pt x="1" y="328"/>
                    </a:lnTo>
                    <a:lnTo>
                      <a:pt x="0" y="331"/>
                    </a:lnTo>
                    <a:lnTo>
                      <a:pt x="0" y="335"/>
                    </a:lnTo>
                    <a:lnTo>
                      <a:pt x="1" y="338"/>
                    </a:lnTo>
                    <a:lnTo>
                      <a:pt x="3" y="340"/>
                    </a:lnTo>
                    <a:lnTo>
                      <a:pt x="59" y="437"/>
                    </a:lnTo>
                    <a:lnTo>
                      <a:pt x="60" y="439"/>
                    </a:lnTo>
                    <a:lnTo>
                      <a:pt x="62" y="442"/>
                    </a:lnTo>
                    <a:lnTo>
                      <a:pt x="66" y="444"/>
                    </a:lnTo>
                    <a:lnTo>
                      <a:pt x="68" y="445"/>
                    </a:lnTo>
                    <a:lnTo>
                      <a:pt x="71" y="446"/>
                    </a:lnTo>
                    <a:lnTo>
                      <a:pt x="73" y="445"/>
                    </a:lnTo>
                    <a:lnTo>
                      <a:pt x="76" y="445"/>
                    </a:lnTo>
                    <a:lnTo>
                      <a:pt x="80" y="444"/>
                    </a:lnTo>
                    <a:lnTo>
                      <a:pt x="129" y="416"/>
                    </a:lnTo>
                    <a:lnTo>
                      <a:pt x="141" y="427"/>
                    </a:lnTo>
                    <a:lnTo>
                      <a:pt x="154" y="435"/>
                    </a:lnTo>
                    <a:lnTo>
                      <a:pt x="162" y="439"/>
                    </a:lnTo>
                    <a:lnTo>
                      <a:pt x="169" y="444"/>
                    </a:lnTo>
                    <a:lnTo>
                      <a:pt x="179" y="447"/>
                    </a:lnTo>
                    <a:lnTo>
                      <a:pt x="189" y="451"/>
                    </a:lnTo>
                    <a:lnTo>
                      <a:pt x="189" y="491"/>
                    </a:lnTo>
                    <a:lnTo>
                      <a:pt x="190" y="494"/>
                    </a:lnTo>
                    <a:lnTo>
                      <a:pt x="190" y="497"/>
                    </a:lnTo>
                    <a:lnTo>
                      <a:pt x="192" y="499"/>
                    </a:lnTo>
                    <a:lnTo>
                      <a:pt x="193" y="501"/>
                    </a:lnTo>
                    <a:lnTo>
                      <a:pt x="195" y="504"/>
                    </a:lnTo>
                    <a:lnTo>
                      <a:pt x="198" y="505"/>
                    </a:lnTo>
                    <a:lnTo>
                      <a:pt x="200" y="506"/>
                    </a:lnTo>
                    <a:lnTo>
                      <a:pt x="204" y="506"/>
                    </a:lnTo>
                    <a:lnTo>
                      <a:pt x="317" y="506"/>
                    </a:lnTo>
                    <a:lnTo>
                      <a:pt x="320" y="506"/>
                    </a:lnTo>
                    <a:lnTo>
                      <a:pt x="322" y="505"/>
                    </a:lnTo>
                    <a:lnTo>
                      <a:pt x="326" y="504"/>
                    </a:lnTo>
                    <a:lnTo>
                      <a:pt x="328" y="501"/>
                    </a:lnTo>
                    <a:lnTo>
                      <a:pt x="330" y="499"/>
                    </a:lnTo>
                    <a:lnTo>
                      <a:pt x="331" y="497"/>
                    </a:lnTo>
                    <a:lnTo>
                      <a:pt x="332" y="494"/>
                    </a:lnTo>
                    <a:lnTo>
                      <a:pt x="332" y="491"/>
                    </a:lnTo>
                    <a:lnTo>
                      <a:pt x="332" y="448"/>
                    </a:lnTo>
                    <a:lnTo>
                      <a:pt x="348" y="439"/>
                    </a:lnTo>
                    <a:lnTo>
                      <a:pt x="363" y="432"/>
                    </a:lnTo>
                    <a:lnTo>
                      <a:pt x="376" y="424"/>
                    </a:lnTo>
                    <a:lnTo>
                      <a:pt x="387" y="416"/>
                    </a:lnTo>
                    <a:lnTo>
                      <a:pt x="433" y="444"/>
                    </a:lnTo>
                    <a:lnTo>
                      <a:pt x="435" y="445"/>
                    </a:lnTo>
                    <a:lnTo>
                      <a:pt x="438" y="445"/>
                    </a:lnTo>
                    <a:lnTo>
                      <a:pt x="441" y="446"/>
                    </a:lnTo>
                    <a:lnTo>
                      <a:pt x="443" y="445"/>
                    </a:lnTo>
                    <a:lnTo>
                      <a:pt x="447" y="444"/>
                    </a:lnTo>
                    <a:lnTo>
                      <a:pt x="449" y="443"/>
                    </a:lnTo>
                    <a:lnTo>
                      <a:pt x="451" y="440"/>
                    </a:lnTo>
                    <a:lnTo>
                      <a:pt x="453" y="437"/>
                    </a:lnTo>
                    <a:lnTo>
                      <a:pt x="510" y="340"/>
                    </a:lnTo>
                    <a:lnTo>
                      <a:pt x="511" y="338"/>
                    </a:lnTo>
                    <a:lnTo>
                      <a:pt x="512" y="335"/>
                    </a:lnTo>
                    <a:lnTo>
                      <a:pt x="512" y="331"/>
                    </a:lnTo>
                    <a:lnTo>
                      <a:pt x="511" y="328"/>
                    </a:lnTo>
                    <a:lnTo>
                      <a:pt x="510" y="326"/>
                    </a:lnTo>
                    <a:lnTo>
                      <a:pt x="509" y="323"/>
                    </a:lnTo>
                    <a:lnTo>
                      <a:pt x="506" y="321"/>
                    </a:lnTo>
                    <a:lnTo>
                      <a:pt x="504" y="3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8" name="Freeform 4358"/>
              <p:cNvSpPr>
                <a:spLocks noEditPoints="1"/>
              </p:cNvSpPr>
              <p:nvPr/>
            </p:nvSpPr>
            <p:spPr bwMode="auto">
              <a:xfrm>
                <a:off x="7048500" y="1509713"/>
                <a:ext cx="161925" cy="161925"/>
              </a:xfrm>
              <a:custGeom>
                <a:avLst/>
                <a:gdLst>
                  <a:gd name="T0" fmla="*/ 229 w 511"/>
                  <a:gd name="T1" fmla="*/ 335 h 509"/>
                  <a:gd name="T2" fmla="*/ 198 w 511"/>
                  <a:gd name="T3" fmla="*/ 319 h 509"/>
                  <a:gd name="T4" fmla="*/ 176 w 511"/>
                  <a:gd name="T5" fmla="*/ 292 h 509"/>
                  <a:gd name="T6" fmla="*/ 166 w 511"/>
                  <a:gd name="T7" fmla="*/ 258 h 509"/>
                  <a:gd name="T8" fmla="*/ 169 w 511"/>
                  <a:gd name="T9" fmla="*/ 223 h 509"/>
                  <a:gd name="T10" fmla="*/ 186 w 511"/>
                  <a:gd name="T11" fmla="*/ 191 h 509"/>
                  <a:gd name="T12" fmla="*/ 213 w 511"/>
                  <a:gd name="T13" fmla="*/ 169 h 509"/>
                  <a:gd name="T14" fmla="*/ 246 w 511"/>
                  <a:gd name="T15" fmla="*/ 158 h 509"/>
                  <a:gd name="T16" fmla="*/ 282 w 511"/>
                  <a:gd name="T17" fmla="*/ 163 h 509"/>
                  <a:gd name="T18" fmla="*/ 313 w 511"/>
                  <a:gd name="T19" fmla="*/ 179 h 509"/>
                  <a:gd name="T20" fmla="*/ 335 w 511"/>
                  <a:gd name="T21" fmla="*/ 206 h 509"/>
                  <a:gd name="T22" fmla="*/ 346 w 511"/>
                  <a:gd name="T23" fmla="*/ 240 h 509"/>
                  <a:gd name="T24" fmla="*/ 342 w 511"/>
                  <a:gd name="T25" fmla="*/ 276 h 509"/>
                  <a:gd name="T26" fmla="*/ 325 w 511"/>
                  <a:gd name="T27" fmla="*/ 306 h 509"/>
                  <a:gd name="T28" fmla="*/ 298 w 511"/>
                  <a:gd name="T29" fmla="*/ 328 h 509"/>
                  <a:gd name="T30" fmla="*/ 265 w 511"/>
                  <a:gd name="T31" fmla="*/ 338 h 509"/>
                  <a:gd name="T32" fmla="*/ 511 w 511"/>
                  <a:gd name="T33" fmla="*/ 173 h 509"/>
                  <a:gd name="T34" fmla="*/ 450 w 511"/>
                  <a:gd name="T35" fmla="*/ 67 h 509"/>
                  <a:gd name="T36" fmla="*/ 441 w 511"/>
                  <a:gd name="T37" fmla="*/ 63 h 509"/>
                  <a:gd name="T38" fmla="*/ 386 w 511"/>
                  <a:gd name="T39" fmla="*/ 92 h 509"/>
                  <a:gd name="T40" fmla="*/ 332 w 511"/>
                  <a:gd name="T41" fmla="*/ 59 h 509"/>
                  <a:gd name="T42" fmla="*/ 329 w 511"/>
                  <a:gd name="T43" fmla="*/ 6 h 509"/>
                  <a:gd name="T44" fmla="*/ 320 w 511"/>
                  <a:gd name="T45" fmla="*/ 0 h 509"/>
                  <a:gd name="T46" fmla="*/ 198 w 511"/>
                  <a:gd name="T47" fmla="*/ 1 h 509"/>
                  <a:gd name="T48" fmla="*/ 190 w 511"/>
                  <a:gd name="T49" fmla="*/ 9 h 509"/>
                  <a:gd name="T50" fmla="*/ 179 w 511"/>
                  <a:gd name="T51" fmla="*/ 61 h 509"/>
                  <a:gd name="T52" fmla="*/ 141 w 511"/>
                  <a:gd name="T53" fmla="*/ 81 h 509"/>
                  <a:gd name="T54" fmla="*/ 68 w 511"/>
                  <a:gd name="T55" fmla="*/ 63 h 509"/>
                  <a:gd name="T56" fmla="*/ 60 w 511"/>
                  <a:gd name="T57" fmla="*/ 70 h 509"/>
                  <a:gd name="T58" fmla="*/ 1 w 511"/>
                  <a:gd name="T59" fmla="*/ 177 h 509"/>
                  <a:gd name="T60" fmla="*/ 5 w 511"/>
                  <a:gd name="T61" fmla="*/ 186 h 509"/>
                  <a:gd name="T62" fmla="*/ 52 w 511"/>
                  <a:gd name="T63" fmla="*/ 249 h 509"/>
                  <a:gd name="T64" fmla="*/ 5 w 511"/>
                  <a:gd name="T65" fmla="*/ 311 h 509"/>
                  <a:gd name="T66" fmla="*/ 0 w 511"/>
                  <a:gd name="T67" fmla="*/ 322 h 509"/>
                  <a:gd name="T68" fmla="*/ 59 w 511"/>
                  <a:gd name="T69" fmla="*/ 429 h 509"/>
                  <a:gd name="T70" fmla="*/ 74 w 511"/>
                  <a:gd name="T71" fmla="*/ 435 h 509"/>
                  <a:gd name="T72" fmla="*/ 140 w 511"/>
                  <a:gd name="T73" fmla="*/ 416 h 509"/>
                  <a:gd name="T74" fmla="*/ 179 w 511"/>
                  <a:gd name="T75" fmla="*/ 438 h 509"/>
                  <a:gd name="T76" fmla="*/ 190 w 511"/>
                  <a:gd name="T77" fmla="*/ 500 h 509"/>
                  <a:gd name="T78" fmla="*/ 198 w 511"/>
                  <a:gd name="T79" fmla="*/ 508 h 509"/>
                  <a:gd name="T80" fmla="*/ 320 w 511"/>
                  <a:gd name="T81" fmla="*/ 509 h 509"/>
                  <a:gd name="T82" fmla="*/ 329 w 511"/>
                  <a:gd name="T83" fmla="*/ 503 h 509"/>
                  <a:gd name="T84" fmla="*/ 332 w 511"/>
                  <a:gd name="T85" fmla="*/ 439 h 509"/>
                  <a:gd name="T86" fmla="*/ 387 w 511"/>
                  <a:gd name="T87" fmla="*/ 407 h 509"/>
                  <a:gd name="T88" fmla="*/ 441 w 511"/>
                  <a:gd name="T89" fmla="*/ 435 h 509"/>
                  <a:gd name="T90" fmla="*/ 450 w 511"/>
                  <a:gd name="T91" fmla="*/ 431 h 509"/>
                  <a:gd name="T92" fmla="*/ 511 w 511"/>
                  <a:gd name="T93" fmla="*/ 324 h 509"/>
                  <a:gd name="T94" fmla="*/ 504 w 511"/>
                  <a:gd name="T95" fmla="*/ 309 h 509"/>
                  <a:gd name="T96" fmla="*/ 459 w 511"/>
                  <a:gd name="T97" fmla="*/ 233 h 509"/>
                  <a:gd name="T98" fmla="*/ 508 w 511"/>
                  <a:gd name="T99" fmla="*/ 184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11" h="509">
                    <a:moveTo>
                      <a:pt x="256" y="339"/>
                    </a:moveTo>
                    <a:lnTo>
                      <a:pt x="246" y="338"/>
                    </a:lnTo>
                    <a:lnTo>
                      <a:pt x="237" y="337"/>
                    </a:lnTo>
                    <a:lnTo>
                      <a:pt x="229" y="335"/>
                    </a:lnTo>
                    <a:lnTo>
                      <a:pt x="220" y="332"/>
                    </a:lnTo>
                    <a:lnTo>
                      <a:pt x="213" y="328"/>
                    </a:lnTo>
                    <a:lnTo>
                      <a:pt x="205" y="323"/>
                    </a:lnTo>
                    <a:lnTo>
                      <a:pt x="198" y="319"/>
                    </a:lnTo>
                    <a:lnTo>
                      <a:pt x="191" y="312"/>
                    </a:lnTo>
                    <a:lnTo>
                      <a:pt x="186" y="306"/>
                    </a:lnTo>
                    <a:lnTo>
                      <a:pt x="181" y="300"/>
                    </a:lnTo>
                    <a:lnTo>
                      <a:pt x="176" y="292"/>
                    </a:lnTo>
                    <a:lnTo>
                      <a:pt x="172" y="284"/>
                    </a:lnTo>
                    <a:lnTo>
                      <a:pt x="169" y="276"/>
                    </a:lnTo>
                    <a:lnTo>
                      <a:pt x="167" y="267"/>
                    </a:lnTo>
                    <a:lnTo>
                      <a:pt x="166" y="258"/>
                    </a:lnTo>
                    <a:lnTo>
                      <a:pt x="166" y="249"/>
                    </a:lnTo>
                    <a:lnTo>
                      <a:pt x="166" y="240"/>
                    </a:lnTo>
                    <a:lnTo>
                      <a:pt x="167" y="231"/>
                    </a:lnTo>
                    <a:lnTo>
                      <a:pt x="169" y="223"/>
                    </a:lnTo>
                    <a:lnTo>
                      <a:pt x="172" y="214"/>
                    </a:lnTo>
                    <a:lnTo>
                      <a:pt x="176" y="206"/>
                    </a:lnTo>
                    <a:lnTo>
                      <a:pt x="181" y="199"/>
                    </a:lnTo>
                    <a:lnTo>
                      <a:pt x="186" y="191"/>
                    </a:lnTo>
                    <a:lnTo>
                      <a:pt x="191" y="185"/>
                    </a:lnTo>
                    <a:lnTo>
                      <a:pt x="198" y="179"/>
                    </a:lnTo>
                    <a:lnTo>
                      <a:pt x="205" y="173"/>
                    </a:lnTo>
                    <a:lnTo>
                      <a:pt x="213" y="169"/>
                    </a:lnTo>
                    <a:lnTo>
                      <a:pt x="220" y="165"/>
                    </a:lnTo>
                    <a:lnTo>
                      <a:pt x="229" y="163"/>
                    </a:lnTo>
                    <a:lnTo>
                      <a:pt x="237" y="159"/>
                    </a:lnTo>
                    <a:lnTo>
                      <a:pt x="246" y="158"/>
                    </a:lnTo>
                    <a:lnTo>
                      <a:pt x="256" y="158"/>
                    </a:lnTo>
                    <a:lnTo>
                      <a:pt x="265" y="158"/>
                    </a:lnTo>
                    <a:lnTo>
                      <a:pt x="274" y="159"/>
                    </a:lnTo>
                    <a:lnTo>
                      <a:pt x="282" y="163"/>
                    </a:lnTo>
                    <a:lnTo>
                      <a:pt x="291" y="165"/>
                    </a:lnTo>
                    <a:lnTo>
                      <a:pt x="298" y="169"/>
                    </a:lnTo>
                    <a:lnTo>
                      <a:pt x="306" y="173"/>
                    </a:lnTo>
                    <a:lnTo>
                      <a:pt x="313" y="179"/>
                    </a:lnTo>
                    <a:lnTo>
                      <a:pt x="320" y="185"/>
                    </a:lnTo>
                    <a:lnTo>
                      <a:pt x="325" y="191"/>
                    </a:lnTo>
                    <a:lnTo>
                      <a:pt x="331" y="199"/>
                    </a:lnTo>
                    <a:lnTo>
                      <a:pt x="335" y="206"/>
                    </a:lnTo>
                    <a:lnTo>
                      <a:pt x="339" y="214"/>
                    </a:lnTo>
                    <a:lnTo>
                      <a:pt x="342" y="223"/>
                    </a:lnTo>
                    <a:lnTo>
                      <a:pt x="344" y="231"/>
                    </a:lnTo>
                    <a:lnTo>
                      <a:pt x="346" y="240"/>
                    </a:lnTo>
                    <a:lnTo>
                      <a:pt x="347" y="249"/>
                    </a:lnTo>
                    <a:lnTo>
                      <a:pt x="346" y="258"/>
                    </a:lnTo>
                    <a:lnTo>
                      <a:pt x="344" y="267"/>
                    </a:lnTo>
                    <a:lnTo>
                      <a:pt x="342" y="276"/>
                    </a:lnTo>
                    <a:lnTo>
                      <a:pt x="339" y="284"/>
                    </a:lnTo>
                    <a:lnTo>
                      <a:pt x="335" y="292"/>
                    </a:lnTo>
                    <a:lnTo>
                      <a:pt x="331" y="300"/>
                    </a:lnTo>
                    <a:lnTo>
                      <a:pt x="325" y="306"/>
                    </a:lnTo>
                    <a:lnTo>
                      <a:pt x="320" y="312"/>
                    </a:lnTo>
                    <a:lnTo>
                      <a:pt x="313" y="319"/>
                    </a:lnTo>
                    <a:lnTo>
                      <a:pt x="306" y="323"/>
                    </a:lnTo>
                    <a:lnTo>
                      <a:pt x="298" y="328"/>
                    </a:lnTo>
                    <a:lnTo>
                      <a:pt x="291" y="332"/>
                    </a:lnTo>
                    <a:lnTo>
                      <a:pt x="282" y="335"/>
                    </a:lnTo>
                    <a:lnTo>
                      <a:pt x="274" y="337"/>
                    </a:lnTo>
                    <a:lnTo>
                      <a:pt x="265" y="338"/>
                    </a:lnTo>
                    <a:lnTo>
                      <a:pt x="256" y="339"/>
                    </a:lnTo>
                    <a:close/>
                    <a:moveTo>
                      <a:pt x="510" y="179"/>
                    </a:moveTo>
                    <a:lnTo>
                      <a:pt x="511" y="177"/>
                    </a:lnTo>
                    <a:lnTo>
                      <a:pt x="511" y="173"/>
                    </a:lnTo>
                    <a:lnTo>
                      <a:pt x="510" y="171"/>
                    </a:lnTo>
                    <a:lnTo>
                      <a:pt x="509" y="168"/>
                    </a:lnTo>
                    <a:lnTo>
                      <a:pt x="453" y="70"/>
                    </a:lnTo>
                    <a:lnTo>
                      <a:pt x="450" y="67"/>
                    </a:lnTo>
                    <a:lnTo>
                      <a:pt x="448" y="65"/>
                    </a:lnTo>
                    <a:lnTo>
                      <a:pt x="446" y="64"/>
                    </a:lnTo>
                    <a:lnTo>
                      <a:pt x="443" y="64"/>
                    </a:lnTo>
                    <a:lnTo>
                      <a:pt x="441" y="63"/>
                    </a:lnTo>
                    <a:lnTo>
                      <a:pt x="438" y="63"/>
                    </a:lnTo>
                    <a:lnTo>
                      <a:pt x="434" y="63"/>
                    </a:lnTo>
                    <a:lnTo>
                      <a:pt x="432" y="65"/>
                    </a:lnTo>
                    <a:lnTo>
                      <a:pt x="386" y="92"/>
                    </a:lnTo>
                    <a:lnTo>
                      <a:pt x="375" y="83"/>
                    </a:lnTo>
                    <a:lnTo>
                      <a:pt x="363" y="75"/>
                    </a:lnTo>
                    <a:lnTo>
                      <a:pt x="348" y="67"/>
                    </a:lnTo>
                    <a:lnTo>
                      <a:pt x="332" y="59"/>
                    </a:lnTo>
                    <a:lnTo>
                      <a:pt x="332" y="14"/>
                    </a:lnTo>
                    <a:lnTo>
                      <a:pt x="332" y="12"/>
                    </a:lnTo>
                    <a:lnTo>
                      <a:pt x="331" y="9"/>
                    </a:lnTo>
                    <a:lnTo>
                      <a:pt x="329" y="6"/>
                    </a:lnTo>
                    <a:lnTo>
                      <a:pt x="327" y="4"/>
                    </a:lnTo>
                    <a:lnTo>
                      <a:pt x="325" y="2"/>
                    </a:lnTo>
                    <a:lnTo>
                      <a:pt x="323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3" y="0"/>
                    </a:lnTo>
                    <a:lnTo>
                      <a:pt x="201" y="0"/>
                    </a:lnTo>
                    <a:lnTo>
                      <a:pt x="198" y="1"/>
                    </a:lnTo>
                    <a:lnTo>
                      <a:pt x="196" y="2"/>
                    </a:lnTo>
                    <a:lnTo>
                      <a:pt x="194" y="4"/>
                    </a:lnTo>
                    <a:lnTo>
                      <a:pt x="191" y="6"/>
                    </a:lnTo>
                    <a:lnTo>
                      <a:pt x="190" y="9"/>
                    </a:lnTo>
                    <a:lnTo>
                      <a:pt x="189" y="12"/>
                    </a:lnTo>
                    <a:lnTo>
                      <a:pt x="188" y="14"/>
                    </a:lnTo>
                    <a:lnTo>
                      <a:pt x="188" y="58"/>
                    </a:lnTo>
                    <a:lnTo>
                      <a:pt x="179" y="61"/>
                    </a:lnTo>
                    <a:lnTo>
                      <a:pt x="170" y="64"/>
                    </a:lnTo>
                    <a:lnTo>
                      <a:pt x="161" y="68"/>
                    </a:lnTo>
                    <a:lnTo>
                      <a:pt x="154" y="72"/>
                    </a:lnTo>
                    <a:lnTo>
                      <a:pt x="141" y="81"/>
                    </a:lnTo>
                    <a:lnTo>
                      <a:pt x="128" y="92"/>
                    </a:lnTo>
                    <a:lnTo>
                      <a:pt x="80" y="64"/>
                    </a:lnTo>
                    <a:lnTo>
                      <a:pt x="75" y="62"/>
                    </a:lnTo>
                    <a:lnTo>
                      <a:pt x="68" y="63"/>
                    </a:lnTo>
                    <a:lnTo>
                      <a:pt x="66" y="64"/>
                    </a:lnTo>
                    <a:lnTo>
                      <a:pt x="64" y="65"/>
                    </a:lnTo>
                    <a:lnTo>
                      <a:pt x="62" y="67"/>
                    </a:lnTo>
                    <a:lnTo>
                      <a:pt x="60" y="70"/>
                    </a:lnTo>
                    <a:lnTo>
                      <a:pt x="3" y="168"/>
                    </a:lnTo>
                    <a:lnTo>
                      <a:pt x="2" y="171"/>
                    </a:lnTo>
                    <a:lnTo>
                      <a:pt x="1" y="173"/>
                    </a:lnTo>
                    <a:lnTo>
                      <a:pt x="1" y="177"/>
                    </a:lnTo>
                    <a:lnTo>
                      <a:pt x="1" y="179"/>
                    </a:lnTo>
                    <a:lnTo>
                      <a:pt x="2" y="182"/>
                    </a:lnTo>
                    <a:lnTo>
                      <a:pt x="4" y="184"/>
                    </a:lnTo>
                    <a:lnTo>
                      <a:pt x="5" y="186"/>
                    </a:lnTo>
                    <a:lnTo>
                      <a:pt x="8" y="188"/>
                    </a:lnTo>
                    <a:lnTo>
                      <a:pt x="56" y="216"/>
                    </a:lnTo>
                    <a:lnTo>
                      <a:pt x="53" y="233"/>
                    </a:lnTo>
                    <a:lnTo>
                      <a:pt x="52" y="249"/>
                    </a:lnTo>
                    <a:lnTo>
                      <a:pt x="53" y="265"/>
                    </a:lnTo>
                    <a:lnTo>
                      <a:pt x="56" y="282"/>
                    </a:lnTo>
                    <a:lnTo>
                      <a:pt x="7" y="309"/>
                    </a:lnTo>
                    <a:lnTo>
                      <a:pt x="5" y="311"/>
                    </a:lnTo>
                    <a:lnTo>
                      <a:pt x="3" y="313"/>
                    </a:lnTo>
                    <a:lnTo>
                      <a:pt x="2" y="317"/>
                    </a:lnTo>
                    <a:lnTo>
                      <a:pt x="1" y="320"/>
                    </a:lnTo>
                    <a:lnTo>
                      <a:pt x="0" y="322"/>
                    </a:lnTo>
                    <a:lnTo>
                      <a:pt x="0" y="324"/>
                    </a:lnTo>
                    <a:lnTo>
                      <a:pt x="1" y="327"/>
                    </a:lnTo>
                    <a:lnTo>
                      <a:pt x="2" y="330"/>
                    </a:lnTo>
                    <a:lnTo>
                      <a:pt x="59" y="429"/>
                    </a:lnTo>
                    <a:lnTo>
                      <a:pt x="63" y="432"/>
                    </a:lnTo>
                    <a:lnTo>
                      <a:pt x="67" y="434"/>
                    </a:lnTo>
                    <a:lnTo>
                      <a:pt x="71" y="435"/>
                    </a:lnTo>
                    <a:lnTo>
                      <a:pt x="74" y="435"/>
                    </a:lnTo>
                    <a:lnTo>
                      <a:pt x="76" y="434"/>
                    </a:lnTo>
                    <a:lnTo>
                      <a:pt x="79" y="433"/>
                    </a:lnTo>
                    <a:lnTo>
                      <a:pt x="128" y="407"/>
                    </a:lnTo>
                    <a:lnTo>
                      <a:pt x="140" y="416"/>
                    </a:lnTo>
                    <a:lnTo>
                      <a:pt x="154" y="426"/>
                    </a:lnTo>
                    <a:lnTo>
                      <a:pt x="161" y="430"/>
                    </a:lnTo>
                    <a:lnTo>
                      <a:pt x="169" y="434"/>
                    </a:lnTo>
                    <a:lnTo>
                      <a:pt x="179" y="438"/>
                    </a:lnTo>
                    <a:lnTo>
                      <a:pt x="188" y="441"/>
                    </a:lnTo>
                    <a:lnTo>
                      <a:pt x="188" y="494"/>
                    </a:lnTo>
                    <a:lnTo>
                      <a:pt x="189" y="497"/>
                    </a:lnTo>
                    <a:lnTo>
                      <a:pt x="190" y="500"/>
                    </a:lnTo>
                    <a:lnTo>
                      <a:pt x="191" y="503"/>
                    </a:lnTo>
                    <a:lnTo>
                      <a:pt x="194" y="505"/>
                    </a:lnTo>
                    <a:lnTo>
                      <a:pt x="196" y="507"/>
                    </a:lnTo>
                    <a:lnTo>
                      <a:pt x="198" y="508"/>
                    </a:lnTo>
                    <a:lnTo>
                      <a:pt x="201" y="509"/>
                    </a:lnTo>
                    <a:lnTo>
                      <a:pt x="203" y="509"/>
                    </a:lnTo>
                    <a:lnTo>
                      <a:pt x="317" y="509"/>
                    </a:lnTo>
                    <a:lnTo>
                      <a:pt x="320" y="509"/>
                    </a:lnTo>
                    <a:lnTo>
                      <a:pt x="323" y="508"/>
                    </a:lnTo>
                    <a:lnTo>
                      <a:pt x="325" y="507"/>
                    </a:lnTo>
                    <a:lnTo>
                      <a:pt x="327" y="505"/>
                    </a:lnTo>
                    <a:lnTo>
                      <a:pt x="329" y="503"/>
                    </a:lnTo>
                    <a:lnTo>
                      <a:pt x="331" y="500"/>
                    </a:lnTo>
                    <a:lnTo>
                      <a:pt x="332" y="497"/>
                    </a:lnTo>
                    <a:lnTo>
                      <a:pt x="332" y="494"/>
                    </a:lnTo>
                    <a:lnTo>
                      <a:pt x="332" y="439"/>
                    </a:lnTo>
                    <a:lnTo>
                      <a:pt x="348" y="431"/>
                    </a:lnTo>
                    <a:lnTo>
                      <a:pt x="363" y="423"/>
                    </a:lnTo>
                    <a:lnTo>
                      <a:pt x="375" y="414"/>
                    </a:lnTo>
                    <a:lnTo>
                      <a:pt x="387" y="407"/>
                    </a:lnTo>
                    <a:lnTo>
                      <a:pt x="432" y="433"/>
                    </a:lnTo>
                    <a:lnTo>
                      <a:pt x="434" y="434"/>
                    </a:lnTo>
                    <a:lnTo>
                      <a:pt x="438" y="435"/>
                    </a:lnTo>
                    <a:lnTo>
                      <a:pt x="441" y="435"/>
                    </a:lnTo>
                    <a:lnTo>
                      <a:pt x="443" y="434"/>
                    </a:lnTo>
                    <a:lnTo>
                      <a:pt x="446" y="434"/>
                    </a:lnTo>
                    <a:lnTo>
                      <a:pt x="448" y="432"/>
                    </a:lnTo>
                    <a:lnTo>
                      <a:pt x="450" y="431"/>
                    </a:lnTo>
                    <a:lnTo>
                      <a:pt x="453" y="429"/>
                    </a:lnTo>
                    <a:lnTo>
                      <a:pt x="509" y="330"/>
                    </a:lnTo>
                    <a:lnTo>
                      <a:pt x="510" y="327"/>
                    </a:lnTo>
                    <a:lnTo>
                      <a:pt x="511" y="324"/>
                    </a:lnTo>
                    <a:lnTo>
                      <a:pt x="511" y="322"/>
                    </a:lnTo>
                    <a:lnTo>
                      <a:pt x="510" y="320"/>
                    </a:lnTo>
                    <a:lnTo>
                      <a:pt x="508" y="313"/>
                    </a:lnTo>
                    <a:lnTo>
                      <a:pt x="504" y="309"/>
                    </a:lnTo>
                    <a:lnTo>
                      <a:pt x="457" y="282"/>
                    </a:lnTo>
                    <a:lnTo>
                      <a:pt x="459" y="265"/>
                    </a:lnTo>
                    <a:lnTo>
                      <a:pt x="459" y="249"/>
                    </a:lnTo>
                    <a:lnTo>
                      <a:pt x="459" y="233"/>
                    </a:lnTo>
                    <a:lnTo>
                      <a:pt x="457" y="216"/>
                    </a:lnTo>
                    <a:lnTo>
                      <a:pt x="504" y="188"/>
                    </a:lnTo>
                    <a:lnTo>
                      <a:pt x="506" y="186"/>
                    </a:lnTo>
                    <a:lnTo>
                      <a:pt x="508" y="184"/>
                    </a:lnTo>
                    <a:lnTo>
                      <a:pt x="509" y="182"/>
                    </a:lnTo>
                    <a:lnTo>
                      <a:pt x="510" y="1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079943" y="4060368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PREDICTION OF INTERACTION 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7450520" y="4638275"/>
              <a:ext cx="1423487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 effect of driver mutation in interaction with second-site targets.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5/11/2019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0" name="Rectangle: Rounded Corners 10">
            <a:extLst>
              <a:ext uri="{FF2B5EF4-FFF2-40B4-BE49-F238E27FC236}">
                <a16:creationId xmlns:a16="http://schemas.microsoft.com/office/drawing/2014/main" id="{FE3214FE-E2F4-4DAC-8F75-A67B56974BD6}"/>
              </a:ext>
            </a:extLst>
          </p:cNvPr>
          <p:cNvSpPr/>
          <p:nvPr/>
        </p:nvSpPr>
        <p:spPr>
          <a:xfrm>
            <a:off x="2801948" y="1152857"/>
            <a:ext cx="8551852" cy="1044000"/>
          </a:xfrm>
          <a:prstGeom prst="roundRect">
            <a:avLst>
              <a:gd name="adj" fmla="val 3275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3" name="TextBox 18">
            <a:extLst>
              <a:ext uri="{FF2B5EF4-FFF2-40B4-BE49-F238E27FC236}">
                <a16:creationId xmlns:a16="http://schemas.microsoft.com/office/drawing/2014/main" id="{4DE2DB26-1712-4DC0-AF5C-016B55C1E39F}"/>
              </a:ext>
            </a:extLst>
          </p:cNvPr>
          <p:cNvSpPr txBox="1"/>
          <p:nvPr/>
        </p:nvSpPr>
        <p:spPr>
          <a:xfrm>
            <a:off x="3690535" y="1351691"/>
            <a:ext cx="7059253" cy="646331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generate matrix with mutated genes and corresponding </a:t>
            </a:r>
            <a:r>
              <a:rPr lang="en-US" sz="14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ceres</a:t>
            </a: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 values:	</a:t>
            </a:r>
          </a:p>
          <a:p>
            <a:pPr marL="742950" lvl="1" indent="-285750">
              <a:buFont typeface="Symbol" panose="05050102010706020507" pitchFamily="18" charset="2"/>
              <a:buChar char="-"/>
              <a:defRPr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replace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ceres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 scores with “NA” for genes which are not mutated in the given cell line</a:t>
            </a:r>
          </a:p>
        </p:txBody>
      </p:sp>
      <p:sp>
        <p:nvSpPr>
          <p:cNvPr id="74" name="Oval 14">
            <a:extLst>
              <a:ext uri="{FF2B5EF4-FFF2-40B4-BE49-F238E27FC236}">
                <a16:creationId xmlns:a16="http://schemas.microsoft.com/office/drawing/2014/main" id="{7F8D25E4-2779-4B20-A1BB-DDBDEDEC7423}"/>
              </a:ext>
            </a:extLst>
          </p:cNvPr>
          <p:cNvSpPr/>
          <p:nvPr/>
        </p:nvSpPr>
        <p:spPr>
          <a:xfrm>
            <a:off x="2956156" y="1497999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0735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7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lvl="0" algn="ctr">
              <a:defRPr/>
            </a:pPr>
            <a:r>
              <a:rPr lang="en-US" sz="4000" b="1" dirty="0">
                <a:solidFill>
                  <a:srgbClr val="FFBE0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lang="en-US" sz="4000" b="1" dirty="0">
                <a:solidFill>
                  <a:srgbClr val="1C819E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&amp; MILESTONES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9" name="Straight Connector 18"/>
          <p:cNvCxnSpPr>
            <a:stCxn id="15" idx="4"/>
            <a:endCxn id="122" idx="0"/>
          </p:cNvCxnSpPr>
          <p:nvPr/>
        </p:nvCxnSpPr>
        <p:spPr>
          <a:xfrm>
            <a:off x="1960688" y="3797078"/>
            <a:ext cx="0" cy="374293"/>
          </a:xfrm>
          <a:prstGeom prst="lin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>
            <a:off x="4028344" y="3069069"/>
            <a:ext cx="0" cy="374293"/>
          </a:xfrm>
          <a:prstGeom prst="lin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6096000" y="3797078"/>
            <a:ext cx="0" cy="374293"/>
          </a:xfrm>
          <a:prstGeom prst="lin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8163655" y="3132017"/>
            <a:ext cx="0" cy="374293"/>
          </a:xfrm>
          <a:prstGeom prst="lin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10231312" y="3797078"/>
            <a:ext cx="0" cy="374293"/>
          </a:xfrm>
          <a:prstGeom prst="lin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ounded Rectangle 116"/>
          <p:cNvSpPr/>
          <p:nvPr/>
        </p:nvSpPr>
        <p:spPr>
          <a:xfrm>
            <a:off x="9092892" y="3506310"/>
            <a:ext cx="2276841" cy="227820"/>
          </a:xfrm>
          <a:prstGeom prst="roundRect">
            <a:avLst>
              <a:gd name="adj" fmla="val 50000"/>
            </a:avLst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6" name="Rounded Rectangle 115"/>
          <p:cNvSpPr/>
          <p:nvPr/>
        </p:nvSpPr>
        <p:spPr>
          <a:xfrm>
            <a:off x="7025235" y="3506310"/>
            <a:ext cx="2276841" cy="227820"/>
          </a:xfrm>
          <a:prstGeom prst="roundRect">
            <a:avLst>
              <a:gd name="adj" fmla="val 50000"/>
            </a:avLst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5" name="Rounded Rectangle 114"/>
          <p:cNvSpPr/>
          <p:nvPr/>
        </p:nvSpPr>
        <p:spPr>
          <a:xfrm>
            <a:off x="4957580" y="3506310"/>
            <a:ext cx="2276841" cy="227820"/>
          </a:xfrm>
          <a:prstGeom prst="roundRect">
            <a:avLst>
              <a:gd name="adj" fmla="val 50000"/>
            </a:avLst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2" name="Rounded Rectangle 111"/>
          <p:cNvSpPr/>
          <p:nvPr/>
        </p:nvSpPr>
        <p:spPr>
          <a:xfrm>
            <a:off x="2889924" y="3506310"/>
            <a:ext cx="2276841" cy="227820"/>
          </a:xfrm>
          <a:prstGeom prst="roundRect">
            <a:avLst>
              <a:gd name="adj" fmla="val 50000"/>
            </a:avLst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822268" y="3506310"/>
            <a:ext cx="2276841" cy="227820"/>
          </a:xfrm>
          <a:prstGeom prst="roundRect">
            <a:avLst>
              <a:gd name="adj" fmla="val 50000"/>
            </a:avLst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783830" y="3443362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8" name="Oval 117"/>
          <p:cNvSpPr/>
          <p:nvPr/>
        </p:nvSpPr>
        <p:spPr>
          <a:xfrm>
            <a:off x="3851486" y="3443362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9" name="Oval 118"/>
          <p:cNvSpPr/>
          <p:nvPr/>
        </p:nvSpPr>
        <p:spPr>
          <a:xfrm>
            <a:off x="5919142" y="3443362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0" name="Oval 119"/>
          <p:cNvSpPr/>
          <p:nvPr/>
        </p:nvSpPr>
        <p:spPr>
          <a:xfrm>
            <a:off x="7986797" y="3443362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1" name="Oval 120"/>
          <p:cNvSpPr/>
          <p:nvPr/>
        </p:nvSpPr>
        <p:spPr>
          <a:xfrm>
            <a:off x="10054454" y="3443362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2" name="Oval 121"/>
          <p:cNvSpPr/>
          <p:nvPr/>
        </p:nvSpPr>
        <p:spPr>
          <a:xfrm>
            <a:off x="1451629" y="4171371"/>
            <a:ext cx="1018118" cy="1018118"/>
          </a:xfrm>
          <a:prstGeom prst="ellipse">
            <a:avLst/>
          </a:prstGeom>
          <a:solidFill>
            <a:schemeClr val="bg1"/>
          </a:solidFill>
          <a:ln w="1270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3" name="Oval 122"/>
          <p:cNvSpPr/>
          <p:nvPr/>
        </p:nvSpPr>
        <p:spPr>
          <a:xfrm>
            <a:off x="3519285" y="2050951"/>
            <a:ext cx="1018118" cy="1018118"/>
          </a:xfrm>
          <a:prstGeom prst="ellipse">
            <a:avLst/>
          </a:prstGeom>
          <a:solidFill>
            <a:schemeClr val="bg1"/>
          </a:solidFill>
          <a:ln w="12700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4" name="Oval 123"/>
          <p:cNvSpPr/>
          <p:nvPr/>
        </p:nvSpPr>
        <p:spPr>
          <a:xfrm>
            <a:off x="5586941" y="4171371"/>
            <a:ext cx="1018118" cy="1018118"/>
          </a:xfrm>
          <a:prstGeom prst="ellipse">
            <a:avLst/>
          </a:prstGeom>
          <a:solidFill>
            <a:schemeClr val="bg1"/>
          </a:solidFill>
          <a:ln w="12700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5" name="Oval 124"/>
          <p:cNvSpPr/>
          <p:nvPr/>
        </p:nvSpPr>
        <p:spPr>
          <a:xfrm>
            <a:off x="9722253" y="4171371"/>
            <a:ext cx="1018118" cy="1018118"/>
          </a:xfrm>
          <a:prstGeom prst="ellipse">
            <a:avLst/>
          </a:prstGeom>
          <a:solidFill>
            <a:schemeClr val="bg1"/>
          </a:solidFill>
          <a:ln w="12700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6" name="Oval 125"/>
          <p:cNvSpPr/>
          <p:nvPr/>
        </p:nvSpPr>
        <p:spPr>
          <a:xfrm>
            <a:off x="7654596" y="2050951"/>
            <a:ext cx="1018118" cy="1018118"/>
          </a:xfrm>
          <a:prstGeom prst="ellipse">
            <a:avLst/>
          </a:prstGeom>
          <a:solidFill>
            <a:schemeClr val="bg1"/>
          </a:solidFill>
          <a:ln w="12700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876974" y="1900254"/>
            <a:ext cx="2167427" cy="5129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spc="5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GENERAL DATA EXPLORATION</a:t>
            </a:r>
            <a:endParaRPr kumimoji="0" lang="en-US" sz="1800" b="1" i="0" u="none" strike="noStrike" kern="1200" cap="none" spc="5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1234676" y="2513435"/>
            <a:ext cx="1464120" cy="8207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Get an overview over expression patterns and effects on viability.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1509764" y="5344163"/>
            <a:ext cx="901843" cy="2388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spc="5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29</a:t>
            </a:r>
            <a:r>
              <a:rPr lang="en-US" sz="1600" b="1" spc="50" baseline="30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th</a:t>
            </a:r>
            <a:r>
              <a:rPr lang="en-US" sz="1600" b="1" spc="5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 May</a:t>
            </a:r>
            <a:endParaRPr kumimoji="0" lang="en-US" sz="1600" b="1" i="0" u="none" strike="noStrike" kern="1200" cap="none" spc="5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5586941" y="5343104"/>
            <a:ext cx="1018118" cy="2388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26</a:t>
            </a:r>
            <a:r>
              <a:rPr kumimoji="0" lang="en-US" sz="1600" b="1" i="0" u="none" strike="noStrike" kern="1200" cap="none" spc="50" normalizeH="0" baseline="3000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th</a:t>
            </a: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 June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9726825" y="5343104"/>
            <a:ext cx="1018118" cy="2388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spc="50" dirty="0">
                <a:solidFill>
                  <a:srgbClr val="FFBE00"/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24</a:t>
            </a:r>
            <a:r>
              <a:rPr lang="en-US" sz="1600" b="1" spc="50" baseline="30000" dirty="0">
                <a:solidFill>
                  <a:srgbClr val="FFBE00"/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th</a:t>
            </a:r>
            <a:r>
              <a:rPr lang="en-US" sz="1600" b="1" spc="50" dirty="0">
                <a:solidFill>
                  <a:srgbClr val="FFBE00"/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 July</a:t>
            </a:r>
            <a:endParaRPr kumimoji="0" lang="en-US" sz="1600" b="1" i="0" u="none" strike="noStrike" kern="1200" cap="none" spc="50" normalizeH="0" baseline="0" noProof="0" dirty="0">
              <a:ln>
                <a:noFill/>
              </a:ln>
              <a:solidFill>
                <a:srgbClr val="FFBE00"/>
              </a:solidFill>
              <a:effectLst/>
              <a:uLnTx/>
              <a:uFillTx/>
              <a:latin typeface="Segoe UI" panose="020B0502040204020203" pitchFamily="34" charset="0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7663563" y="1656430"/>
            <a:ext cx="1000185" cy="2388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spc="5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5</a:t>
            </a:r>
            <a:r>
              <a:rPr lang="en-US" sz="1600" b="1" spc="50" baseline="30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th</a:t>
            </a:r>
            <a:r>
              <a:rPr lang="en-US" sz="1600" b="1" spc="5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 July</a:t>
            </a:r>
            <a:endParaRPr kumimoji="0" lang="en-US" sz="1600" b="1" i="0" u="none" strike="noStrike" kern="1200" cap="none" spc="5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3562612" y="1656430"/>
            <a:ext cx="931460" cy="2388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spc="50" dirty="0">
                <a:solidFill>
                  <a:srgbClr val="FFBE00"/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12</a:t>
            </a:r>
            <a:r>
              <a:rPr lang="en-US" sz="1600" b="1" spc="50" baseline="30000" dirty="0">
                <a:solidFill>
                  <a:srgbClr val="FFBE00"/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th</a:t>
            </a:r>
            <a:r>
              <a:rPr lang="en-US" sz="1600" b="1" spc="50" dirty="0">
                <a:solidFill>
                  <a:srgbClr val="FFBE00"/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 June</a:t>
            </a:r>
            <a:endParaRPr kumimoji="0" lang="en-US" sz="1600" b="1" i="0" u="none" strike="noStrike" kern="1200" cap="none" spc="50" normalizeH="0" baseline="0" noProof="0" dirty="0">
              <a:ln>
                <a:noFill/>
              </a:ln>
              <a:solidFill>
                <a:srgbClr val="FFBE00"/>
              </a:solidFill>
              <a:effectLst/>
              <a:uLnTx/>
              <a:uFillTx/>
              <a:latin typeface="Segoe UI" panose="020B0502040204020203" pitchFamily="34" charset="0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grpSp>
        <p:nvGrpSpPr>
          <p:cNvPr id="146" name="Group 145"/>
          <p:cNvGrpSpPr/>
          <p:nvPr/>
        </p:nvGrpSpPr>
        <p:grpSpPr>
          <a:xfrm>
            <a:off x="7918275" y="2306239"/>
            <a:ext cx="487976" cy="501997"/>
            <a:chOff x="7048500" y="1387475"/>
            <a:chExt cx="276226" cy="284163"/>
          </a:xfrm>
          <a:solidFill>
            <a:srgbClr val="404040"/>
          </a:solidFill>
        </p:grpSpPr>
        <p:sp>
          <p:nvSpPr>
            <p:cNvPr id="147" name="Freeform 4357"/>
            <p:cNvSpPr>
              <a:spLocks noEditPoints="1"/>
            </p:cNvSpPr>
            <p:nvPr/>
          </p:nvSpPr>
          <p:spPr bwMode="auto">
            <a:xfrm>
              <a:off x="7161213" y="1387475"/>
              <a:ext cx="163513" cy="160338"/>
            </a:xfrm>
            <a:custGeom>
              <a:avLst/>
              <a:gdLst>
                <a:gd name="T0" fmla="*/ 229 w 512"/>
                <a:gd name="T1" fmla="*/ 345 h 506"/>
                <a:gd name="T2" fmla="*/ 198 w 512"/>
                <a:gd name="T3" fmla="*/ 328 h 506"/>
                <a:gd name="T4" fmla="*/ 177 w 512"/>
                <a:gd name="T5" fmla="*/ 302 h 506"/>
                <a:gd name="T6" fmla="*/ 166 w 512"/>
                <a:gd name="T7" fmla="*/ 268 h 506"/>
                <a:gd name="T8" fmla="*/ 169 w 512"/>
                <a:gd name="T9" fmla="*/ 232 h 506"/>
                <a:gd name="T10" fmla="*/ 187 w 512"/>
                <a:gd name="T11" fmla="*/ 201 h 506"/>
                <a:gd name="T12" fmla="*/ 213 w 512"/>
                <a:gd name="T13" fmla="*/ 179 h 506"/>
                <a:gd name="T14" fmla="*/ 246 w 512"/>
                <a:gd name="T15" fmla="*/ 169 h 506"/>
                <a:gd name="T16" fmla="*/ 283 w 512"/>
                <a:gd name="T17" fmla="*/ 172 h 506"/>
                <a:gd name="T18" fmla="*/ 314 w 512"/>
                <a:gd name="T19" fmla="*/ 189 h 506"/>
                <a:gd name="T20" fmla="*/ 335 w 512"/>
                <a:gd name="T21" fmla="*/ 216 h 506"/>
                <a:gd name="T22" fmla="*/ 346 w 512"/>
                <a:gd name="T23" fmla="*/ 250 h 506"/>
                <a:gd name="T24" fmla="*/ 343 w 512"/>
                <a:gd name="T25" fmla="*/ 286 h 506"/>
                <a:gd name="T26" fmla="*/ 326 w 512"/>
                <a:gd name="T27" fmla="*/ 316 h 506"/>
                <a:gd name="T28" fmla="*/ 299 w 512"/>
                <a:gd name="T29" fmla="*/ 338 h 506"/>
                <a:gd name="T30" fmla="*/ 265 w 512"/>
                <a:gd name="T31" fmla="*/ 348 h 506"/>
                <a:gd name="T32" fmla="*/ 458 w 512"/>
                <a:gd name="T33" fmla="*/ 276 h 506"/>
                <a:gd name="T34" fmla="*/ 504 w 512"/>
                <a:gd name="T35" fmla="*/ 198 h 506"/>
                <a:gd name="T36" fmla="*/ 511 w 512"/>
                <a:gd name="T37" fmla="*/ 189 h 506"/>
                <a:gd name="T38" fmla="*/ 510 w 512"/>
                <a:gd name="T39" fmla="*/ 178 h 506"/>
                <a:gd name="T40" fmla="*/ 438 w 512"/>
                <a:gd name="T41" fmla="*/ 72 h 506"/>
                <a:gd name="T42" fmla="*/ 363 w 512"/>
                <a:gd name="T43" fmla="*/ 85 h 506"/>
                <a:gd name="T44" fmla="*/ 332 w 512"/>
                <a:gd name="T45" fmla="*/ 10 h 506"/>
                <a:gd name="T46" fmla="*/ 326 w 512"/>
                <a:gd name="T47" fmla="*/ 2 h 506"/>
                <a:gd name="T48" fmla="*/ 204 w 512"/>
                <a:gd name="T49" fmla="*/ 0 h 506"/>
                <a:gd name="T50" fmla="*/ 193 w 512"/>
                <a:gd name="T51" fmla="*/ 3 h 506"/>
                <a:gd name="T52" fmla="*/ 189 w 512"/>
                <a:gd name="T53" fmla="*/ 14 h 506"/>
                <a:gd name="T54" fmla="*/ 162 w 512"/>
                <a:gd name="T55" fmla="*/ 78 h 506"/>
                <a:gd name="T56" fmla="*/ 81 w 512"/>
                <a:gd name="T57" fmla="*/ 74 h 506"/>
                <a:gd name="T58" fmla="*/ 65 w 512"/>
                <a:gd name="T59" fmla="*/ 76 h 506"/>
                <a:gd name="T60" fmla="*/ 1 w 512"/>
                <a:gd name="T61" fmla="*/ 184 h 506"/>
                <a:gd name="T62" fmla="*/ 6 w 512"/>
                <a:gd name="T63" fmla="*/ 197 h 506"/>
                <a:gd name="T64" fmla="*/ 53 w 512"/>
                <a:gd name="T65" fmla="*/ 259 h 506"/>
                <a:gd name="T66" fmla="*/ 4 w 512"/>
                <a:gd name="T67" fmla="*/ 324 h 506"/>
                <a:gd name="T68" fmla="*/ 1 w 512"/>
                <a:gd name="T69" fmla="*/ 338 h 506"/>
                <a:gd name="T70" fmla="*/ 62 w 512"/>
                <a:gd name="T71" fmla="*/ 442 h 506"/>
                <a:gd name="T72" fmla="*/ 73 w 512"/>
                <a:gd name="T73" fmla="*/ 445 h 506"/>
                <a:gd name="T74" fmla="*/ 141 w 512"/>
                <a:gd name="T75" fmla="*/ 427 h 506"/>
                <a:gd name="T76" fmla="*/ 179 w 512"/>
                <a:gd name="T77" fmla="*/ 447 h 506"/>
                <a:gd name="T78" fmla="*/ 190 w 512"/>
                <a:gd name="T79" fmla="*/ 497 h 506"/>
                <a:gd name="T80" fmla="*/ 198 w 512"/>
                <a:gd name="T81" fmla="*/ 505 h 506"/>
                <a:gd name="T82" fmla="*/ 320 w 512"/>
                <a:gd name="T83" fmla="*/ 506 h 506"/>
                <a:gd name="T84" fmla="*/ 330 w 512"/>
                <a:gd name="T85" fmla="*/ 499 h 506"/>
                <a:gd name="T86" fmla="*/ 332 w 512"/>
                <a:gd name="T87" fmla="*/ 448 h 506"/>
                <a:gd name="T88" fmla="*/ 387 w 512"/>
                <a:gd name="T89" fmla="*/ 416 h 506"/>
                <a:gd name="T90" fmla="*/ 441 w 512"/>
                <a:gd name="T91" fmla="*/ 446 h 506"/>
                <a:gd name="T92" fmla="*/ 451 w 512"/>
                <a:gd name="T93" fmla="*/ 440 h 506"/>
                <a:gd name="T94" fmla="*/ 512 w 512"/>
                <a:gd name="T95" fmla="*/ 335 h 506"/>
                <a:gd name="T96" fmla="*/ 509 w 512"/>
                <a:gd name="T97" fmla="*/ 323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12" h="506">
                  <a:moveTo>
                    <a:pt x="256" y="350"/>
                  </a:moveTo>
                  <a:lnTo>
                    <a:pt x="246" y="348"/>
                  </a:lnTo>
                  <a:lnTo>
                    <a:pt x="238" y="347"/>
                  </a:lnTo>
                  <a:lnTo>
                    <a:pt x="229" y="345"/>
                  </a:lnTo>
                  <a:lnTo>
                    <a:pt x="221" y="342"/>
                  </a:lnTo>
                  <a:lnTo>
                    <a:pt x="213" y="338"/>
                  </a:lnTo>
                  <a:lnTo>
                    <a:pt x="206" y="334"/>
                  </a:lnTo>
                  <a:lnTo>
                    <a:pt x="198" y="328"/>
                  </a:lnTo>
                  <a:lnTo>
                    <a:pt x="192" y="323"/>
                  </a:lnTo>
                  <a:lnTo>
                    <a:pt x="187" y="316"/>
                  </a:lnTo>
                  <a:lnTo>
                    <a:pt x="181" y="310"/>
                  </a:lnTo>
                  <a:lnTo>
                    <a:pt x="177" y="302"/>
                  </a:lnTo>
                  <a:lnTo>
                    <a:pt x="173" y="294"/>
                  </a:lnTo>
                  <a:lnTo>
                    <a:pt x="169" y="286"/>
                  </a:lnTo>
                  <a:lnTo>
                    <a:pt x="167" y="278"/>
                  </a:lnTo>
                  <a:lnTo>
                    <a:pt x="166" y="268"/>
                  </a:lnTo>
                  <a:lnTo>
                    <a:pt x="165" y="260"/>
                  </a:lnTo>
                  <a:lnTo>
                    <a:pt x="166" y="250"/>
                  </a:lnTo>
                  <a:lnTo>
                    <a:pt x="167" y="240"/>
                  </a:lnTo>
                  <a:lnTo>
                    <a:pt x="169" y="232"/>
                  </a:lnTo>
                  <a:lnTo>
                    <a:pt x="173" y="223"/>
                  </a:lnTo>
                  <a:lnTo>
                    <a:pt x="177" y="216"/>
                  </a:lnTo>
                  <a:lnTo>
                    <a:pt x="181" y="208"/>
                  </a:lnTo>
                  <a:lnTo>
                    <a:pt x="187" y="201"/>
                  </a:lnTo>
                  <a:lnTo>
                    <a:pt x="192" y="194"/>
                  </a:lnTo>
                  <a:lnTo>
                    <a:pt x="198" y="189"/>
                  </a:lnTo>
                  <a:lnTo>
                    <a:pt x="206" y="184"/>
                  </a:lnTo>
                  <a:lnTo>
                    <a:pt x="213" y="179"/>
                  </a:lnTo>
                  <a:lnTo>
                    <a:pt x="221" y="175"/>
                  </a:lnTo>
                  <a:lnTo>
                    <a:pt x="229" y="172"/>
                  </a:lnTo>
                  <a:lnTo>
                    <a:pt x="238" y="170"/>
                  </a:lnTo>
                  <a:lnTo>
                    <a:pt x="246" y="169"/>
                  </a:lnTo>
                  <a:lnTo>
                    <a:pt x="256" y="168"/>
                  </a:lnTo>
                  <a:lnTo>
                    <a:pt x="265" y="169"/>
                  </a:lnTo>
                  <a:lnTo>
                    <a:pt x="274" y="170"/>
                  </a:lnTo>
                  <a:lnTo>
                    <a:pt x="283" y="172"/>
                  </a:lnTo>
                  <a:lnTo>
                    <a:pt x="291" y="175"/>
                  </a:lnTo>
                  <a:lnTo>
                    <a:pt x="299" y="179"/>
                  </a:lnTo>
                  <a:lnTo>
                    <a:pt x="306" y="184"/>
                  </a:lnTo>
                  <a:lnTo>
                    <a:pt x="314" y="189"/>
                  </a:lnTo>
                  <a:lnTo>
                    <a:pt x="320" y="194"/>
                  </a:lnTo>
                  <a:lnTo>
                    <a:pt x="326" y="201"/>
                  </a:lnTo>
                  <a:lnTo>
                    <a:pt x="331" y="208"/>
                  </a:lnTo>
                  <a:lnTo>
                    <a:pt x="335" y="216"/>
                  </a:lnTo>
                  <a:lnTo>
                    <a:pt x="340" y="223"/>
                  </a:lnTo>
                  <a:lnTo>
                    <a:pt x="343" y="232"/>
                  </a:lnTo>
                  <a:lnTo>
                    <a:pt x="345" y="240"/>
                  </a:lnTo>
                  <a:lnTo>
                    <a:pt x="346" y="250"/>
                  </a:lnTo>
                  <a:lnTo>
                    <a:pt x="346" y="260"/>
                  </a:lnTo>
                  <a:lnTo>
                    <a:pt x="346" y="268"/>
                  </a:lnTo>
                  <a:lnTo>
                    <a:pt x="345" y="278"/>
                  </a:lnTo>
                  <a:lnTo>
                    <a:pt x="343" y="286"/>
                  </a:lnTo>
                  <a:lnTo>
                    <a:pt x="340" y="294"/>
                  </a:lnTo>
                  <a:lnTo>
                    <a:pt x="335" y="302"/>
                  </a:lnTo>
                  <a:lnTo>
                    <a:pt x="331" y="310"/>
                  </a:lnTo>
                  <a:lnTo>
                    <a:pt x="326" y="316"/>
                  </a:lnTo>
                  <a:lnTo>
                    <a:pt x="320" y="323"/>
                  </a:lnTo>
                  <a:lnTo>
                    <a:pt x="314" y="328"/>
                  </a:lnTo>
                  <a:lnTo>
                    <a:pt x="306" y="334"/>
                  </a:lnTo>
                  <a:lnTo>
                    <a:pt x="299" y="338"/>
                  </a:lnTo>
                  <a:lnTo>
                    <a:pt x="291" y="342"/>
                  </a:lnTo>
                  <a:lnTo>
                    <a:pt x="283" y="345"/>
                  </a:lnTo>
                  <a:lnTo>
                    <a:pt x="274" y="347"/>
                  </a:lnTo>
                  <a:lnTo>
                    <a:pt x="265" y="348"/>
                  </a:lnTo>
                  <a:lnTo>
                    <a:pt x="256" y="350"/>
                  </a:lnTo>
                  <a:close/>
                  <a:moveTo>
                    <a:pt x="504" y="320"/>
                  </a:moveTo>
                  <a:lnTo>
                    <a:pt x="456" y="292"/>
                  </a:lnTo>
                  <a:lnTo>
                    <a:pt x="458" y="276"/>
                  </a:lnTo>
                  <a:lnTo>
                    <a:pt x="459" y="259"/>
                  </a:lnTo>
                  <a:lnTo>
                    <a:pt x="458" y="241"/>
                  </a:lnTo>
                  <a:lnTo>
                    <a:pt x="456" y="225"/>
                  </a:lnTo>
                  <a:lnTo>
                    <a:pt x="504" y="198"/>
                  </a:lnTo>
                  <a:lnTo>
                    <a:pt x="506" y="197"/>
                  </a:lnTo>
                  <a:lnTo>
                    <a:pt x="509" y="194"/>
                  </a:lnTo>
                  <a:lnTo>
                    <a:pt x="510" y="191"/>
                  </a:lnTo>
                  <a:lnTo>
                    <a:pt x="511" y="189"/>
                  </a:lnTo>
                  <a:lnTo>
                    <a:pt x="512" y="186"/>
                  </a:lnTo>
                  <a:lnTo>
                    <a:pt x="512" y="184"/>
                  </a:lnTo>
                  <a:lnTo>
                    <a:pt x="511" y="181"/>
                  </a:lnTo>
                  <a:lnTo>
                    <a:pt x="510" y="178"/>
                  </a:lnTo>
                  <a:lnTo>
                    <a:pt x="453" y="80"/>
                  </a:lnTo>
                  <a:lnTo>
                    <a:pt x="449" y="76"/>
                  </a:lnTo>
                  <a:lnTo>
                    <a:pt x="443" y="72"/>
                  </a:lnTo>
                  <a:lnTo>
                    <a:pt x="438" y="72"/>
                  </a:lnTo>
                  <a:lnTo>
                    <a:pt x="433" y="74"/>
                  </a:lnTo>
                  <a:lnTo>
                    <a:pt x="387" y="102"/>
                  </a:lnTo>
                  <a:lnTo>
                    <a:pt x="376" y="94"/>
                  </a:lnTo>
                  <a:lnTo>
                    <a:pt x="363" y="85"/>
                  </a:lnTo>
                  <a:lnTo>
                    <a:pt x="348" y="78"/>
                  </a:lnTo>
                  <a:lnTo>
                    <a:pt x="332" y="69"/>
                  </a:lnTo>
                  <a:lnTo>
                    <a:pt x="332" y="14"/>
                  </a:lnTo>
                  <a:lnTo>
                    <a:pt x="332" y="10"/>
                  </a:lnTo>
                  <a:lnTo>
                    <a:pt x="331" y="8"/>
                  </a:lnTo>
                  <a:lnTo>
                    <a:pt x="330" y="5"/>
                  </a:lnTo>
                  <a:lnTo>
                    <a:pt x="328" y="3"/>
                  </a:lnTo>
                  <a:lnTo>
                    <a:pt x="326" y="2"/>
                  </a:lnTo>
                  <a:lnTo>
                    <a:pt x="322" y="1"/>
                  </a:lnTo>
                  <a:lnTo>
                    <a:pt x="320" y="0"/>
                  </a:lnTo>
                  <a:lnTo>
                    <a:pt x="317" y="0"/>
                  </a:lnTo>
                  <a:lnTo>
                    <a:pt x="204" y="0"/>
                  </a:lnTo>
                  <a:lnTo>
                    <a:pt x="200" y="0"/>
                  </a:lnTo>
                  <a:lnTo>
                    <a:pt x="198" y="1"/>
                  </a:lnTo>
                  <a:lnTo>
                    <a:pt x="195" y="2"/>
                  </a:lnTo>
                  <a:lnTo>
                    <a:pt x="193" y="3"/>
                  </a:lnTo>
                  <a:lnTo>
                    <a:pt x="192" y="5"/>
                  </a:lnTo>
                  <a:lnTo>
                    <a:pt x="190" y="8"/>
                  </a:lnTo>
                  <a:lnTo>
                    <a:pt x="190" y="10"/>
                  </a:lnTo>
                  <a:lnTo>
                    <a:pt x="189" y="14"/>
                  </a:lnTo>
                  <a:lnTo>
                    <a:pt x="189" y="68"/>
                  </a:lnTo>
                  <a:lnTo>
                    <a:pt x="179" y="71"/>
                  </a:lnTo>
                  <a:lnTo>
                    <a:pt x="169" y="75"/>
                  </a:lnTo>
                  <a:lnTo>
                    <a:pt x="162" y="78"/>
                  </a:lnTo>
                  <a:lnTo>
                    <a:pt x="154" y="82"/>
                  </a:lnTo>
                  <a:lnTo>
                    <a:pt x="141" y="92"/>
                  </a:lnTo>
                  <a:lnTo>
                    <a:pt x="129" y="102"/>
                  </a:lnTo>
                  <a:lnTo>
                    <a:pt x="81" y="74"/>
                  </a:lnTo>
                  <a:lnTo>
                    <a:pt x="75" y="72"/>
                  </a:lnTo>
                  <a:lnTo>
                    <a:pt x="69" y="74"/>
                  </a:lnTo>
                  <a:lnTo>
                    <a:pt x="67" y="74"/>
                  </a:lnTo>
                  <a:lnTo>
                    <a:pt x="65" y="76"/>
                  </a:lnTo>
                  <a:lnTo>
                    <a:pt x="62" y="78"/>
                  </a:lnTo>
                  <a:lnTo>
                    <a:pt x="60" y="80"/>
                  </a:lnTo>
                  <a:lnTo>
                    <a:pt x="3" y="177"/>
                  </a:lnTo>
                  <a:lnTo>
                    <a:pt x="1" y="184"/>
                  </a:lnTo>
                  <a:lnTo>
                    <a:pt x="1" y="189"/>
                  </a:lnTo>
                  <a:lnTo>
                    <a:pt x="3" y="192"/>
                  </a:lnTo>
                  <a:lnTo>
                    <a:pt x="4" y="194"/>
                  </a:lnTo>
                  <a:lnTo>
                    <a:pt x="6" y="197"/>
                  </a:lnTo>
                  <a:lnTo>
                    <a:pt x="9" y="198"/>
                  </a:lnTo>
                  <a:lnTo>
                    <a:pt x="56" y="225"/>
                  </a:lnTo>
                  <a:lnTo>
                    <a:pt x="54" y="241"/>
                  </a:lnTo>
                  <a:lnTo>
                    <a:pt x="53" y="259"/>
                  </a:lnTo>
                  <a:lnTo>
                    <a:pt x="53" y="276"/>
                  </a:lnTo>
                  <a:lnTo>
                    <a:pt x="55" y="292"/>
                  </a:lnTo>
                  <a:lnTo>
                    <a:pt x="8" y="320"/>
                  </a:lnTo>
                  <a:lnTo>
                    <a:pt x="4" y="324"/>
                  </a:lnTo>
                  <a:lnTo>
                    <a:pt x="1" y="328"/>
                  </a:lnTo>
                  <a:lnTo>
                    <a:pt x="0" y="331"/>
                  </a:lnTo>
                  <a:lnTo>
                    <a:pt x="0" y="335"/>
                  </a:lnTo>
                  <a:lnTo>
                    <a:pt x="1" y="338"/>
                  </a:lnTo>
                  <a:lnTo>
                    <a:pt x="3" y="340"/>
                  </a:lnTo>
                  <a:lnTo>
                    <a:pt x="59" y="437"/>
                  </a:lnTo>
                  <a:lnTo>
                    <a:pt x="60" y="439"/>
                  </a:lnTo>
                  <a:lnTo>
                    <a:pt x="62" y="442"/>
                  </a:lnTo>
                  <a:lnTo>
                    <a:pt x="66" y="444"/>
                  </a:lnTo>
                  <a:lnTo>
                    <a:pt x="68" y="445"/>
                  </a:lnTo>
                  <a:lnTo>
                    <a:pt x="71" y="446"/>
                  </a:lnTo>
                  <a:lnTo>
                    <a:pt x="73" y="445"/>
                  </a:lnTo>
                  <a:lnTo>
                    <a:pt x="76" y="445"/>
                  </a:lnTo>
                  <a:lnTo>
                    <a:pt x="80" y="444"/>
                  </a:lnTo>
                  <a:lnTo>
                    <a:pt x="129" y="416"/>
                  </a:lnTo>
                  <a:lnTo>
                    <a:pt x="141" y="427"/>
                  </a:lnTo>
                  <a:lnTo>
                    <a:pt x="154" y="435"/>
                  </a:lnTo>
                  <a:lnTo>
                    <a:pt x="162" y="439"/>
                  </a:lnTo>
                  <a:lnTo>
                    <a:pt x="169" y="444"/>
                  </a:lnTo>
                  <a:lnTo>
                    <a:pt x="179" y="447"/>
                  </a:lnTo>
                  <a:lnTo>
                    <a:pt x="189" y="451"/>
                  </a:lnTo>
                  <a:lnTo>
                    <a:pt x="189" y="491"/>
                  </a:lnTo>
                  <a:lnTo>
                    <a:pt x="190" y="494"/>
                  </a:lnTo>
                  <a:lnTo>
                    <a:pt x="190" y="497"/>
                  </a:lnTo>
                  <a:lnTo>
                    <a:pt x="192" y="499"/>
                  </a:lnTo>
                  <a:lnTo>
                    <a:pt x="193" y="501"/>
                  </a:lnTo>
                  <a:lnTo>
                    <a:pt x="195" y="504"/>
                  </a:lnTo>
                  <a:lnTo>
                    <a:pt x="198" y="505"/>
                  </a:lnTo>
                  <a:lnTo>
                    <a:pt x="200" y="506"/>
                  </a:lnTo>
                  <a:lnTo>
                    <a:pt x="204" y="506"/>
                  </a:lnTo>
                  <a:lnTo>
                    <a:pt x="317" y="506"/>
                  </a:lnTo>
                  <a:lnTo>
                    <a:pt x="320" y="506"/>
                  </a:lnTo>
                  <a:lnTo>
                    <a:pt x="322" y="505"/>
                  </a:lnTo>
                  <a:lnTo>
                    <a:pt x="326" y="504"/>
                  </a:lnTo>
                  <a:lnTo>
                    <a:pt x="328" y="501"/>
                  </a:lnTo>
                  <a:lnTo>
                    <a:pt x="330" y="499"/>
                  </a:lnTo>
                  <a:lnTo>
                    <a:pt x="331" y="497"/>
                  </a:lnTo>
                  <a:lnTo>
                    <a:pt x="332" y="494"/>
                  </a:lnTo>
                  <a:lnTo>
                    <a:pt x="332" y="491"/>
                  </a:lnTo>
                  <a:lnTo>
                    <a:pt x="332" y="448"/>
                  </a:lnTo>
                  <a:lnTo>
                    <a:pt x="348" y="439"/>
                  </a:lnTo>
                  <a:lnTo>
                    <a:pt x="363" y="432"/>
                  </a:lnTo>
                  <a:lnTo>
                    <a:pt x="376" y="424"/>
                  </a:lnTo>
                  <a:lnTo>
                    <a:pt x="387" y="416"/>
                  </a:lnTo>
                  <a:lnTo>
                    <a:pt x="433" y="444"/>
                  </a:lnTo>
                  <a:lnTo>
                    <a:pt x="435" y="445"/>
                  </a:lnTo>
                  <a:lnTo>
                    <a:pt x="438" y="445"/>
                  </a:lnTo>
                  <a:lnTo>
                    <a:pt x="441" y="446"/>
                  </a:lnTo>
                  <a:lnTo>
                    <a:pt x="443" y="445"/>
                  </a:lnTo>
                  <a:lnTo>
                    <a:pt x="447" y="444"/>
                  </a:lnTo>
                  <a:lnTo>
                    <a:pt x="449" y="443"/>
                  </a:lnTo>
                  <a:lnTo>
                    <a:pt x="451" y="440"/>
                  </a:lnTo>
                  <a:lnTo>
                    <a:pt x="453" y="437"/>
                  </a:lnTo>
                  <a:lnTo>
                    <a:pt x="510" y="340"/>
                  </a:lnTo>
                  <a:lnTo>
                    <a:pt x="511" y="338"/>
                  </a:lnTo>
                  <a:lnTo>
                    <a:pt x="512" y="335"/>
                  </a:lnTo>
                  <a:lnTo>
                    <a:pt x="512" y="331"/>
                  </a:lnTo>
                  <a:lnTo>
                    <a:pt x="511" y="328"/>
                  </a:lnTo>
                  <a:lnTo>
                    <a:pt x="510" y="326"/>
                  </a:lnTo>
                  <a:lnTo>
                    <a:pt x="509" y="323"/>
                  </a:lnTo>
                  <a:lnTo>
                    <a:pt x="506" y="321"/>
                  </a:lnTo>
                  <a:lnTo>
                    <a:pt x="504" y="3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8" name="Freeform 4358"/>
            <p:cNvSpPr>
              <a:spLocks noEditPoints="1"/>
            </p:cNvSpPr>
            <p:nvPr/>
          </p:nvSpPr>
          <p:spPr bwMode="auto">
            <a:xfrm>
              <a:off x="7048500" y="1509713"/>
              <a:ext cx="161925" cy="161925"/>
            </a:xfrm>
            <a:custGeom>
              <a:avLst/>
              <a:gdLst>
                <a:gd name="T0" fmla="*/ 229 w 511"/>
                <a:gd name="T1" fmla="*/ 335 h 509"/>
                <a:gd name="T2" fmla="*/ 198 w 511"/>
                <a:gd name="T3" fmla="*/ 319 h 509"/>
                <a:gd name="T4" fmla="*/ 176 w 511"/>
                <a:gd name="T5" fmla="*/ 292 h 509"/>
                <a:gd name="T6" fmla="*/ 166 w 511"/>
                <a:gd name="T7" fmla="*/ 258 h 509"/>
                <a:gd name="T8" fmla="*/ 169 w 511"/>
                <a:gd name="T9" fmla="*/ 223 h 509"/>
                <a:gd name="T10" fmla="*/ 186 w 511"/>
                <a:gd name="T11" fmla="*/ 191 h 509"/>
                <a:gd name="T12" fmla="*/ 213 w 511"/>
                <a:gd name="T13" fmla="*/ 169 h 509"/>
                <a:gd name="T14" fmla="*/ 246 w 511"/>
                <a:gd name="T15" fmla="*/ 158 h 509"/>
                <a:gd name="T16" fmla="*/ 282 w 511"/>
                <a:gd name="T17" fmla="*/ 163 h 509"/>
                <a:gd name="T18" fmla="*/ 313 w 511"/>
                <a:gd name="T19" fmla="*/ 179 h 509"/>
                <a:gd name="T20" fmla="*/ 335 w 511"/>
                <a:gd name="T21" fmla="*/ 206 h 509"/>
                <a:gd name="T22" fmla="*/ 346 w 511"/>
                <a:gd name="T23" fmla="*/ 240 h 509"/>
                <a:gd name="T24" fmla="*/ 342 w 511"/>
                <a:gd name="T25" fmla="*/ 276 h 509"/>
                <a:gd name="T26" fmla="*/ 325 w 511"/>
                <a:gd name="T27" fmla="*/ 306 h 509"/>
                <a:gd name="T28" fmla="*/ 298 w 511"/>
                <a:gd name="T29" fmla="*/ 328 h 509"/>
                <a:gd name="T30" fmla="*/ 265 w 511"/>
                <a:gd name="T31" fmla="*/ 338 h 509"/>
                <a:gd name="T32" fmla="*/ 511 w 511"/>
                <a:gd name="T33" fmla="*/ 173 h 509"/>
                <a:gd name="T34" fmla="*/ 450 w 511"/>
                <a:gd name="T35" fmla="*/ 67 h 509"/>
                <a:gd name="T36" fmla="*/ 441 w 511"/>
                <a:gd name="T37" fmla="*/ 63 h 509"/>
                <a:gd name="T38" fmla="*/ 386 w 511"/>
                <a:gd name="T39" fmla="*/ 92 h 509"/>
                <a:gd name="T40" fmla="*/ 332 w 511"/>
                <a:gd name="T41" fmla="*/ 59 h 509"/>
                <a:gd name="T42" fmla="*/ 329 w 511"/>
                <a:gd name="T43" fmla="*/ 6 h 509"/>
                <a:gd name="T44" fmla="*/ 320 w 511"/>
                <a:gd name="T45" fmla="*/ 0 h 509"/>
                <a:gd name="T46" fmla="*/ 198 w 511"/>
                <a:gd name="T47" fmla="*/ 1 h 509"/>
                <a:gd name="T48" fmla="*/ 190 w 511"/>
                <a:gd name="T49" fmla="*/ 9 h 509"/>
                <a:gd name="T50" fmla="*/ 179 w 511"/>
                <a:gd name="T51" fmla="*/ 61 h 509"/>
                <a:gd name="T52" fmla="*/ 141 w 511"/>
                <a:gd name="T53" fmla="*/ 81 h 509"/>
                <a:gd name="T54" fmla="*/ 68 w 511"/>
                <a:gd name="T55" fmla="*/ 63 h 509"/>
                <a:gd name="T56" fmla="*/ 60 w 511"/>
                <a:gd name="T57" fmla="*/ 70 h 509"/>
                <a:gd name="T58" fmla="*/ 1 w 511"/>
                <a:gd name="T59" fmla="*/ 177 h 509"/>
                <a:gd name="T60" fmla="*/ 5 w 511"/>
                <a:gd name="T61" fmla="*/ 186 h 509"/>
                <a:gd name="T62" fmla="*/ 52 w 511"/>
                <a:gd name="T63" fmla="*/ 249 h 509"/>
                <a:gd name="T64" fmla="*/ 5 w 511"/>
                <a:gd name="T65" fmla="*/ 311 h 509"/>
                <a:gd name="T66" fmla="*/ 0 w 511"/>
                <a:gd name="T67" fmla="*/ 322 h 509"/>
                <a:gd name="T68" fmla="*/ 59 w 511"/>
                <a:gd name="T69" fmla="*/ 429 h 509"/>
                <a:gd name="T70" fmla="*/ 74 w 511"/>
                <a:gd name="T71" fmla="*/ 435 h 509"/>
                <a:gd name="T72" fmla="*/ 140 w 511"/>
                <a:gd name="T73" fmla="*/ 416 h 509"/>
                <a:gd name="T74" fmla="*/ 179 w 511"/>
                <a:gd name="T75" fmla="*/ 438 h 509"/>
                <a:gd name="T76" fmla="*/ 190 w 511"/>
                <a:gd name="T77" fmla="*/ 500 h 509"/>
                <a:gd name="T78" fmla="*/ 198 w 511"/>
                <a:gd name="T79" fmla="*/ 508 h 509"/>
                <a:gd name="T80" fmla="*/ 320 w 511"/>
                <a:gd name="T81" fmla="*/ 509 h 509"/>
                <a:gd name="T82" fmla="*/ 329 w 511"/>
                <a:gd name="T83" fmla="*/ 503 h 509"/>
                <a:gd name="T84" fmla="*/ 332 w 511"/>
                <a:gd name="T85" fmla="*/ 439 h 509"/>
                <a:gd name="T86" fmla="*/ 387 w 511"/>
                <a:gd name="T87" fmla="*/ 407 h 509"/>
                <a:gd name="T88" fmla="*/ 441 w 511"/>
                <a:gd name="T89" fmla="*/ 435 h 509"/>
                <a:gd name="T90" fmla="*/ 450 w 511"/>
                <a:gd name="T91" fmla="*/ 431 h 509"/>
                <a:gd name="T92" fmla="*/ 511 w 511"/>
                <a:gd name="T93" fmla="*/ 324 h 509"/>
                <a:gd name="T94" fmla="*/ 504 w 511"/>
                <a:gd name="T95" fmla="*/ 309 h 509"/>
                <a:gd name="T96" fmla="*/ 459 w 511"/>
                <a:gd name="T97" fmla="*/ 233 h 509"/>
                <a:gd name="T98" fmla="*/ 508 w 511"/>
                <a:gd name="T99" fmla="*/ 184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11" h="509">
                  <a:moveTo>
                    <a:pt x="256" y="339"/>
                  </a:moveTo>
                  <a:lnTo>
                    <a:pt x="246" y="338"/>
                  </a:lnTo>
                  <a:lnTo>
                    <a:pt x="237" y="337"/>
                  </a:lnTo>
                  <a:lnTo>
                    <a:pt x="229" y="335"/>
                  </a:lnTo>
                  <a:lnTo>
                    <a:pt x="220" y="332"/>
                  </a:lnTo>
                  <a:lnTo>
                    <a:pt x="213" y="328"/>
                  </a:lnTo>
                  <a:lnTo>
                    <a:pt x="205" y="323"/>
                  </a:lnTo>
                  <a:lnTo>
                    <a:pt x="198" y="319"/>
                  </a:lnTo>
                  <a:lnTo>
                    <a:pt x="191" y="312"/>
                  </a:lnTo>
                  <a:lnTo>
                    <a:pt x="186" y="306"/>
                  </a:lnTo>
                  <a:lnTo>
                    <a:pt x="181" y="300"/>
                  </a:lnTo>
                  <a:lnTo>
                    <a:pt x="176" y="292"/>
                  </a:lnTo>
                  <a:lnTo>
                    <a:pt x="172" y="284"/>
                  </a:lnTo>
                  <a:lnTo>
                    <a:pt x="169" y="276"/>
                  </a:lnTo>
                  <a:lnTo>
                    <a:pt x="167" y="267"/>
                  </a:lnTo>
                  <a:lnTo>
                    <a:pt x="166" y="258"/>
                  </a:lnTo>
                  <a:lnTo>
                    <a:pt x="166" y="249"/>
                  </a:lnTo>
                  <a:lnTo>
                    <a:pt x="166" y="240"/>
                  </a:lnTo>
                  <a:lnTo>
                    <a:pt x="167" y="231"/>
                  </a:lnTo>
                  <a:lnTo>
                    <a:pt x="169" y="223"/>
                  </a:lnTo>
                  <a:lnTo>
                    <a:pt x="172" y="214"/>
                  </a:lnTo>
                  <a:lnTo>
                    <a:pt x="176" y="206"/>
                  </a:lnTo>
                  <a:lnTo>
                    <a:pt x="181" y="199"/>
                  </a:lnTo>
                  <a:lnTo>
                    <a:pt x="186" y="191"/>
                  </a:lnTo>
                  <a:lnTo>
                    <a:pt x="191" y="185"/>
                  </a:lnTo>
                  <a:lnTo>
                    <a:pt x="198" y="179"/>
                  </a:lnTo>
                  <a:lnTo>
                    <a:pt x="205" y="173"/>
                  </a:lnTo>
                  <a:lnTo>
                    <a:pt x="213" y="169"/>
                  </a:lnTo>
                  <a:lnTo>
                    <a:pt x="220" y="165"/>
                  </a:lnTo>
                  <a:lnTo>
                    <a:pt x="229" y="163"/>
                  </a:lnTo>
                  <a:lnTo>
                    <a:pt x="237" y="159"/>
                  </a:lnTo>
                  <a:lnTo>
                    <a:pt x="246" y="158"/>
                  </a:lnTo>
                  <a:lnTo>
                    <a:pt x="256" y="158"/>
                  </a:lnTo>
                  <a:lnTo>
                    <a:pt x="265" y="158"/>
                  </a:lnTo>
                  <a:lnTo>
                    <a:pt x="274" y="159"/>
                  </a:lnTo>
                  <a:lnTo>
                    <a:pt x="282" y="163"/>
                  </a:lnTo>
                  <a:lnTo>
                    <a:pt x="291" y="165"/>
                  </a:lnTo>
                  <a:lnTo>
                    <a:pt x="298" y="169"/>
                  </a:lnTo>
                  <a:lnTo>
                    <a:pt x="306" y="173"/>
                  </a:lnTo>
                  <a:lnTo>
                    <a:pt x="313" y="179"/>
                  </a:lnTo>
                  <a:lnTo>
                    <a:pt x="320" y="185"/>
                  </a:lnTo>
                  <a:lnTo>
                    <a:pt x="325" y="191"/>
                  </a:lnTo>
                  <a:lnTo>
                    <a:pt x="331" y="199"/>
                  </a:lnTo>
                  <a:lnTo>
                    <a:pt x="335" y="206"/>
                  </a:lnTo>
                  <a:lnTo>
                    <a:pt x="339" y="214"/>
                  </a:lnTo>
                  <a:lnTo>
                    <a:pt x="342" y="223"/>
                  </a:lnTo>
                  <a:lnTo>
                    <a:pt x="344" y="231"/>
                  </a:lnTo>
                  <a:lnTo>
                    <a:pt x="346" y="240"/>
                  </a:lnTo>
                  <a:lnTo>
                    <a:pt x="347" y="249"/>
                  </a:lnTo>
                  <a:lnTo>
                    <a:pt x="346" y="258"/>
                  </a:lnTo>
                  <a:lnTo>
                    <a:pt x="344" y="267"/>
                  </a:lnTo>
                  <a:lnTo>
                    <a:pt x="342" y="276"/>
                  </a:lnTo>
                  <a:lnTo>
                    <a:pt x="339" y="284"/>
                  </a:lnTo>
                  <a:lnTo>
                    <a:pt x="335" y="292"/>
                  </a:lnTo>
                  <a:lnTo>
                    <a:pt x="331" y="300"/>
                  </a:lnTo>
                  <a:lnTo>
                    <a:pt x="325" y="306"/>
                  </a:lnTo>
                  <a:lnTo>
                    <a:pt x="320" y="312"/>
                  </a:lnTo>
                  <a:lnTo>
                    <a:pt x="313" y="319"/>
                  </a:lnTo>
                  <a:lnTo>
                    <a:pt x="306" y="323"/>
                  </a:lnTo>
                  <a:lnTo>
                    <a:pt x="298" y="328"/>
                  </a:lnTo>
                  <a:lnTo>
                    <a:pt x="291" y="332"/>
                  </a:lnTo>
                  <a:lnTo>
                    <a:pt x="282" y="335"/>
                  </a:lnTo>
                  <a:lnTo>
                    <a:pt x="274" y="337"/>
                  </a:lnTo>
                  <a:lnTo>
                    <a:pt x="265" y="338"/>
                  </a:lnTo>
                  <a:lnTo>
                    <a:pt x="256" y="339"/>
                  </a:lnTo>
                  <a:close/>
                  <a:moveTo>
                    <a:pt x="510" y="179"/>
                  </a:moveTo>
                  <a:lnTo>
                    <a:pt x="511" y="177"/>
                  </a:lnTo>
                  <a:lnTo>
                    <a:pt x="511" y="173"/>
                  </a:lnTo>
                  <a:lnTo>
                    <a:pt x="510" y="171"/>
                  </a:lnTo>
                  <a:lnTo>
                    <a:pt x="509" y="168"/>
                  </a:lnTo>
                  <a:lnTo>
                    <a:pt x="453" y="70"/>
                  </a:lnTo>
                  <a:lnTo>
                    <a:pt x="450" y="67"/>
                  </a:lnTo>
                  <a:lnTo>
                    <a:pt x="448" y="65"/>
                  </a:lnTo>
                  <a:lnTo>
                    <a:pt x="446" y="64"/>
                  </a:lnTo>
                  <a:lnTo>
                    <a:pt x="443" y="64"/>
                  </a:lnTo>
                  <a:lnTo>
                    <a:pt x="441" y="63"/>
                  </a:lnTo>
                  <a:lnTo>
                    <a:pt x="438" y="63"/>
                  </a:lnTo>
                  <a:lnTo>
                    <a:pt x="434" y="63"/>
                  </a:lnTo>
                  <a:lnTo>
                    <a:pt x="432" y="65"/>
                  </a:lnTo>
                  <a:lnTo>
                    <a:pt x="386" y="92"/>
                  </a:lnTo>
                  <a:lnTo>
                    <a:pt x="375" y="83"/>
                  </a:lnTo>
                  <a:lnTo>
                    <a:pt x="363" y="75"/>
                  </a:lnTo>
                  <a:lnTo>
                    <a:pt x="348" y="67"/>
                  </a:lnTo>
                  <a:lnTo>
                    <a:pt x="332" y="59"/>
                  </a:lnTo>
                  <a:lnTo>
                    <a:pt x="332" y="14"/>
                  </a:lnTo>
                  <a:lnTo>
                    <a:pt x="332" y="12"/>
                  </a:lnTo>
                  <a:lnTo>
                    <a:pt x="331" y="9"/>
                  </a:lnTo>
                  <a:lnTo>
                    <a:pt x="329" y="6"/>
                  </a:lnTo>
                  <a:lnTo>
                    <a:pt x="327" y="4"/>
                  </a:lnTo>
                  <a:lnTo>
                    <a:pt x="325" y="2"/>
                  </a:lnTo>
                  <a:lnTo>
                    <a:pt x="323" y="1"/>
                  </a:lnTo>
                  <a:lnTo>
                    <a:pt x="320" y="0"/>
                  </a:lnTo>
                  <a:lnTo>
                    <a:pt x="317" y="0"/>
                  </a:lnTo>
                  <a:lnTo>
                    <a:pt x="203" y="0"/>
                  </a:lnTo>
                  <a:lnTo>
                    <a:pt x="201" y="0"/>
                  </a:lnTo>
                  <a:lnTo>
                    <a:pt x="198" y="1"/>
                  </a:lnTo>
                  <a:lnTo>
                    <a:pt x="196" y="2"/>
                  </a:lnTo>
                  <a:lnTo>
                    <a:pt x="194" y="4"/>
                  </a:lnTo>
                  <a:lnTo>
                    <a:pt x="191" y="6"/>
                  </a:lnTo>
                  <a:lnTo>
                    <a:pt x="190" y="9"/>
                  </a:lnTo>
                  <a:lnTo>
                    <a:pt x="189" y="12"/>
                  </a:lnTo>
                  <a:lnTo>
                    <a:pt x="188" y="14"/>
                  </a:lnTo>
                  <a:lnTo>
                    <a:pt x="188" y="58"/>
                  </a:lnTo>
                  <a:lnTo>
                    <a:pt x="179" y="61"/>
                  </a:lnTo>
                  <a:lnTo>
                    <a:pt x="170" y="64"/>
                  </a:lnTo>
                  <a:lnTo>
                    <a:pt x="161" y="68"/>
                  </a:lnTo>
                  <a:lnTo>
                    <a:pt x="154" y="72"/>
                  </a:lnTo>
                  <a:lnTo>
                    <a:pt x="141" y="81"/>
                  </a:lnTo>
                  <a:lnTo>
                    <a:pt x="128" y="92"/>
                  </a:lnTo>
                  <a:lnTo>
                    <a:pt x="80" y="64"/>
                  </a:lnTo>
                  <a:lnTo>
                    <a:pt x="75" y="62"/>
                  </a:lnTo>
                  <a:lnTo>
                    <a:pt x="68" y="63"/>
                  </a:lnTo>
                  <a:lnTo>
                    <a:pt x="66" y="64"/>
                  </a:lnTo>
                  <a:lnTo>
                    <a:pt x="64" y="65"/>
                  </a:lnTo>
                  <a:lnTo>
                    <a:pt x="62" y="67"/>
                  </a:lnTo>
                  <a:lnTo>
                    <a:pt x="60" y="70"/>
                  </a:lnTo>
                  <a:lnTo>
                    <a:pt x="3" y="168"/>
                  </a:lnTo>
                  <a:lnTo>
                    <a:pt x="2" y="171"/>
                  </a:lnTo>
                  <a:lnTo>
                    <a:pt x="1" y="173"/>
                  </a:lnTo>
                  <a:lnTo>
                    <a:pt x="1" y="177"/>
                  </a:lnTo>
                  <a:lnTo>
                    <a:pt x="1" y="179"/>
                  </a:lnTo>
                  <a:lnTo>
                    <a:pt x="2" y="182"/>
                  </a:lnTo>
                  <a:lnTo>
                    <a:pt x="4" y="184"/>
                  </a:lnTo>
                  <a:lnTo>
                    <a:pt x="5" y="186"/>
                  </a:lnTo>
                  <a:lnTo>
                    <a:pt x="8" y="188"/>
                  </a:lnTo>
                  <a:lnTo>
                    <a:pt x="56" y="216"/>
                  </a:lnTo>
                  <a:lnTo>
                    <a:pt x="53" y="233"/>
                  </a:lnTo>
                  <a:lnTo>
                    <a:pt x="52" y="249"/>
                  </a:lnTo>
                  <a:lnTo>
                    <a:pt x="53" y="265"/>
                  </a:lnTo>
                  <a:lnTo>
                    <a:pt x="56" y="282"/>
                  </a:lnTo>
                  <a:lnTo>
                    <a:pt x="7" y="309"/>
                  </a:lnTo>
                  <a:lnTo>
                    <a:pt x="5" y="311"/>
                  </a:lnTo>
                  <a:lnTo>
                    <a:pt x="3" y="313"/>
                  </a:lnTo>
                  <a:lnTo>
                    <a:pt x="2" y="317"/>
                  </a:lnTo>
                  <a:lnTo>
                    <a:pt x="1" y="320"/>
                  </a:lnTo>
                  <a:lnTo>
                    <a:pt x="0" y="322"/>
                  </a:lnTo>
                  <a:lnTo>
                    <a:pt x="0" y="324"/>
                  </a:lnTo>
                  <a:lnTo>
                    <a:pt x="1" y="327"/>
                  </a:lnTo>
                  <a:lnTo>
                    <a:pt x="2" y="330"/>
                  </a:lnTo>
                  <a:lnTo>
                    <a:pt x="59" y="429"/>
                  </a:lnTo>
                  <a:lnTo>
                    <a:pt x="63" y="432"/>
                  </a:lnTo>
                  <a:lnTo>
                    <a:pt x="67" y="434"/>
                  </a:lnTo>
                  <a:lnTo>
                    <a:pt x="71" y="435"/>
                  </a:lnTo>
                  <a:lnTo>
                    <a:pt x="74" y="435"/>
                  </a:lnTo>
                  <a:lnTo>
                    <a:pt x="76" y="434"/>
                  </a:lnTo>
                  <a:lnTo>
                    <a:pt x="79" y="433"/>
                  </a:lnTo>
                  <a:lnTo>
                    <a:pt x="128" y="407"/>
                  </a:lnTo>
                  <a:lnTo>
                    <a:pt x="140" y="416"/>
                  </a:lnTo>
                  <a:lnTo>
                    <a:pt x="154" y="426"/>
                  </a:lnTo>
                  <a:lnTo>
                    <a:pt x="161" y="430"/>
                  </a:lnTo>
                  <a:lnTo>
                    <a:pt x="169" y="434"/>
                  </a:lnTo>
                  <a:lnTo>
                    <a:pt x="179" y="438"/>
                  </a:lnTo>
                  <a:lnTo>
                    <a:pt x="188" y="441"/>
                  </a:lnTo>
                  <a:lnTo>
                    <a:pt x="188" y="494"/>
                  </a:lnTo>
                  <a:lnTo>
                    <a:pt x="189" y="497"/>
                  </a:lnTo>
                  <a:lnTo>
                    <a:pt x="190" y="500"/>
                  </a:lnTo>
                  <a:lnTo>
                    <a:pt x="191" y="503"/>
                  </a:lnTo>
                  <a:lnTo>
                    <a:pt x="194" y="505"/>
                  </a:lnTo>
                  <a:lnTo>
                    <a:pt x="196" y="507"/>
                  </a:lnTo>
                  <a:lnTo>
                    <a:pt x="198" y="508"/>
                  </a:lnTo>
                  <a:lnTo>
                    <a:pt x="201" y="509"/>
                  </a:lnTo>
                  <a:lnTo>
                    <a:pt x="203" y="509"/>
                  </a:lnTo>
                  <a:lnTo>
                    <a:pt x="317" y="509"/>
                  </a:lnTo>
                  <a:lnTo>
                    <a:pt x="320" y="509"/>
                  </a:lnTo>
                  <a:lnTo>
                    <a:pt x="323" y="508"/>
                  </a:lnTo>
                  <a:lnTo>
                    <a:pt x="325" y="507"/>
                  </a:lnTo>
                  <a:lnTo>
                    <a:pt x="327" y="505"/>
                  </a:lnTo>
                  <a:lnTo>
                    <a:pt x="329" y="503"/>
                  </a:lnTo>
                  <a:lnTo>
                    <a:pt x="331" y="500"/>
                  </a:lnTo>
                  <a:lnTo>
                    <a:pt x="332" y="497"/>
                  </a:lnTo>
                  <a:lnTo>
                    <a:pt x="332" y="494"/>
                  </a:lnTo>
                  <a:lnTo>
                    <a:pt x="332" y="439"/>
                  </a:lnTo>
                  <a:lnTo>
                    <a:pt x="348" y="431"/>
                  </a:lnTo>
                  <a:lnTo>
                    <a:pt x="363" y="423"/>
                  </a:lnTo>
                  <a:lnTo>
                    <a:pt x="375" y="414"/>
                  </a:lnTo>
                  <a:lnTo>
                    <a:pt x="387" y="407"/>
                  </a:lnTo>
                  <a:lnTo>
                    <a:pt x="432" y="433"/>
                  </a:lnTo>
                  <a:lnTo>
                    <a:pt x="434" y="434"/>
                  </a:lnTo>
                  <a:lnTo>
                    <a:pt x="438" y="435"/>
                  </a:lnTo>
                  <a:lnTo>
                    <a:pt x="441" y="435"/>
                  </a:lnTo>
                  <a:lnTo>
                    <a:pt x="443" y="434"/>
                  </a:lnTo>
                  <a:lnTo>
                    <a:pt x="446" y="434"/>
                  </a:lnTo>
                  <a:lnTo>
                    <a:pt x="448" y="432"/>
                  </a:lnTo>
                  <a:lnTo>
                    <a:pt x="450" y="431"/>
                  </a:lnTo>
                  <a:lnTo>
                    <a:pt x="453" y="429"/>
                  </a:lnTo>
                  <a:lnTo>
                    <a:pt x="509" y="330"/>
                  </a:lnTo>
                  <a:lnTo>
                    <a:pt x="510" y="327"/>
                  </a:lnTo>
                  <a:lnTo>
                    <a:pt x="511" y="324"/>
                  </a:lnTo>
                  <a:lnTo>
                    <a:pt x="511" y="322"/>
                  </a:lnTo>
                  <a:lnTo>
                    <a:pt x="510" y="320"/>
                  </a:lnTo>
                  <a:lnTo>
                    <a:pt x="508" y="313"/>
                  </a:lnTo>
                  <a:lnTo>
                    <a:pt x="504" y="309"/>
                  </a:lnTo>
                  <a:lnTo>
                    <a:pt x="457" y="282"/>
                  </a:lnTo>
                  <a:lnTo>
                    <a:pt x="459" y="265"/>
                  </a:lnTo>
                  <a:lnTo>
                    <a:pt x="459" y="249"/>
                  </a:lnTo>
                  <a:lnTo>
                    <a:pt x="459" y="233"/>
                  </a:lnTo>
                  <a:lnTo>
                    <a:pt x="457" y="216"/>
                  </a:lnTo>
                  <a:lnTo>
                    <a:pt x="504" y="188"/>
                  </a:lnTo>
                  <a:lnTo>
                    <a:pt x="506" y="186"/>
                  </a:lnTo>
                  <a:lnTo>
                    <a:pt x="508" y="184"/>
                  </a:lnTo>
                  <a:lnTo>
                    <a:pt x="509" y="182"/>
                  </a:lnTo>
                  <a:lnTo>
                    <a:pt x="510" y="1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5012286" y="1241018"/>
            <a:ext cx="2167427" cy="7694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IDENTIFICATION OF SECOND-SITE TARGETS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5379682" y="2102379"/>
            <a:ext cx="1423487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Find mutations of which the effect strongly correlates with the effect of driver mutation.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9147599" y="1908866"/>
            <a:ext cx="2167427" cy="5129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spc="50" dirty="0">
                <a:solidFill>
                  <a:srgbClr val="FFBE00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FINAL PRESENTATION</a:t>
            </a:r>
            <a:endParaRPr kumimoji="0" lang="en-US" sz="1800" b="1" i="0" u="none" strike="noStrike" kern="1200" cap="none" spc="50" normalizeH="0" baseline="0" noProof="0" dirty="0">
              <a:ln>
                <a:noFill/>
              </a:ln>
              <a:solidFill>
                <a:srgbClr val="FFBE0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9485377" y="2512511"/>
            <a:ext cx="1491867" cy="8207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Present findings and implications for further research.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2944630" y="4060368"/>
            <a:ext cx="2167427" cy="7694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SELECTION OF DRIVER MUTATION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3261444" y="4884022"/>
            <a:ext cx="1533799" cy="10259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Select overexpressed or gain-of-function mutations promoting viability.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7079943" y="4060368"/>
            <a:ext cx="2167427" cy="5129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PREDICTION OF INTERACTION 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7450520" y="4638275"/>
            <a:ext cx="1423487" cy="10259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Predict effect of driver mutation in interaction with second-site targets.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5/11/2019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69" name="Group 155">
            <a:extLst>
              <a:ext uri="{FF2B5EF4-FFF2-40B4-BE49-F238E27FC236}">
                <a16:creationId xmlns:a16="http://schemas.microsoft.com/office/drawing/2014/main" id="{5D6B9295-4A0C-4358-A31C-46433FEE1A33}"/>
              </a:ext>
            </a:extLst>
          </p:cNvPr>
          <p:cNvGrpSpPr/>
          <p:nvPr/>
        </p:nvGrpSpPr>
        <p:grpSpPr>
          <a:xfrm>
            <a:off x="1763910" y="4434878"/>
            <a:ext cx="393552" cy="393552"/>
            <a:chOff x="4319588" y="2492375"/>
            <a:chExt cx="287338" cy="287338"/>
          </a:xfrm>
          <a:solidFill>
            <a:srgbClr val="404040"/>
          </a:solidFill>
        </p:grpSpPr>
        <p:sp>
          <p:nvSpPr>
            <p:cNvPr id="70" name="Freeform 372">
              <a:extLst>
                <a:ext uri="{FF2B5EF4-FFF2-40B4-BE49-F238E27FC236}">
                  <a16:creationId xmlns:a16="http://schemas.microsoft.com/office/drawing/2014/main" id="{E19B6879-0981-477F-91A3-D2D8F821D55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1" name="Freeform 373">
              <a:extLst>
                <a:ext uri="{FF2B5EF4-FFF2-40B4-BE49-F238E27FC236}">
                  <a16:creationId xmlns:a16="http://schemas.microsoft.com/office/drawing/2014/main" id="{7C04AF3A-C0AC-4B19-B56E-B203385CA28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72" name="Freeform 2522">
            <a:extLst>
              <a:ext uri="{FF2B5EF4-FFF2-40B4-BE49-F238E27FC236}">
                <a16:creationId xmlns:a16="http://schemas.microsoft.com/office/drawing/2014/main" id="{16EA7147-AEDE-4816-8459-953A1A18C68A}"/>
              </a:ext>
            </a:extLst>
          </p:cNvPr>
          <p:cNvSpPr>
            <a:spLocks noEditPoints="1"/>
          </p:cNvSpPr>
          <p:nvPr/>
        </p:nvSpPr>
        <p:spPr bwMode="auto">
          <a:xfrm>
            <a:off x="3813297" y="2342776"/>
            <a:ext cx="430091" cy="430091"/>
          </a:xfrm>
          <a:custGeom>
            <a:avLst/>
            <a:gdLst>
              <a:gd name="T0" fmla="*/ 417 w 901"/>
              <a:gd name="T1" fmla="*/ 730 h 901"/>
              <a:gd name="T2" fmla="*/ 406 w 901"/>
              <a:gd name="T3" fmla="*/ 736 h 901"/>
              <a:gd name="T4" fmla="*/ 398 w 901"/>
              <a:gd name="T5" fmla="*/ 734 h 901"/>
              <a:gd name="T6" fmla="*/ 391 w 901"/>
              <a:gd name="T7" fmla="*/ 720 h 901"/>
              <a:gd name="T8" fmla="*/ 175 w 901"/>
              <a:gd name="T9" fmla="*/ 509 h 901"/>
              <a:gd name="T10" fmla="*/ 166 w 901"/>
              <a:gd name="T11" fmla="*/ 499 h 901"/>
              <a:gd name="T12" fmla="*/ 170 w 901"/>
              <a:gd name="T13" fmla="*/ 485 h 901"/>
              <a:gd name="T14" fmla="*/ 629 w 901"/>
              <a:gd name="T15" fmla="*/ 256 h 901"/>
              <a:gd name="T16" fmla="*/ 641 w 901"/>
              <a:gd name="T17" fmla="*/ 259 h 901"/>
              <a:gd name="T18" fmla="*/ 646 w 901"/>
              <a:gd name="T19" fmla="*/ 272 h 901"/>
              <a:gd name="T20" fmla="*/ 451 w 901"/>
              <a:gd name="T21" fmla="*/ 0 h 901"/>
              <a:gd name="T22" fmla="*/ 382 w 901"/>
              <a:gd name="T23" fmla="*/ 5 h 901"/>
              <a:gd name="T24" fmla="*/ 317 w 901"/>
              <a:gd name="T25" fmla="*/ 20 h 901"/>
              <a:gd name="T26" fmla="*/ 256 w 901"/>
              <a:gd name="T27" fmla="*/ 44 h 901"/>
              <a:gd name="T28" fmla="*/ 200 w 901"/>
              <a:gd name="T29" fmla="*/ 77 h 901"/>
              <a:gd name="T30" fmla="*/ 148 w 901"/>
              <a:gd name="T31" fmla="*/ 117 h 901"/>
              <a:gd name="T32" fmla="*/ 104 w 901"/>
              <a:gd name="T33" fmla="*/ 164 h 901"/>
              <a:gd name="T34" fmla="*/ 65 w 901"/>
              <a:gd name="T35" fmla="*/ 217 h 901"/>
              <a:gd name="T36" fmla="*/ 36 w 901"/>
              <a:gd name="T37" fmla="*/ 276 h 901"/>
              <a:gd name="T38" fmla="*/ 15 w 901"/>
              <a:gd name="T39" fmla="*/ 338 h 901"/>
              <a:gd name="T40" fmla="*/ 3 w 901"/>
              <a:gd name="T41" fmla="*/ 404 h 901"/>
              <a:gd name="T42" fmla="*/ 1 w 901"/>
              <a:gd name="T43" fmla="*/ 474 h 901"/>
              <a:gd name="T44" fmla="*/ 9 w 901"/>
              <a:gd name="T45" fmla="*/ 541 h 901"/>
              <a:gd name="T46" fmla="*/ 28 w 901"/>
              <a:gd name="T47" fmla="*/ 605 h 901"/>
              <a:gd name="T48" fmla="*/ 54 w 901"/>
              <a:gd name="T49" fmla="*/ 665 h 901"/>
              <a:gd name="T50" fmla="*/ 90 w 901"/>
              <a:gd name="T51" fmla="*/ 719 h 901"/>
              <a:gd name="T52" fmla="*/ 132 w 901"/>
              <a:gd name="T53" fmla="*/ 769 h 901"/>
              <a:gd name="T54" fmla="*/ 181 w 901"/>
              <a:gd name="T55" fmla="*/ 811 h 901"/>
              <a:gd name="T56" fmla="*/ 236 w 901"/>
              <a:gd name="T57" fmla="*/ 846 h 901"/>
              <a:gd name="T58" fmla="*/ 297 w 901"/>
              <a:gd name="T59" fmla="*/ 873 h 901"/>
              <a:gd name="T60" fmla="*/ 360 w 901"/>
              <a:gd name="T61" fmla="*/ 892 h 901"/>
              <a:gd name="T62" fmla="*/ 428 w 901"/>
              <a:gd name="T63" fmla="*/ 900 h 901"/>
              <a:gd name="T64" fmla="*/ 497 w 901"/>
              <a:gd name="T65" fmla="*/ 899 h 901"/>
              <a:gd name="T66" fmla="*/ 563 w 901"/>
              <a:gd name="T67" fmla="*/ 887 h 901"/>
              <a:gd name="T68" fmla="*/ 626 w 901"/>
              <a:gd name="T69" fmla="*/ 866 h 901"/>
              <a:gd name="T70" fmla="*/ 684 w 901"/>
              <a:gd name="T71" fmla="*/ 836 h 901"/>
              <a:gd name="T72" fmla="*/ 737 w 901"/>
              <a:gd name="T73" fmla="*/ 797 h 901"/>
              <a:gd name="T74" fmla="*/ 784 w 901"/>
              <a:gd name="T75" fmla="*/ 753 h 901"/>
              <a:gd name="T76" fmla="*/ 824 w 901"/>
              <a:gd name="T77" fmla="*/ 702 h 901"/>
              <a:gd name="T78" fmla="*/ 857 w 901"/>
              <a:gd name="T79" fmla="*/ 645 h 901"/>
              <a:gd name="T80" fmla="*/ 881 w 901"/>
              <a:gd name="T81" fmla="*/ 584 h 901"/>
              <a:gd name="T82" fmla="*/ 897 w 901"/>
              <a:gd name="T83" fmla="*/ 519 h 901"/>
              <a:gd name="T84" fmla="*/ 901 w 901"/>
              <a:gd name="T85" fmla="*/ 451 h 901"/>
              <a:gd name="T86" fmla="*/ 897 w 901"/>
              <a:gd name="T87" fmla="*/ 382 h 901"/>
              <a:gd name="T88" fmla="*/ 881 w 901"/>
              <a:gd name="T89" fmla="*/ 316 h 901"/>
              <a:gd name="T90" fmla="*/ 857 w 901"/>
              <a:gd name="T91" fmla="*/ 256 h 901"/>
              <a:gd name="T92" fmla="*/ 824 w 901"/>
              <a:gd name="T93" fmla="*/ 198 h 901"/>
              <a:gd name="T94" fmla="*/ 784 w 901"/>
              <a:gd name="T95" fmla="*/ 148 h 901"/>
              <a:gd name="T96" fmla="*/ 737 w 901"/>
              <a:gd name="T97" fmla="*/ 103 h 901"/>
              <a:gd name="T98" fmla="*/ 684 w 901"/>
              <a:gd name="T99" fmla="*/ 65 h 901"/>
              <a:gd name="T100" fmla="*/ 626 w 901"/>
              <a:gd name="T101" fmla="*/ 36 h 901"/>
              <a:gd name="T102" fmla="*/ 563 w 901"/>
              <a:gd name="T103" fmla="*/ 14 h 901"/>
              <a:gd name="T104" fmla="*/ 497 w 901"/>
              <a:gd name="T105" fmla="*/ 2 h 901"/>
              <a:gd name="T106" fmla="*/ 451 w 901"/>
              <a:gd name="T107" fmla="*/ 0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901" h="901">
                <a:moveTo>
                  <a:pt x="644" y="277"/>
                </a:moveTo>
                <a:lnTo>
                  <a:pt x="419" y="727"/>
                </a:lnTo>
                <a:lnTo>
                  <a:pt x="417" y="730"/>
                </a:lnTo>
                <a:lnTo>
                  <a:pt x="413" y="734"/>
                </a:lnTo>
                <a:lnTo>
                  <a:pt x="410" y="735"/>
                </a:lnTo>
                <a:lnTo>
                  <a:pt x="406" y="736"/>
                </a:lnTo>
                <a:lnTo>
                  <a:pt x="404" y="736"/>
                </a:lnTo>
                <a:lnTo>
                  <a:pt x="402" y="735"/>
                </a:lnTo>
                <a:lnTo>
                  <a:pt x="398" y="734"/>
                </a:lnTo>
                <a:lnTo>
                  <a:pt x="395" y="730"/>
                </a:lnTo>
                <a:lnTo>
                  <a:pt x="391" y="726"/>
                </a:lnTo>
                <a:lnTo>
                  <a:pt x="391" y="720"/>
                </a:lnTo>
                <a:lnTo>
                  <a:pt x="391" y="510"/>
                </a:lnTo>
                <a:lnTo>
                  <a:pt x="181" y="510"/>
                </a:lnTo>
                <a:lnTo>
                  <a:pt x="175" y="509"/>
                </a:lnTo>
                <a:lnTo>
                  <a:pt x="171" y="507"/>
                </a:lnTo>
                <a:lnTo>
                  <a:pt x="168" y="503"/>
                </a:lnTo>
                <a:lnTo>
                  <a:pt x="166" y="499"/>
                </a:lnTo>
                <a:lnTo>
                  <a:pt x="166" y="494"/>
                </a:lnTo>
                <a:lnTo>
                  <a:pt x="167" y="489"/>
                </a:lnTo>
                <a:lnTo>
                  <a:pt x="170" y="485"/>
                </a:lnTo>
                <a:lnTo>
                  <a:pt x="173" y="481"/>
                </a:lnTo>
                <a:lnTo>
                  <a:pt x="625" y="257"/>
                </a:lnTo>
                <a:lnTo>
                  <a:pt x="629" y="256"/>
                </a:lnTo>
                <a:lnTo>
                  <a:pt x="633" y="256"/>
                </a:lnTo>
                <a:lnTo>
                  <a:pt x="638" y="257"/>
                </a:lnTo>
                <a:lnTo>
                  <a:pt x="641" y="259"/>
                </a:lnTo>
                <a:lnTo>
                  <a:pt x="644" y="263"/>
                </a:lnTo>
                <a:lnTo>
                  <a:pt x="646" y="268"/>
                </a:lnTo>
                <a:lnTo>
                  <a:pt x="646" y="272"/>
                </a:lnTo>
                <a:lnTo>
                  <a:pt x="644" y="277"/>
                </a:lnTo>
                <a:lnTo>
                  <a:pt x="644" y="277"/>
                </a:lnTo>
                <a:close/>
                <a:moveTo>
                  <a:pt x="451" y="0"/>
                </a:moveTo>
                <a:lnTo>
                  <a:pt x="428" y="0"/>
                </a:lnTo>
                <a:lnTo>
                  <a:pt x="404" y="2"/>
                </a:lnTo>
                <a:lnTo>
                  <a:pt x="382" y="5"/>
                </a:lnTo>
                <a:lnTo>
                  <a:pt x="360" y="9"/>
                </a:lnTo>
                <a:lnTo>
                  <a:pt x="338" y="14"/>
                </a:lnTo>
                <a:lnTo>
                  <a:pt x="317" y="20"/>
                </a:lnTo>
                <a:lnTo>
                  <a:pt x="297" y="27"/>
                </a:lnTo>
                <a:lnTo>
                  <a:pt x="276" y="36"/>
                </a:lnTo>
                <a:lnTo>
                  <a:pt x="256" y="44"/>
                </a:lnTo>
                <a:lnTo>
                  <a:pt x="236" y="54"/>
                </a:lnTo>
                <a:lnTo>
                  <a:pt x="217" y="65"/>
                </a:lnTo>
                <a:lnTo>
                  <a:pt x="200" y="77"/>
                </a:lnTo>
                <a:lnTo>
                  <a:pt x="181" y="89"/>
                </a:lnTo>
                <a:lnTo>
                  <a:pt x="164" y="103"/>
                </a:lnTo>
                <a:lnTo>
                  <a:pt x="148" y="117"/>
                </a:lnTo>
                <a:lnTo>
                  <a:pt x="132" y="132"/>
                </a:lnTo>
                <a:lnTo>
                  <a:pt x="117" y="148"/>
                </a:lnTo>
                <a:lnTo>
                  <a:pt x="104" y="164"/>
                </a:lnTo>
                <a:lnTo>
                  <a:pt x="90" y="181"/>
                </a:lnTo>
                <a:lnTo>
                  <a:pt x="77" y="198"/>
                </a:lnTo>
                <a:lnTo>
                  <a:pt x="65" y="217"/>
                </a:lnTo>
                <a:lnTo>
                  <a:pt x="54" y="236"/>
                </a:lnTo>
                <a:lnTo>
                  <a:pt x="44" y="256"/>
                </a:lnTo>
                <a:lnTo>
                  <a:pt x="36" y="276"/>
                </a:lnTo>
                <a:lnTo>
                  <a:pt x="28" y="295"/>
                </a:lnTo>
                <a:lnTo>
                  <a:pt x="20" y="316"/>
                </a:lnTo>
                <a:lnTo>
                  <a:pt x="15" y="338"/>
                </a:lnTo>
                <a:lnTo>
                  <a:pt x="9" y="359"/>
                </a:lnTo>
                <a:lnTo>
                  <a:pt x="6" y="382"/>
                </a:lnTo>
                <a:lnTo>
                  <a:pt x="3" y="404"/>
                </a:lnTo>
                <a:lnTo>
                  <a:pt x="1" y="427"/>
                </a:lnTo>
                <a:lnTo>
                  <a:pt x="0" y="451"/>
                </a:lnTo>
                <a:lnTo>
                  <a:pt x="1" y="474"/>
                </a:lnTo>
                <a:lnTo>
                  <a:pt x="3" y="497"/>
                </a:lnTo>
                <a:lnTo>
                  <a:pt x="6" y="519"/>
                </a:lnTo>
                <a:lnTo>
                  <a:pt x="9" y="541"/>
                </a:lnTo>
                <a:lnTo>
                  <a:pt x="15" y="563"/>
                </a:lnTo>
                <a:lnTo>
                  <a:pt x="20" y="584"/>
                </a:lnTo>
                <a:lnTo>
                  <a:pt x="28" y="605"/>
                </a:lnTo>
                <a:lnTo>
                  <a:pt x="36" y="626"/>
                </a:lnTo>
                <a:lnTo>
                  <a:pt x="44" y="645"/>
                </a:lnTo>
                <a:lnTo>
                  <a:pt x="54" y="665"/>
                </a:lnTo>
                <a:lnTo>
                  <a:pt x="65" y="684"/>
                </a:lnTo>
                <a:lnTo>
                  <a:pt x="77" y="702"/>
                </a:lnTo>
                <a:lnTo>
                  <a:pt x="90" y="719"/>
                </a:lnTo>
                <a:lnTo>
                  <a:pt x="104" y="737"/>
                </a:lnTo>
                <a:lnTo>
                  <a:pt x="117" y="753"/>
                </a:lnTo>
                <a:lnTo>
                  <a:pt x="132" y="769"/>
                </a:lnTo>
                <a:lnTo>
                  <a:pt x="148" y="783"/>
                </a:lnTo>
                <a:lnTo>
                  <a:pt x="164" y="797"/>
                </a:lnTo>
                <a:lnTo>
                  <a:pt x="181" y="811"/>
                </a:lnTo>
                <a:lnTo>
                  <a:pt x="200" y="824"/>
                </a:lnTo>
                <a:lnTo>
                  <a:pt x="217" y="836"/>
                </a:lnTo>
                <a:lnTo>
                  <a:pt x="236" y="846"/>
                </a:lnTo>
                <a:lnTo>
                  <a:pt x="256" y="856"/>
                </a:lnTo>
                <a:lnTo>
                  <a:pt x="276" y="866"/>
                </a:lnTo>
                <a:lnTo>
                  <a:pt x="297" y="873"/>
                </a:lnTo>
                <a:lnTo>
                  <a:pt x="317" y="880"/>
                </a:lnTo>
                <a:lnTo>
                  <a:pt x="338" y="887"/>
                </a:lnTo>
                <a:lnTo>
                  <a:pt x="360" y="892"/>
                </a:lnTo>
                <a:lnTo>
                  <a:pt x="382" y="895"/>
                </a:lnTo>
                <a:lnTo>
                  <a:pt x="404" y="899"/>
                </a:lnTo>
                <a:lnTo>
                  <a:pt x="428" y="900"/>
                </a:lnTo>
                <a:lnTo>
                  <a:pt x="451" y="901"/>
                </a:lnTo>
                <a:lnTo>
                  <a:pt x="474" y="900"/>
                </a:lnTo>
                <a:lnTo>
                  <a:pt x="497" y="899"/>
                </a:lnTo>
                <a:lnTo>
                  <a:pt x="519" y="895"/>
                </a:lnTo>
                <a:lnTo>
                  <a:pt x="541" y="892"/>
                </a:lnTo>
                <a:lnTo>
                  <a:pt x="563" y="887"/>
                </a:lnTo>
                <a:lnTo>
                  <a:pt x="585" y="880"/>
                </a:lnTo>
                <a:lnTo>
                  <a:pt x="606" y="873"/>
                </a:lnTo>
                <a:lnTo>
                  <a:pt x="626" y="866"/>
                </a:lnTo>
                <a:lnTo>
                  <a:pt x="646" y="856"/>
                </a:lnTo>
                <a:lnTo>
                  <a:pt x="665" y="846"/>
                </a:lnTo>
                <a:lnTo>
                  <a:pt x="684" y="836"/>
                </a:lnTo>
                <a:lnTo>
                  <a:pt x="703" y="824"/>
                </a:lnTo>
                <a:lnTo>
                  <a:pt x="720" y="811"/>
                </a:lnTo>
                <a:lnTo>
                  <a:pt x="737" y="797"/>
                </a:lnTo>
                <a:lnTo>
                  <a:pt x="753" y="783"/>
                </a:lnTo>
                <a:lnTo>
                  <a:pt x="769" y="769"/>
                </a:lnTo>
                <a:lnTo>
                  <a:pt x="784" y="753"/>
                </a:lnTo>
                <a:lnTo>
                  <a:pt x="799" y="737"/>
                </a:lnTo>
                <a:lnTo>
                  <a:pt x="812" y="719"/>
                </a:lnTo>
                <a:lnTo>
                  <a:pt x="824" y="702"/>
                </a:lnTo>
                <a:lnTo>
                  <a:pt x="836" y="684"/>
                </a:lnTo>
                <a:lnTo>
                  <a:pt x="847" y="665"/>
                </a:lnTo>
                <a:lnTo>
                  <a:pt x="857" y="645"/>
                </a:lnTo>
                <a:lnTo>
                  <a:pt x="866" y="626"/>
                </a:lnTo>
                <a:lnTo>
                  <a:pt x="874" y="605"/>
                </a:lnTo>
                <a:lnTo>
                  <a:pt x="881" y="584"/>
                </a:lnTo>
                <a:lnTo>
                  <a:pt x="887" y="563"/>
                </a:lnTo>
                <a:lnTo>
                  <a:pt x="892" y="541"/>
                </a:lnTo>
                <a:lnTo>
                  <a:pt x="897" y="519"/>
                </a:lnTo>
                <a:lnTo>
                  <a:pt x="899" y="497"/>
                </a:lnTo>
                <a:lnTo>
                  <a:pt x="901" y="474"/>
                </a:lnTo>
                <a:lnTo>
                  <a:pt x="901" y="451"/>
                </a:lnTo>
                <a:lnTo>
                  <a:pt x="901" y="427"/>
                </a:lnTo>
                <a:lnTo>
                  <a:pt x="899" y="404"/>
                </a:lnTo>
                <a:lnTo>
                  <a:pt x="897" y="382"/>
                </a:lnTo>
                <a:lnTo>
                  <a:pt x="892" y="359"/>
                </a:lnTo>
                <a:lnTo>
                  <a:pt x="887" y="338"/>
                </a:lnTo>
                <a:lnTo>
                  <a:pt x="881" y="316"/>
                </a:lnTo>
                <a:lnTo>
                  <a:pt x="874" y="295"/>
                </a:lnTo>
                <a:lnTo>
                  <a:pt x="866" y="276"/>
                </a:lnTo>
                <a:lnTo>
                  <a:pt x="857" y="256"/>
                </a:lnTo>
                <a:lnTo>
                  <a:pt x="847" y="236"/>
                </a:lnTo>
                <a:lnTo>
                  <a:pt x="836" y="217"/>
                </a:lnTo>
                <a:lnTo>
                  <a:pt x="824" y="198"/>
                </a:lnTo>
                <a:lnTo>
                  <a:pt x="812" y="181"/>
                </a:lnTo>
                <a:lnTo>
                  <a:pt x="799" y="164"/>
                </a:lnTo>
                <a:lnTo>
                  <a:pt x="784" y="148"/>
                </a:lnTo>
                <a:lnTo>
                  <a:pt x="769" y="132"/>
                </a:lnTo>
                <a:lnTo>
                  <a:pt x="753" y="117"/>
                </a:lnTo>
                <a:lnTo>
                  <a:pt x="737" y="103"/>
                </a:lnTo>
                <a:lnTo>
                  <a:pt x="720" y="89"/>
                </a:lnTo>
                <a:lnTo>
                  <a:pt x="703" y="77"/>
                </a:lnTo>
                <a:lnTo>
                  <a:pt x="684" y="65"/>
                </a:lnTo>
                <a:lnTo>
                  <a:pt x="665" y="54"/>
                </a:lnTo>
                <a:lnTo>
                  <a:pt x="646" y="44"/>
                </a:lnTo>
                <a:lnTo>
                  <a:pt x="626" y="36"/>
                </a:lnTo>
                <a:lnTo>
                  <a:pt x="606" y="27"/>
                </a:lnTo>
                <a:lnTo>
                  <a:pt x="585" y="20"/>
                </a:lnTo>
                <a:lnTo>
                  <a:pt x="563" y="14"/>
                </a:lnTo>
                <a:lnTo>
                  <a:pt x="541" y="9"/>
                </a:lnTo>
                <a:lnTo>
                  <a:pt x="519" y="5"/>
                </a:lnTo>
                <a:lnTo>
                  <a:pt x="497" y="2"/>
                </a:lnTo>
                <a:lnTo>
                  <a:pt x="474" y="0"/>
                </a:lnTo>
                <a:lnTo>
                  <a:pt x="451" y="0"/>
                </a:lnTo>
                <a:lnTo>
                  <a:pt x="451" y="0"/>
                </a:lnTo>
                <a:close/>
              </a:path>
            </a:pathLst>
          </a:custGeom>
          <a:solidFill>
            <a:srgbClr val="FFBE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" name="Grafik 12" descr="Lupe">
            <a:extLst>
              <a:ext uri="{FF2B5EF4-FFF2-40B4-BE49-F238E27FC236}">
                <a16:creationId xmlns:a16="http://schemas.microsoft.com/office/drawing/2014/main" id="{CAF1C438-E0AE-4FD6-832E-9D4C192DB6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41225" y="4430230"/>
            <a:ext cx="500400" cy="500400"/>
          </a:xfrm>
          <a:prstGeom prst="rect">
            <a:avLst/>
          </a:prstGeom>
        </p:spPr>
      </p:pic>
      <p:pic>
        <p:nvPicPr>
          <p:cNvPr id="16" name="Grafik 15" descr="Präsentation mit Balkendiagramm">
            <a:extLst>
              <a:ext uri="{FF2B5EF4-FFF2-40B4-BE49-F238E27FC236}">
                <a16:creationId xmlns:a16="http://schemas.microsoft.com/office/drawing/2014/main" id="{A053F2C2-025D-4046-8AA4-EAF82EBA05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32323" y="4399900"/>
            <a:ext cx="597977" cy="597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8155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MARKET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GROWTH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198D5520-0D79-462C-A3B1-F44A5A874706}"/>
              </a:ext>
            </a:extLst>
          </p:cNvPr>
          <p:cNvGraphicFramePr/>
          <p:nvPr>
            <p:extLst/>
          </p:nvPr>
        </p:nvGraphicFramePr>
        <p:xfrm>
          <a:off x="514801" y="1315767"/>
          <a:ext cx="11162399" cy="29004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Oval 12"/>
          <p:cNvSpPr/>
          <p:nvPr/>
        </p:nvSpPr>
        <p:spPr>
          <a:xfrm>
            <a:off x="906326" y="4485791"/>
            <a:ext cx="431443" cy="431443"/>
          </a:xfrm>
          <a:prstGeom prst="ellipse">
            <a:avLst/>
          </a:prstGeom>
          <a:solidFill>
            <a:srgbClr val="FFBE00"/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1434484" y="4587923"/>
            <a:ext cx="1225589" cy="22717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</a:t>
            </a:r>
          </a:p>
        </p:txBody>
      </p:sp>
      <p:sp>
        <p:nvSpPr>
          <p:cNvPr id="27" name="Oval 26"/>
          <p:cNvSpPr/>
          <p:nvPr/>
        </p:nvSpPr>
        <p:spPr>
          <a:xfrm>
            <a:off x="906326" y="5004855"/>
            <a:ext cx="431443" cy="431443"/>
          </a:xfrm>
          <a:prstGeom prst="ellipse">
            <a:avLst/>
          </a:prstGeom>
          <a:solidFill>
            <a:srgbClr val="404040"/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1434484" y="5106987"/>
            <a:ext cx="1225589" cy="22717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</a:t>
            </a:r>
          </a:p>
        </p:txBody>
      </p:sp>
      <p:sp>
        <p:nvSpPr>
          <p:cNvPr id="30" name="Oval 29"/>
          <p:cNvSpPr/>
          <p:nvPr/>
        </p:nvSpPr>
        <p:spPr>
          <a:xfrm>
            <a:off x="906326" y="5523919"/>
            <a:ext cx="431443" cy="431443"/>
          </a:xfrm>
          <a:prstGeom prst="ellipse">
            <a:avLst/>
          </a:prstGeom>
          <a:solidFill>
            <a:srgbClr val="1C819E"/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1434484" y="5626051"/>
            <a:ext cx="1225589" cy="22717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</a:t>
            </a:r>
          </a:p>
        </p:txBody>
      </p:sp>
      <p:cxnSp>
        <p:nvCxnSpPr>
          <p:cNvPr id="35" name="Straight Connector 34"/>
          <p:cNvCxnSpPr/>
          <p:nvPr/>
        </p:nvCxnSpPr>
        <p:spPr>
          <a:xfrm>
            <a:off x="2991994" y="4573272"/>
            <a:ext cx="0" cy="1294608"/>
          </a:xfrm>
          <a:prstGeom prst="line">
            <a:avLst/>
          </a:prstGeom>
          <a:ln w="952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3323915" y="4855092"/>
            <a:ext cx="7924655" cy="73096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Lorem ipsum dolor sit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amet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consectetur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adipiscing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elit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.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Etiam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tristique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mattis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pulvinar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.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Curabitur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vel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libero a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nisl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convallis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congue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ac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sed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tortor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.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Morbi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imperdiet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vitae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purus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a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vulputate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.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Nulla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sit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amet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justo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sit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amet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libero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tristique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dignissim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1040227" y="4619692"/>
            <a:ext cx="163640" cy="163640"/>
            <a:chOff x="7602538" y="1917700"/>
            <a:chExt cx="284163" cy="284163"/>
          </a:xfrm>
          <a:solidFill>
            <a:srgbClr val="F2F2F2"/>
          </a:solidFill>
        </p:grpSpPr>
        <p:sp>
          <p:nvSpPr>
            <p:cNvPr id="42" name="Freeform 3986"/>
            <p:cNvSpPr>
              <a:spLocks/>
            </p:cNvSpPr>
            <p:nvPr/>
          </p:nvSpPr>
          <p:spPr bwMode="auto">
            <a:xfrm>
              <a:off x="7654925" y="1917700"/>
              <a:ext cx="177800" cy="228600"/>
            </a:xfrm>
            <a:custGeom>
              <a:avLst/>
              <a:gdLst>
                <a:gd name="T0" fmla="*/ 15 w 559"/>
                <a:gd name="T1" fmla="*/ 301 h 720"/>
                <a:gd name="T2" fmla="*/ 130 w 559"/>
                <a:gd name="T3" fmla="*/ 301 h 720"/>
                <a:gd name="T4" fmla="*/ 130 w 559"/>
                <a:gd name="T5" fmla="*/ 705 h 720"/>
                <a:gd name="T6" fmla="*/ 131 w 559"/>
                <a:gd name="T7" fmla="*/ 707 h 720"/>
                <a:gd name="T8" fmla="*/ 131 w 559"/>
                <a:gd name="T9" fmla="*/ 710 h 720"/>
                <a:gd name="T10" fmla="*/ 133 w 559"/>
                <a:gd name="T11" fmla="*/ 713 h 720"/>
                <a:gd name="T12" fmla="*/ 134 w 559"/>
                <a:gd name="T13" fmla="*/ 716 h 720"/>
                <a:gd name="T14" fmla="*/ 136 w 559"/>
                <a:gd name="T15" fmla="*/ 717 h 720"/>
                <a:gd name="T16" fmla="*/ 139 w 559"/>
                <a:gd name="T17" fmla="*/ 719 h 720"/>
                <a:gd name="T18" fmla="*/ 142 w 559"/>
                <a:gd name="T19" fmla="*/ 719 h 720"/>
                <a:gd name="T20" fmla="*/ 145 w 559"/>
                <a:gd name="T21" fmla="*/ 720 h 720"/>
                <a:gd name="T22" fmla="*/ 415 w 559"/>
                <a:gd name="T23" fmla="*/ 720 h 720"/>
                <a:gd name="T24" fmla="*/ 417 w 559"/>
                <a:gd name="T25" fmla="*/ 719 h 720"/>
                <a:gd name="T26" fmla="*/ 420 w 559"/>
                <a:gd name="T27" fmla="*/ 719 h 720"/>
                <a:gd name="T28" fmla="*/ 423 w 559"/>
                <a:gd name="T29" fmla="*/ 717 h 720"/>
                <a:gd name="T30" fmla="*/ 425 w 559"/>
                <a:gd name="T31" fmla="*/ 716 h 720"/>
                <a:gd name="T32" fmla="*/ 427 w 559"/>
                <a:gd name="T33" fmla="*/ 713 h 720"/>
                <a:gd name="T34" fmla="*/ 428 w 559"/>
                <a:gd name="T35" fmla="*/ 710 h 720"/>
                <a:gd name="T36" fmla="*/ 429 w 559"/>
                <a:gd name="T37" fmla="*/ 708 h 720"/>
                <a:gd name="T38" fmla="*/ 430 w 559"/>
                <a:gd name="T39" fmla="*/ 705 h 720"/>
                <a:gd name="T40" fmla="*/ 430 w 559"/>
                <a:gd name="T41" fmla="*/ 301 h 720"/>
                <a:gd name="T42" fmla="*/ 544 w 559"/>
                <a:gd name="T43" fmla="*/ 301 h 720"/>
                <a:gd name="T44" fmla="*/ 549 w 559"/>
                <a:gd name="T45" fmla="*/ 300 h 720"/>
                <a:gd name="T46" fmla="*/ 552 w 559"/>
                <a:gd name="T47" fmla="*/ 298 h 720"/>
                <a:gd name="T48" fmla="*/ 556 w 559"/>
                <a:gd name="T49" fmla="*/ 295 h 720"/>
                <a:gd name="T50" fmla="*/ 558 w 559"/>
                <a:gd name="T51" fmla="*/ 291 h 720"/>
                <a:gd name="T52" fmla="*/ 559 w 559"/>
                <a:gd name="T53" fmla="*/ 287 h 720"/>
                <a:gd name="T54" fmla="*/ 559 w 559"/>
                <a:gd name="T55" fmla="*/ 282 h 720"/>
                <a:gd name="T56" fmla="*/ 558 w 559"/>
                <a:gd name="T57" fmla="*/ 278 h 720"/>
                <a:gd name="T58" fmla="*/ 555 w 559"/>
                <a:gd name="T59" fmla="*/ 275 h 720"/>
                <a:gd name="T60" fmla="*/ 291 w 559"/>
                <a:gd name="T61" fmla="*/ 5 h 720"/>
                <a:gd name="T62" fmla="*/ 289 w 559"/>
                <a:gd name="T63" fmla="*/ 4 h 720"/>
                <a:gd name="T64" fmla="*/ 285 w 559"/>
                <a:gd name="T65" fmla="*/ 1 h 720"/>
                <a:gd name="T66" fmla="*/ 283 w 559"/>
                <a:gd name="T67" fmla="*/ 1 h 720"/>
                <a:gd name="T68" fmla="*/ 280 w 559"/>
                <a:gd name="T69" fmla="*/ 0 h 720"/>
                <a:gd name="T70" fmla="*/ 277 w 559"/>
                <a:gd name="T71" fmla="*/ 1 h 720"/>
                <a:gd name="T72" fmla="*/ 275 w 559"/>
                <a:gd name="T73" fmla="*/ 1 h 720"/>
                <a:gd name="T74" fmla="*/ 271 w 559"/>
                <a:gd name="T75" fmla="*/ 4 h 720"/>
                <a:gd name="T76" fmla="*/ 269 w 559"/>
                <a:gd name="T77" fmla="*/ 5 h 720"/>
                <a:gd name="T78" fmla="*/ 4 w 559"/>
                <a:gd name="T79" fmla="*/ 275 h 720"/>
                <a:gd name="T80" fmla="*/ 2 w 559"/>
                <a:gd name="T81" fmla="*/ 278 h 720"/>
                <a:gd name="T82" fmla="*/ 1 w 559"/>
                <a:gd name="T83" fmla="*/ 282 h 720"/>
                <a:gd name="T84" fmla="*/ 0 w 559"/>
                <a:gd name="T85" fmla="*/ 287 h 720"/>
                <a:gd name="T86" fmla="*/ 1 w 559"/>
                <a:gd name="T87" fmla="*/ 291 h 720"/>
                <a:gd name="T88" fmla="*/ 4 w 559"/>
                <a:gd name="T89" fmla="*/ 294 h 720"/>
                <a:gd name="T90" fmla="*/ 8 w 559"/>
                <a:gd name="T91" fmla="*/ 298 h 720"/>
                <a:gd name="T92" fmla="*/ 11 w 559"/>
                <a:gd name="T93" fmla="*/ 300 h 720"/>
                <a:gd name="T94" fmla="*/ 15 w 559"/>
                <a:gd name="T95" fmla="*/ 301 h 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59" h="720">
                  <a:moveTo>
                    <a:pt x="15" y="301"/>
                  </a:moveTo>
                  <a:lnTo>
                    <a:pt x="130" y="301"/>
                  </a:lnTo>
                  <a:lnTo>
                    <a:pt x="130" y="705"/>
                  </a:lnTo>
                  <a:lnTo>
                    <a:pt x="131" y="707"/>
                  </a:lnTo>
                  <a:lnTo>
                    <a:pt x="131" y="710"/>
                  </a:lnTo>
                  <a:lnTo>
                    <a:pt x="133" y="713"/>
                  </a:lnTo>
                  <a:lnTo>
                    <a:pt x="134" y="716"/>
                  </a:lnTo>
                  <a:lnTo>
                    <a:pt x="136" y="717"/>
                  </a:lnTo>
                  <a:lnTo>
                    <a:pt x="139" y="719"/>
                  </a:lnTo>
                  <a:lnTo>
                    <a:pt x="142" y="719"/>
                  </a:lnTo>
                  <a:lnTo>
                    <a:pt x="145" y="720"/>
                  </a:lnTo>
                  <a:lnTo>
                    <a:pt x="415" y="720"/>
                  </a:lnTo>
                  <a:lnTo>
                    <a:pt x="417" y="719"/>
                  </a:lnTo>
                  <a:lnTo>
                    <a:pt x="420" y="719"/>
                  </a:lnTo>
                  <a:lnTo>
                    <a:pt x="423" y="717"/>
                  </a:lnTo>
                  <a:lnTo>
                    <a:pt x="425" y="716"/>
                  </a:lnTo>
                  <a:lnTo>
                    <a:pt x="427" y="713"/>
                  </a:lnTo>
                  <a:lnTo>
                    <a:pt x="428" y="710"/>
                  </a:lnTo>
                  <a:lnTo>
                    <a:pt x="429" y="708"/>
                  </a:lnTo>
                  <a:lnTo>
                    <a:pt x="430" y="705"/>
                  </a:lnTo>
                  <a:lnTo>
                    <a:pt x="430" y="301"/>
                  </a:lnTo>
                  <a:lnTo>
                    <a:pt x="544" y="301"/>
                  </a:lnTo>
                  <a:lnTo>
                    <a:pt x="549" y="300"/>
                  </a:lnTo>
                  <a:lnTo>
                    <a:pt x="552" y="298"/>
                  </a:lnTo>
                  <a:lnTo>
                    <a:pt x="556" y="295"/>
                  </a:lnTo>
                  <a:lnTo>
                    <a:pt x="558" y="291"/>
                  </a:lnTo>
                  <a:lnTo>
                    <a:pt x="559" y="287"/>
                  </a:lnTo>
                  <a:lnTo>
                    <a:pt x="559" y="282"/>
                  </a:lnTo>
                  <a:lnTo>
                    <a:pt x="558" y="278"/>
                  </a:lnTo>
                  <a:lnTo>
                    <a:pt x="555" y="275"/>
                  </a:lnTo>
                  <a:lnTo>
                    <a:pt x="291" y="5"/>
                  </a:lnTo>
                  <a:lnTo>
                    <a:pt x="289" y="4"/>
                  </a:lnTo>
                  <a:lnTo>
                    <a:pt x="285" y="1"/>
                  </a:lnTo>
                  <a:lnTo>
                    <a:pt x="283" y="1"/>
                  </a:lnTo>
                  <a:lnTo>
                    <a:pt x="280" y="0"/>
                  </a:lnTo>
                  <a:lnTo>
                    <a:pt x="277" y="1"/>
                  </a:lnTo>
                  <a:lnTo>
                    <a:pt x="275" y="1"/>
                  </a:lnTo>
                  <a:lnTo>
                    <a:pt x="271" y="4"/>
                  </a:lnTo>
                  <a:lnTo>
                    <a:pt x="269" y="5"/>
                  </a:lnTo>
                  <a:lnTo>
                    <a:pt x="4" y="275"/>
                  </a:lnTo>
                  <a:lnTo>
                    <a:pt x="2" y="278"/>
                  </a:lnTo>
                  <a:lnTo>
                    <a:pt x="1" y="282"/>
                  </a:lnTo>
                  <a:lnTo>
                    <a:pt x="0" y="287"/>
                  </a:lnTo>
                  <a:lnTo>
                    <a:pt x="1" y="291"/>
                  </a:lnTo>
                  <a:lnTo>
                    <a:pt x="4" y="294"/>
                  </a:lnTo>
                  <a:lnTo>
                    <a:pt x="8" y="298"/>
                  </a:lnTo>
                  <a:lnTo>
                    <a:pt x="11" y="300"/>
                  </a:lnTo>
                  <a:lnTo>
                    <a:pt x="15" y="3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" name="Freeform 3987"/>
            <p:cNvSpPr>
              <a:spLocks/>
            </p:cNvSpPr>
            <p:nvPr/>
          </p:nvSpPr>
          <p:spPr bwMode="auto">
            <a:xfrm>
              <a:off x="7602538" y="2127250"/>
              <a:ext cx="284163" cy="74613"/>
            </a:xfrm>
            <a:custGeom>
              <a:avLst/>
              <a:gdLst>
                <a:gd name="T0" fmla="*/ 868 w 898"/>
                <a:gd name="T1" fmla="*/ 0 h 239"/>
                <a:gd name="T2" fmla="*/ 862 w 898"/>
                <a:gd name="T3" fmla="*/ 0 h 239"/>
                <a:gd name="T4" fmla="*/ 857 w 898"/>
                <a:gd name="T5" fmla="*/ 2 h 239"/>
                <a:gd name="T6" fmla="*/ 851 w 898"/>
                <a:gd name="T7" fmla="*/ 5 h 239"/>
                <a:gd name="T8" fmla="*/ 847 w 898"/>
                <a:gd name="T9" fmla="*/ 9 h 239"/>
                <a:gd name="T10" fmla="*/ 844 w 898"/>
                <a:gd name="T11" fmla="*/ 13 h 239"/>
                <a:gd name="T12" fmla="*/ 840 w 898"/>
                <a:gd name="T13" fmla="*/ 18 h 239"/>
                <a:gd name="T14" fmla="*/ 839 w 898"/>
                <a:gd name="T15" fmla="*/ 24 h 239"/>
                <a:gd name="T16" fmla="*/ 838 w 898"/>
                <a:gd name="T17" fmla="*/ 30 h 239"/>
                <a:gd name="T18" fmla="*/ 838 w 898"/>
                <a:gd name="T19" fmla="*/ 179 h 239"/>
                <a:gd name="T20" fmla="*/ 60 w 898"/>
                <a:gd name="T21" fmla="*/ 179 h 239"/>
                <a:gd name="T22" fmla="*/ 60 w 898"/>
                <a:gd name="T23" fmla="*/ 30 h 239"/>
                <a:gd name="T24" fmla="*/ 59 w 898"/>
                <a:gd name="T25" fmla="*/ 24 h 239"/>
                <a:gd name="T26" fmla="*/ 58 w 898"/>
                <a:gd name="T27" fmla="*/ 18 h 239"/>
                <a:gd name="T28" fmla="*/ 54 w 898"/>
                <a:gd name="T29" fmla="*/ 13 h 239"/>
                <a:gd name="T30" fmla="*/ 51 w 898"/>
                <a:gd name="T31" fmla="*/ 9 h 239"/>
                <a:gd name="T32" fmla="*/ 46 w 898"/>
                <a:gd name="T33" fmla="*/ 5 h 239"/>
                <a:gd name="T34" fmla="*/ 41 w 898"/>
                <a:gd name="T35" fmla="*/ 2 h 239"/>
                <a:gd name="T36" fmla="*/ 35 w 898"/>
                <a:gd name="T37" fmla="*/ 0 h 239"/>
                <a:gd name="T38" fmla="*/ 30 w 898"/>
                <a:gd name="T39" fmla="*/ 0 h 239"/>
                <a:gd name="T40" fmla="*/ 23 w 898"/>
                <a:gd name="T41" fmla="*/ 0 h 239"/>
                <a:gd name="T42" fmla="*/ 18 w 898"/>
                <a:gd name="T43" fmla="*/ 2 h 239"/>
                <a:gd name="T44" fmla="*/ 12 w 898"/>
                <a:gd name="T45" fmla="*/ 5 h 239"/>
                <a:gd name="T46" fmla="*/ 8 w 898"/>
                <a:gd name="T47" fmla="*/ 9 h 239"/>
                <a:gd name="T48" fmla="*/ 5 w 898"/>
                <a:gd name="T49" fmla="*/ 13 h 239"/>
                <a:gd name="T50" fmla="*/ 2 w 898"/>
                <a:gd name="T51" fmla="*/ 18 h 239"/>
                <a:gd name="T52" fmla="*/ 0 w 898"/>
                <a:gd name="T53" fmla="*/ 24 h 239"/>
                <a:gd name="T54" fmla="*/ 0 w 898"/>
                <a:gd name="T55" fmla="*/ 30 h 239"/>
                <a:gd name="T56" fmla="*/ 0 w 898"/>
                <a:gd name="T57" fmla="*/ 209 h 239"/>
                <a:gd name="T58" fmla="*/ 0 w 898"/>
                <a:gd name="T59" fmla="*/ 216 h 239"/>
                <a:gd name="T60" fmla="*/ 2 w 898"/>
                <a:gd name="T61" fmla="*/ 221 h 239"/>
                <a:gd name="T62" fmla="*/ 5 w 898"/>
                <a:gd name="T63" fmla="*/ 226 h 239"/>
                <a:gd name="T64" fmla="*/ 8 w 898"/>
                <a:gd name="T65" fmla="*/ 231 h 239"/>
                <a:gd name="T66" fmla="*/ 12 w 898"/>
                <a:gd name="T67" fmla="*/ 234 h 239"/>
                <a:gd name="T68" fmla="*/ 18 w 898"/>
                <a:gd name="T69" fmla="*/ 237 h 239"/>
                <a:gd name="T70" fmla="*/ 23 w 898"/>
                <a:gd name="T71" fmla="*/ 239 h 239"/>
                <a:gd name="T72" fmla="*/ 30 w 898"/>
                <a:gd name="T73" fmla="*/ 239 h 239"/>
                <a:gd name="T74" fmla="*/ 868 w 898"/>
                <a:gd name="T75" fmla="*/ 239 h 239"/>
                <a:gd name="T76" fmla="*/ 875 w 898"/>
                <a:gd name="T77" fmla="*/ 239 h 239"/>
                <a:gd name="T78" fmla="*/ 880 w 898"/>
                <a:gd name="T79" fmla="*/ 237 h 239"/>
                <a:gd name="T80" fmla="*/ 885 w 898"/>
                <a:gd name="T81" fmla="*/ 234 h 239"/>
                <a:gd name="T82" fmla="*/ 890 w 898"/>
                <a:gd name="T83" fmla="*/ 231 h 239"/>
                <a:gd name="T84" fmla="*/ 893 w 898"/>
                <a:gd name="T85" fmla="*/ 226 h 239"/>
                <a:gd name="T86" fmla="*/ 896 w 898"/>
                <a:gd name="T87" fmla="*/ 221 h 239"/>
                <a:gd name="T88" fmla="*/ 897 w 898"/>
                <a:gd name="T89" fmla="*/ 216 h 239"/>
                <a:gd name="T90" fmla="*/ 898 w 898"/>
                <a:gd name="T91" fmla="*/ 209 h 239"/>
                <a:gd name="T92" fmla="*/ 898 w 898"/>
                <a:gd name="T93" fmla="*/ 30 h 239"/>
                <a:gd name="T94" fmla="*/ 897 w 898"/>
                <a:gd name="T95" fmla="*/ 24 h 239"/>
                <a:gd name="T96" fmla="*/ 896 w 898"/>
                <a:gd name="T97" fmla="*/ 18 h 239"/>
                <a:gd name="T98" fmla="*/ 893 w 898"/>
                <a:gd name="T99" fmla="*/ 13 h 239"/>
                <a:gd name="T100" fmla="*/ 890 w 898"/>
                <a:gd name="T101" fmla="*/ 9 h 239"/>
                <a:gd name="T102" fmla="*/ 885 w 898"/>
                <a:gd name="T103" fmla="*/ 5 h 239"/>
                <a:gd name="T104" fmla="*/ 880 w 898"/>
                <a:gd name="T105" fmla="*/ 2 h 239"/>
                <a:gd name="T106" fmla="*/ 875 w 898"/>
                <a:gd name="T107" fmla="*/ 0 h 239"/>
                <a:gd name="T108" fmla="*/ 868 w 898"/>
                <a:gd name="T109" fmla="*/ 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98" h="239">
                  <a:moveTo>
                    <a:pt x="868" y="0"/>
                  </a:moveTo>
                  <a:lnTo>
                    <a:pt x="862" y="0"/>
                  </a:lnTo>
                  <a:lnTo>
                    <a:pt x="857" y="2"/>
                  </a:lnTo>
                  <a:lnTo>
                    <a:pt x="851" y="5"/>
                  </a:lnTo>
                  <a:lnTo>
                    <a:pt x="847" y="9"/>
                  </a:lnTo>
                  <a:lnTo>
                    <a:pt x="844" y="13"/>
                  </a:lnTo>
                  <a:lnTo>
                    <a:pt x="840" y="18"/>
                  </a:lnTo>
                  <a:lnTo>
                    <a:pt x="839" y="24"/>
                  </a:lnTo>
                  <a:lnTo>
                    <a:pt x="838" y="30"/>
                  </a:lnTo>
                  <a:lnTo>
                    <a:pt x="838" y="179"/>
                  </a:lnTo>
                  <a:lnTo>
                    <a:pt x="60" y="179"/>
                  </a:lnTo>
                  <a:lnTo>
                    <a:pt x="60" y="30"/>
                  </a:lnTo>
                  <a:lnTo>
                    <a:pt x="59" y="24"/>
                  </a:lnTo>
                  <a:lnTo>
                    <a:pt x="58" y="18"/>
                  </a:lnTo>
                  <a:lnTo>
                    <a:pt x="54" y="13"/>
                  </a:lnTo>
                  <a:lnTo>
                    <a:pt x="51" y="9"/>
                  </a:lnTo>
                  <a:lnTo>
                    <a:pt x="46" y="5"/>
                  </a:lnTo>
                  <a:lnTo>
                    <a:pt x="41" y="2"/>
                  </a:lnTo>
                  <a:lnTo>
                    <a:pt x="35" y="0"/>
                  </a:lnTo>
                  <a:lnTo>
                    <a:pt x="30" y="0"/>
                  </a:lnTo>
                  <a:lnTo>
                    <a:pt x="23" y="0"/>
                  </a:lnTo>
                  <a:lnTo>
                    <a:pt x="18" y="2"/>
                  </a:lnTo>
                  <a:lnTo>
                    <a:pt x="12" y="5"/>
                  </a:lnTo>
                  <a:lnTo>
                    <a:pt x="8" y="9"/>
                  </a:lnTo>
                  <a:lnTo>
                    <a:pt x="5" y="13"/>
                  </a:lnTo>
                  <a:lnTo>
                    <a:pt x="2" y="18"/>
                  </a:lnTo>
                  <a:lnTo>
                    <a:pt x="0" y="24"/>
                  </a:lnTo>
                  <a:lnTo>
                    <a:pt x="0" y="30"/>
                  </a:lnTo>
                  <a:lnTo>
                    <a:pt x="0" y="209"/>
                  </a:lnTo>
                  <a:lnTo>
                    <a:pt x="0" y="216"/>
                  </a:lnTo>
                  <a:lnTo>
                    <a:pt x="2" y="221"/>
                  </a:lnTo>
                  <a:lnTo>
                    <a:pt x="5" y="226"/>
                  </a:lnTo>
                  <a:lnTo>
                    <a:pt x="8" y="231"/>
                  </a:lnTo>
                  <a:lnTo>
                    <a:pt x="12" y="234"/>
                  </a:lnTo>
                  <a:lnTo>
                    <a:pt x="18" y="237"/>
                  </a:lnTo>
                  <a:lnTo>
                    <a:pt x="23" y="239"/>
                  </a:lnTo>
                  <a:lnTo>
                    <a:pt x="30" y="239"/>
                  </a:lnTo>
                  <a:lnTo>
                    <a:pt x="868" y="239"/>
                  </a:lnTo>
                  <a:lnTo>
                    <a:pt x="875" y="239"/>
                  </a:lnTo>
                  <a:lnTo>
                    <a:pt x="880" y="237"/>
                  </a:lnTo>
                  <a:lnTo>
                    <a:pt x="885" y="234"/>
                  </a:lnTo>
                  <a:lnTo>
                    <a:pt x="890" y="231"/>
                  </a:lnTo>
                  <a:lnTo>
                    <a:pt x="893" y="226"/>
                  </a:lnTo>
                  <a:lnTo>
                    <a:pt x="896" y="221"/>
                  </a:lnTo>
                  <a:lnTo>
                    <a:pt x="897" y="216"/>
                  </a:lnTo>
                  <a:lnTo>
                    <a:pt x="898" y="209"/>
                  </a:lnTo>
                  <a:lnTo>
                    <a:pt x="898" y="30"/>
                  </a:lnTo>
                  <a:lnTo>
                    <a:pt x="897" y="24"/>
                  </a:lnTo>
                  <a:lnTo>
                    <a:pt x="896" y="18"/>
                  </a:lnTo>
                  <a:lnTo>
                    <a:pt x="893" y="13"/>
                  </a:lnTo>
                  <a:lnTo>
                    <a:pt x="890" y="9"/>
                  </a:lnTo>
                  <a:lnTo>
                    <a:pt x="885" y="5"/>
                  </a:lnTo>
                  <a:lnTo>
                    <a:pt x="880" y="2"/>
                  </a:lnTo>
                  <a:lnTo>
                    <a:pt x="875" y="0"/>
                  </a:lnTo>
                  <a:lnTo>
                    <a:pt x="86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028759" y="5127803"/>
            <a:ext cx="186577" cy="185547"/>
            <a:chOff x="5465763" y="3068638"/>
            <a:chExt cx="287337" cy="285750"/>
          </a:xfrm>
          <a:solidFill>
            <a:srgbClr val="F2F2F2"/>
          </a:solidFill>
        </p:grpSpPr>
        <p:sp>
          <p:nvSpPr>
            <p:cNvPr id="45" name="Freeform 617"/>
            <p:cNvSpPr>
              <a:spLocks/>
            </p:cNvSpPr>
            <p:nvPr/>
          </p:nvSpPr>
          <p:spPr bwMode="auto">
            <a:xfrm>
              <a:off x="5564188" y="3068638"/>
              <a:ext cx="119063" cy="38100"/>
            </a:xfrm>
            <a:custGeom>
              <a:avLst/>
              <a:gdLst>
                <a:gd name="T0" fmla="*/ 375 w 375"/>
                <a:gd name="T1" fmla="*/ 62 h 120"/>
                <a:gd name="T2" fmla="*/ 374 w 375"/>
                <a:gd name="T3" fmla="*/ 62 h 120"/>
                <a:gd name="T4" fmla="*/ 373 w 375"/>
                <a:gd name="T5" fmla="*/ 61 h 120"/>
                <a:gd name="T6" fmla="*/ 193 w 375"/>
                <a:gd name="T7" fmla="*/ 1 h 120"/>
                <a:gd name="T8" fmla="*/ 188 w 375"/>
                <a:gd name="T9" fmla="*/ 0 h 120"/>
                <a:gd name="T10" fmla="*/ 183 w 375"/>
                <a:gd name="T11" fmla="*/ 1 h 120"/>
                <a:gd name="T12" fmla="*/ 2 w 375"/>
                <a:gd name="T13" fmla="*/ 61 h 120"/>
                <a:gd name="T14" fmla="*/ 1 w 375"/>
                <a:gd name="T15" fmla="*/ 62 h 120"/>
                <a:gd name="T16" fmla="*/ 0 w 375"/>
                <a:gd name="T17" fmla="*/ 62 h 120"/>
                <a:gd name="T18" fmla="*/ 188 w 375"/>
                <a:gd name="T19" fmla="*/ 120 h 120"/>
                <a:gd name="T20" fmla="*/ 375 w 375"/>
                <a:gd name="T21" fmla="*/ 6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5" h="120">
                  <a:moveTo>
                    <a:pt x="375" y="62"/>
                  </a:moveTo>
                  <a:lnTo>
                    <a:pt x="374" y="62"/>
                  </a:lnTo>
                  <a:lnTo>
                    <a:pt x="373" y="61"/>
                  </a:lnTo>
                  <a:lnTo>
                    <a:pt x="193" y="1"/>
                  </a:lnTo>
                  <a:lnTo>
                    <a:pt x="188" y="0"/>
                  </a:lnTo>
                  <a:lnTo>
                    <a:pt x="183" y="1"/>
                  </a:lnTo>
                  <a:lnTo>
                    <a:pt x="2" y="61"/>
                  </a:lnTo>
                  <a:lnTo>
                    <a:pt x="1" y="62"/>
                  </a:lnTo>
                  <a:lnTo>
                    <a:pt x="0" y="62"/>
                  </a:lnTo>
                  <a:lnTo>
                    <a:pt x="188" y="120"/>
                  </a:lnTo>
                  <a:lnTo>
                    <a:pt x="375" y="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" name="Freeform 618"/>
            <p:cNvSpPr>
              <a:spLocks/>
            </p:cNvSpPr>
            <p:nvPr/>
          </p:nvSpPr>
          <p:spPr bwMode="auto">
            <a:xfrm>
              <a:off x="5629275" y="3097213"/>
              <a:ext cx="57150" cy="93663"/>
            </a:xfrm>
            <a:custGeom>
              <a:avLst/>
              <a:gdLst>
                <a:gd name="T0" fmla="*/ 181 w 181"/>
                <a:gd name="T1" fmla="*/ 210 h 295"/>
                <a:gd name="T2" fmla="*/ 181 w 181"/>
                <a:gd name="T3" fmla="*/ 0 h 295"/>
                <a:gd name="T4" fmla="*/ 0 w 181"/>
                <a:gd name="T5" fmla="*/ 56 h 295"/>
                <a:gd name="T6" fmla="*/ 0 w 181"/>
                <a:gd name="T7" fmla="*/ 295 h 295"/>
                <a:gd name="T8" fmla="*/ 171 w 181"/>
                <a:gd name="T9" fmla="*/ 224 h 295"/>
                <a:gd name="T10" fmla="*/ 174 w 181"/>
                <a:gd name="T11" fmla="*/ 222 h 295"/>
                <a:gd name="T12" fmla="*/ 178 w 181"/>
                <a:gd name="T13" fmla="*/ 219 h 295"/>
                <a:gd name="T14" fmla="*/ 180 w 181"/>
                <a:gd name="T15" fmla="*/ 215 h 295"/>
                <a:gd name="T16" fmla="*/ 181 w 181"/>
                <a:gd name="T17" fmla="*/ 21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1" h="295">
                  <a:moveTo>
                    <a:pt x="181" y="210"/>
                  </a:moveTo>
                  <a:lnTo>
                    <a:pt x="181" y="0"/>
                  </a:lnTo>
                  <a:lnTo>
                    <a:pt x="0" y="56"/>
                  </a:lnTo>
                  <a:lnTo>
                    <a:pt x="0" y="295"/>
                  </a:lnTo>
                  <a:lnTo>
                    <a:pt x="171" y="224"/>
                  </a:lnTo>
                  <a:lnTo>
                    <a:pt x="174" y="222"/>
                  </a:lnTo>
                  <a:lnTo>
                    <a:pt x="178" y="219"/>
                  </a:lnTo>
                  <a:lnTo>
                    <a:pt x="180" y="215"/>
                  </a:lnTo>
                  <a:lnTo>
                    <a:pt x="181" y="2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" name="Freeform 619"/>
            <p:cNvSpPr>
              <a:spLocks/>
            </p:cNvSpPr>
            <p:nvPr/>
          </p:nvSpPr>
          <p:spPr bwMode="auto">
            <a:xfrm>
              <a:off x="5562600" y="3097213"/>
              <a:ext cx="57150" cy="93663"/>
            </a:xfrm>
            <a:custGeom>
              <a:avLst/>
              <a:gdLst>
                <a:gd name="T0" fmla="*/ 9 w 181"/>
                <a:gd name="T1" fmla="*/ 224 h 295"/>
                <a:gd name="T2" fmla="*/ 181 w 181"/>
                <a:gd name="T3" fmla="*/ 295 h 295"/>
                <a:gd name="T4" fmla="*/ 181 w 181"/>
                <a:gd name="T5" fmla="*/ 56 h 295"/>
                <a:gd name="T6" fmla="*/ 0 w 181"/>
                <a:gd name="T7" fmla="*/ 0 h 295"/>
                <a:gd name="T8" fmla="*/ 0 w 181"/>
                <a:gd name="T9" fmla="*/ 210 h 295"/>
                <a:gd name="T10" fmla="*/ 0 w 181"/>
                <a:gd name="T11" fmla="*/ 215 h 295"/>
                <a:gd name="T12" fmla="*/ 2 w 181"/>
                <a:gd name="T13" fmla="*/ 219 h 295"/>
                <a:gd name="T14" fmla="*/ 6 w 181"/>
                <a:gd name="T15" fmla="*/ 222 h 295"/>
                <a:gd name="T16" fmla="*/ 9 w 181"/>
                <a:gd name="T17" fmla="*/ 224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1" h="295">
                  <a:moveTo>
                    <a:pt x="9" y="224"/>
                  </a:moveTo>
                  <a:lnTo>
                    <a:pt x="181" y="295"/>
                  </a:lnTo>
                  <a:lnTo>
                    <a:pt x="181" y="56"/>
                  </a:lnTo>
                  <a:lnTo>
                    <a:pt x="0" y="0"/>
                  </a:lnTo>
                  <a:lnTo>
                    <a:pt x="0" y="210"/>
                  </a:lnTo>
                  <a:lnTo>
                    <a:pt x="0" y="215"/>
                  </a:lnTo>
                  <a:lnTo>
                    <a:pt x="2" y="219"/>
                  </a:lnTo>
                  <a:lnTo>
                    <a:pt x="6" y="222"/>
                  </a:lnTo>
                  <a:lnTo>
                    <a:pt x="9" y="2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" name="Freeform 620"/>
            <p:cNvSpPr>
              <a:spLocks/>
            </p:cNvSpPr>
            <p:nvPr/>
          </p:nvSpPr>
          <p:spPr bwMode="auto">
            <a:xfrm>
              <a:off x="5705475" y="3217863"/>
              <a:ext cx="47625" cy="77788"/>
            </a:xfrm>
            <a:custGeom>
              <a:avLst/>
              <a:gdLst>
                <a:gd name="T0" fmla="*/ 0 w 150"/>
                <a:gd name="T1" fmla="*/ 67 h 249"/>
                <a:gd name="T2" fmla="*/ 0 w 150"/>
                <a:gd name="T3" fmla="*/ 249 h 249"/>
                <a:gd name="T4" fmla="*/ 141 w 150"/>
                <a:gd name="T5" fmla="*/ 177 h 249"/>
                <a:gd name="T6" fmla="*/ 146 w 150"/>
                <a:gd name="T7" fmla="*/ 175 h 249"/>
                <a:gd name="T8" fmla="*/ 148 w 150"/>
                <a:gd name="T9" fmla="*/ 171 h 249"/>
                <a:gd name="T10" fmla="*/ 149 w 150"/>
                <a:gd name="T11" fmla="*/ 168 h 249"/>
                <a:gd name="T12" fmla="*/ 150 w 150"/>
                <a:gd name="T13" fmla="*/ 164 h 249"/>
                <a:gd name="T14" fmla="*/ 150 w 150"/>
                <a:gd name="T15" fmla="*/ 0 h 249"/>
                <a:gd name="T16" fmla="*/ 0 w 150"/>
                <a:gd name="T17" fmla="*/ 67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0" h="249">
                  <a:moveTo>
                    <a:pt x="0" y="67"/>
                  </a:moveTo>
                  <a:lnTo>
                    <a:pt x="0" y="249"/>
                  </a:lnTo>
                  <a:lnTo>
                    <a:pt x="141" y="177"/>
                  </a:lnTo>
                  <a:lnTo>
                    <a:pt x="146" y="175"/>
                  </a:lnTo>
                  <a:lnTo>
                    <a:pt x="148" y="171"/>
                  </a:lnTo>
                  <a:lnTo>
                    <a:pt x="149" y="168"/>
                  </a:lnTo>
                  <a:lnTo>
                    <a:pt x="150" y="164"/>
                  </a:lnTo>
                  <a:lnTo>
                    <a:pt x="150" y="0"/>
                  </a:lnTo>
                  <a:lnTo>
                    <a:pt x="0" y="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" name="Freeform 621"/>
            <p:cNvSpPr>
              <a:spLocks/>
            </p:cNvSpPr>
            <p:nvPr/>
          </p:nvSpPr>
          <p:spPr bwMode="auto">
            <a:xfrm>
              <a:off x="5656263" y="3192463"/>
              <a:ext cx="88900" cy="38100"/>
            </a:xfrm>
            <a:custGeom>
              <a:avLst/>
              <a:gdLst>
                <a:gd name="T0" fmla="*/ 146 w 281"/>
                <a:gd name="T1" fmla="*/ 2 h 120"/>
                <a:gd name="T2" fmla="*/ 143 w 281"/>
                <a:gd name="T3" fmla="*/ 0 h 120"/>
                <a:gd name="T4" fmla="*/ 141 w 281"/>
                <a:gd name="T5" fmla="*/ 0 h 120"/>
                <a:gd name="T6" fmla="*/ 138 w 281"/>
                <a:gd name="T7" fmla="*/ 0 h 120"/>
                <a:gd name="T8" fmla="*/ 134 w 281"/>
                <a:gd name="T9" fmla="*/ 2 h 120"/>
                <a:gd name="T10" fmla="*/ 0 w 281"/>
                <a:gd name="T11" fmla="*/ 55 h 120"/>
                <a:gd name="T12" fmla="*/ 141 w 281"/>
                <a:gd name="T13" fmla="*/ 120 h 120"/>
                <a:gd name="T14" fmla="*/ 281 w 281"/>
                <a:gd name="T15" fmla="*/ 55 h 120"/>
                <a:gd name="T16" fmla="*/ 146 w 281"/>
                <a:gd name="T17" fmla="*/ 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1" h="120">
                  <a:moveTo>
                    <a:pt x="146" y="2"/>
                  </a:moveTo>
                  <a:lnTo>
                    <a:pt x="143" y="0"/>
                  </a:lnTo>
                  <a:lnTo>
                    <a:pt x="141" y="0"/>
                  </a:lnTo>
                  <a:lnTo>
                    <a:pt x="138" y="0"/>
                  </a:lnTo>
                  <a:lnTo>
                    <a:pt x="134" y="2"/>
                  </a:lnTo>
                  <a:lnTo>
                    <a:pt x="0" y="55"/>
                  </a:lnTo>
                  <a:lnTo>
                    <a:pt x="141" y="120"/>
                  </a:lnTo>
                  <a:lnTo>
                    <a:pt x="281" y="55"/>
                  </a:lnTo>
                  <a:lnTo>
                    <a:pt x="14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" name="Freeform 622"/>
            <p:cNvSpPr>
              <a:spLocks/>
            </p:cNvSpPr>
            <p:nvPr/>
          </p:nvSpPr>
          <p:spPr bwMode="auto">
            <a:xfrm>
              <a:off x="5648325" y="3217863"/>
              <a:ext cx="47625" cy="77788"/>
            </a:xfrm>
            <a:custGeom>
              <a:avLst/>
              <a:gdLst>
                <a:gd name="T0" fmla="*/ 0 w 151"/>
                <a:gd name="T1" fmla="*/ 164 h 249"/>
                <a:gd name="T2" fmla="*/ 1 w 151"/>
                <a:gd name="T3" fmla="*/ 167 h 249"/>
                <a:gd name="T4" fmla="*/ 2 w 151"/>
                <a:gd name="T5" fmla="*/ 171 h 249"/>
                <a:gd name="T6" fmla="*/ 5 w 151"/>
                <a:gd name="T7" fmla="*/ 175 h 249"/>
                <a:gd name="T8" fmla="*/ 8 w 151"/>
                <a:gd name="T9" fmla="*/ 177 h 249"/>
                <a:gd name="T10" fmla="*/ 151 w 151"/>
                <a:gd name="T11" fmla="*/ 249 h 249"/>
                <a:gd name="T12" fmla="*/ 151 w 151"/>
                <a:gd name="T13" fmla="*/ 67 h 249"/>
                <a:gd name="T14" fmla="*/ 0 w 151"/>
                <a:gd name="T15" fmla="*/ 0 h 249"/>
                <a:gd name="T16" fmla="*/ 0 w 151"/>
                <a:gd name="T17" fmla="*/ 164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249">
                  <a:moveTo>
                    <a:pt x="0" y="164"/>
                  </a:moveTo>
                  <a:lnTo>
                    <a:pt x="1" y="167"/>
                  </a:lnTo>
                  <a:lnTo>
                    <a:pt x="2" y="171"/>
                  </a:lnTo>
                  <a:lnTo>
                    <a:pt x="5" y="175"/>
                  </a:lnTo>
                  <a:lnTo>
                    <a:pt x="8" y="177"/>
                  </a:lnTo>
                  <a:lnTo>
                    <a:pt x="151" y="249"/>
                  </a:lnTo>
                  <a:lnTo>
                    <a:pt x="151" y="67"/>
                  </a:lnTo>
                  <a:lnTo>
                    <a:pt x="0" y="0"/>
                  </a:lnTo>
                  <a:lnTo>
                    <a:pt x="0" y="1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" name="Freeform 623"/>
            <p:cNvSpPr>
              <a:spLocks/>
            </p:cNvSpPr>
            <p:nvPr/>
          </p:nvSpPr>
          <p:spPr bwMode="auto">
            <a:xfrm>
              <a:off x="5475288" y="3201988"/>
              <a:ext cx="144463" cy="47625"/>
            </a:xfrm>
            <a:custGeom>
              <a:avLst/>
              <a:gdLst>
                <a:gd name="T0" fmla="*/ 231 w 452"/>
                <a:gd name="T1" fmla="*/ 2 h 151"/>
                <a:gd name="T2" fmla="*/ 225 w 452"/>
                <a:gd name="T3" fmla="*/ 0 h 151"/>
                <a:gd name="T4" fmla="*/ 221 w 452"/>
                <a:gd name="T5" fmla="*/ 2 h 151"/>
                <a:gd name="T6" fmla="*/ 0 w 452"/>
                <a:gd name="T7" fmla="*/ 70 h 151"/>
                <a:gd name="T8" fmla="*/ 225 w 452"/>
                <a:gd name="T9" fmla="*/ 151 h 151"/>
                <a:gd name="T10" fmla="*/ 452 w 452"/>
                <a:gd name="T11" fmla="*/ 70 h 151"/>
                <a:gd name="T12" fmla="*/ 231 w 452"/>
                <a:gd name="T13" fmla="*/ 2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2" h="151">
                  <a:moveTo>
                    <a:pt x="231" y="2"/>
                  </a:moveTo>
                  <a:lnTo>
                    <a:pt x="225" y="0"/>
                  </a:lnTo>
                  <a:lnTo>
                    <a:pt x="221" y="2"/>
                  </a:lnTo>
                  <a:lnTo>
                    <a:pt x="0" y="70"/>
                  </a:lnTo>
                  <a:lnTo>
                    <a:pt x="225" y="151"/>
                  </a:lnTo>
                  <a:lnTo>
                    <a:pt x="452" y="70"/>
                  </a:lnTo>
                  <a:lnTo>
                    <a:pt x="231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2" name="Freeform 624"/>
            <p:cNvSpPr>
              <a:spLocks/>
            </p:cNvSpPr>
            <p:nvPr/>
          </p:nvSpPr>
          <p:spPr bwMode="auto">
            <a:xfrm>
              <a:off x="5465763" y="3230563"/>
              <a:ext cx="76200" cy="123825"/>
            </a:xfrm>
            <a:custGeom>
              <a:avLst/>
              <a:gdLst>
                <a:gd name="T0" fmla="*/ 0 w 240"/>
                <a:gd name="T1" fmla="*/ 285 h 386"/>
                <a:gd name="T2" fmla="*/ 1 w 240"/>
                <a:gd name="T3" fmla="*/ 289 h 386"/>
                <a:gd name="T4" fmla="*/ 2 w 240"/>
                <a:gd name="T5" fmla="*/ 294 h 386"/>
                <a:gd name="T6" fmla="*/ 5 w 240"/>
                <a:gd name="T7" fmla="*/ 297 h 386"/>
                <a:gd name="T8" fmla="*/ 10 w 240"/>
                <a:gd name="T9" fmla="*/ 299 h 386"/>
                <a:gd name="T10" fmla="*/ 240 w 240"/>
                <a:gd name="T11" fmla="*/ 386 h 386"/>
                <a:gd name="T12" fmla="*/ 240 w 240"/>
                <a:gd name="T13" fmla="*/ 84 h 386"/>
                <a:gd name="T14" fmla="*/ 0 w 240"/>
                <a:gd name="T15" fmla="*/ 0 h 386"/>
                <a:gd name="T16" fmla="*/ 0 w 240"/>
                <a:gd name="T17" fmla="*/ 285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0" h="386">
                  <a:moveTo>
                    <a:pt x="0" y="285"/>
                  </a:moveTo>
                  <a:lnTo>
                    <a:pt x="1" y="289"/>
                  </a:lnTo>
                  <a:lnTo>
                    <a:pt x="2" y="294"/>
                  </a:lnTo>
                  <a:lnTo>
                    <a:pt x="5" y="297"/>
                  </a:lnTo>
                  <a:lnTo>
                    <a:pt x="10" y="299"/>
                  </a:lnTo>
                  <a:lnTo>
                    <a:pt x="240" y="386"/>
                  </a:lnTo>
                  <a:lnTo>
                    <a:pt x="240" y="84"/>
                  </a:lnTo>
                  <a:lnTo>
                    <a:pt x="0" y="0"/>
                  </a:lnTo>
                  <a:lnTo>
                    <a:pt x="0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" name="Freeform 625"/>
            <p:cNvSpPr>
              <a:spLocks/>
            </p:cNvSpPr>
            <p:nvPr/>
          </p:nvSpPr>
          <p:spPr bwMode="auto">
            <a:xfrm>
              <a:off x="5553075" y="3230563"/>
              <a:ext cx="76200" cy="123825"/>
            </a:xfrm>
            <a:custGeom>
              <a:avLst/>
              <a:gdLst>
                <a:gd name="T0" fmla="*/ 0 w 241"/>
                <a:gd name="T1" fmla="*/ 386 h 386"/>
                <a:gd name="T2" fmla="*/ 231 w 241"/>
                <a:gd name="T3" fmla="*/ 299 h 386"/>
                <a:gd name="T4" fmla="*/ 235 w 241"/>
                <a:gd name="T5" fmla="*/ 297 h 386"/>
                <a:gd name="T6" fmla="*/ 238 w 241"/>
                <a:gd name="T7" fmla="*/ 294 h 386"/>
                <a:gd name="T8" fmla="*/ 239 w 241"/>
                <a:gd name="T9" fmla="*/ 289 h 386"/>
                <a:gd name="T10" fmla="*/ 241 w 241"/>
                <a:gd name="T11" fmla="*/ 285 h 386"/>
                <a:gd name="T12" fmla="*/ 241 w 241"/>
                <a:gd name="T13" fmla="*/ 0 h 386"/>
                <a:gd name="T14" fmla="*/ 0 w 241"/>
                <a:gd name="T15" fmla="*/ 84 h 386"/>
                <a:gd name="T16" fmla="*/ 0 w 241"/>
                <a:gd name="T17" fmla="*/ 386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1" h="386">
                  <a:moveTo>
                    <a:pt x="0" y="386"/>
                  </a:moveTo>
                  <a:lnTo>
                    <a:pt x="231" y="299"/>
                  </a:lnTo>
                  <a:lnTo>
                    <a:pt x="235" y="297"/>
                  </a:lnTo>
                  <a:lnTo>
                    <a:pt x="238" y="294"/>
                  </a:lnTo>
                  <a:lnTo>
                    <a:pt x="239" y="289"/>
                  </a:lnTo>
                  <a:lnTo>
                    <a:pt x="241" y="285"/>
                  </a:lnTo>
                  <a:lnTo>
                    <a:pt x="241" y="0"/>
                  </a:lnTo>
                  <a:lnTo>
                    <a:pt x="0" y="84"/>
                  </a:lnTo>
                  <a:lnTo>
                    <a:pt x="0" y="3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040245" y="5657838"/>
            <a:ext cx="163605" cy="163605"/>
            <a:chOff x="2598738" y="1344613"/>
            <a:chExt cx="287338" cy="287338"/>
          </a:xfrm>
          <a:solidFill>
            <a:srgbClr val="F2F2F2"/>
          </a:solidFill>
        </p:grpSpPr>
        <p:sp>
          <p:nvSpPr>
            <p:cNvPr id="55" name="Freeform 457"/>
            <p:cNvSpPr>
              <a:spLocks/>
            </p:cNvSpPr>
            <p:nvPr/>
          </p:nvSpPr>
          <p:spPr bwMode="auto">
            <a:xfrm>
              <a:off x="2693988" y="1508125"/>
              <a:ext cx="192088" cy="47625"/>
            </a:xfrm>
            <a:custGeom>
              <a:avLst/>
              <a:gdLst>
                <a:gd name="T0" fmla="*/ 1 w 601"/>
                <a:gd name="T1" fmla="*/ 93 h 150"/>
                <a:gd name="T2" fmla="*/ 11 w 601"/>
                <a:gd name="T3" fmla="*/ 101 h 150"/>
                <a:gd name="T4" fmla="*/ 30 w 601"/>
                <a:gd name="T5" fmla="*/ 111 h 150"/>
                <a:gd name="T6" fmla="*/ 58 w 601"/>
                <a:gd name="T7" fmla="*/ 121 h 150"/>
                <a:gd name="T8" fmla="*/ 96 w 601"/>
                <a:gd name="T9" fmla="*/ 131 h 150"/>
                <a:gd name="T10" fmla="*/ 144 w 601"/>
                <a:gd name="T11" fmla="*/ 140 h 150"/>
                <a:gd name="T12" fmla="*/ 199 w 601"/>
                <a:gd name="T13" fmla="*/ 146 h 150"/>
                <a:gd name="T14" fmla="*/ 265 w 601"/>
                <a:gd name="T15" fmla="*/ 149 h 150"/>
                <a:gd name="T16" fmla="*/ 337 w 601"/>
                <a:gd name="T17" fmla="*/ 149 h 150"/>
                <a:gd name="T18" fmla="*/ 402 w 601"/>
                <a:gd name="T19" fmla="*/ 146 h 150"/>
                <a:gd name="T20" fmla="*/ 458 w 601"/>
                <a:gd name="T21" fmla="*/ 140 h 150"/>
                <a:gd name="T22" fmla="*/ 505 w 601"/>
                <a:gd name="T23" fmla="*/ 131 h 150"/>
                <a:gd name="T24" fmla="*/ 542 w 601"/>
                <a:gd name="T25" fmla="*/ 121 h 150"/>
                <a:gd name="T26" fmla="*/ 571 w 601"/>
                <a:gd name="T27" fmla="*/ 111 h 150"/>
                <a:gd name="T28" fmla="*/ 591 w 601"/>
                <a:gd name="T29" fmla="*/ 101 h 150"/>
                <a:gd name="T30" fmla="*/ 600 w 601"/>
                <a:gd name="T31" fmla="*/ 93 h 150"/>
                <a:gd name="T32" fmla="*/ 601 w 601"/>
                <a:gd name="T33" fmla="*/ 87 h 150"/>
                <a:gd name="T34" fmla="*/ 600 w 601"/>
                <a:gd name="T35" fmla="*/ 82 h 150"/>
                <a:gd name="T36" fmla="*/ 599 w 601"/>
                <a:gd name="T37" fmla="*/ 79 h 150"/>
                <a:gd name="T38" fmla="*/ 596 w 601"/>
                <a:gd name="T39" fmla="*/ 71 h 150"/>
                <a:gd name="T40" fmla="*/ 583 w 601"/>
                <a:gd name="T41" fmla="*/ 56 h 150"/>
                <a:gd name="T42" fmla="*/ 564 w 601"/>
                <a:gd name="T43" fmla="*/ 43 h 150"/>
                <a:gd name="T44" fmla="*/ 540 w 601"/>
                <a:gd name="T45" fmla="*/ 32 h 150"/>
                <a:gd name="T46" fmla="*/ 525 w 601"/>
                <a:gd name="T47" fmla="*/ 27 h 150"/>
                <a:gd name="T48" fmla="*/ 523 w 601"/>
                <a:gd name="T49" fmla="*/ 27 h 150"/>
                <a:gd name="T50" fmla="*/ 495 w 601"/>
                <a:gd name="T51" fmla="*/ 19 h 150"/>
                <a:gd name="T52" fmla="*/ 443 w 601"/>
                <a:gd name="T53" fmla="*/ 10 h 150"/>
                <a:gd name="T54" fmla="*/ 387 w 601"/>
                <a:gd name="T55" fmla="*/ 3 h 150"/>
                <a:gd name="T56" fmla="*/ 334 w 601"/>
                <a:gd name="T57" fmla="*/ 0 h 150"/>
                <a:gd name="T58" fmla="*/ 305 w 601"/>
                <a:gd name="T59" fmla="*/ 0 h 150"/>
                <a:gd name="T60" fmla="*/ 257 w 601"/>
                <a:gd name="T61" fmla="*/ 0 h 150"/>
                <a:gd name="T62" fmla="*/ 184 w 601"/>
                <a:gd name="T63" fmla="*/ 7 h 150"/>
                <a:gd name="T64" fmla="*/ 135 w 601"/>
                <a:gd name="T65" fmla="*/ 13 h 150"/>
                <a:gd name="T66" fmla="*/ 88 w 601"/>
                <a:gd name="T67" fmla="*/ 24 h 150"/>
                <a:gd name="T68" fmla="*/ 48 w 601"/>
                <a:gd name="T69" fmla="*/ 38 h 150"/>
                <a:gd name="T70" fmla="*/ 24 w 601"/>
                <a:gd name="T71" fmla="*/ 51 h 150"/>
                <a:gd name="T72" fmla="*/ 13 w 601"/>
                <a:gd name="T73" fmla="*/ 60 h 150"/>
                <a:gd name="T74" fmla="*/ 4 w 601"/>
                <a:gd name="T75" fmla="*/ 71 h 150"/>
                <a:gd name="T76" fmla="*/ 0 w 601"/>
                <a:gd name="T77" fmla="*/ 84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01" h="150">
                  <a:moveTo>
                    <a:pt x="0" y="90"/>
                  </a:moveTo>
                  <a:lnTo>
                    <a:pt x="1" y="93"/>
                  </a:lnTo>
                  <a:lnTo>
                    <a:pt x="4" y="97"/>
                  </a:lnTo>
                  <a:lnTo>
                    <a:pt x="11" y="101"/>
                  </a:lnTo>
                  <a:lnTo>
                    <a:pt x="19" y="106"/>
                  </a:lnTo>
                  <a:lnTo>
                    <a:pt x="30" y="111"/>
                  </a:lnTo>
                  <a:lnTo>
                    <a:pt x="43" y="116"/>
                  </a:lnTo>
                  <a:lnTo>
                    <a:pt x="58" y="121"/>
                  </a:lnTo>
                  <a:lnTo>
                    <a:pt x="76" y="126"/>
                  </a:lnTo>
                  <a:lnTo>
                    <a:pt x="96" y="131"/>
                  </a:lnTo>
                  <a:lnTo>
                    <a:pt x="119" y="135"/>
                  </a:lnTo>
                  <a:lnTo>
                    <a:pt x="144" y="140"/>
                  </a:lnTo>
                  <a:lnTo>
                    <a:pt x="170" y="143"/>
                  </a:lnTo>
                  <a:lnTo>
                    <a:pt x="199" y="146"/>
                  </a:lnTo>
                  <a:lnTo>
                    <a:pt x="230" y="148"/>
                  </a:lnTo>
                  <a:lnTo>
                    <a:pt x="265" y="149"/>
                  </a:lnTo>
                  <a:lnTo>
                    <a:pt x="300" y="150"/>
                  </a:lnTo>
                  <a:lnTo>
                    <a:pt x="337" y="149"/>
                  </a:lnTo>
                  <a:lnTo>
                    <a:pt x="370" y="148"/>
                  </a:lnTo>
                  <a:lnTo>
                    <a:pt x="402" y="146"/>
                  </a:lnTo>
                  <a:lnTo>
                    <a:pt x="431" y="143"/>
                  </a:lnTo>
                  <a:lnTo>
                    <a:pt x="458" y="140"/>
                  </a:lnTo>
                  <a:lnTo>
                    <a:pt x="482" y="135"/>
                  </a:lnTo>
                  <a:lnTo>
                    <a:pt x="505" y="131"/>
                  </a:lnTo>
                  <a:lnTo>
                    <a:pt x="525" y="126"/>
                  </a:lnTo>
                  <a:lnTo>
                    <a:pt x="542" y="121"/>
                  </a:lnTo>
                  <a:lnTo>
                    <a:pt x="559" y="116"/>
                  </a:lnTo>
                  <a:lnTo>
                    <a:pt x="571" y="111"/>
                  </a:lnTo>
                  <a:lnTo>
                    <a:pt x="582" y="106"/>
                  </a:lnTo>
                  <a:lnTo>
                    <a:pt x="591" y="101"/>
                  </a:lnTo>
                  <a:lnTo>
                    <a:pt x="596" y="97"/>
                  </a:lnTo>
                  <a:lnTo>
                    <a:pt x="600" y="93"/>
                  </a:lnTo>
                  <a:lnTo>
                    <a:pt x="601" y="90"/>
                  </a:lnTo>
                  <a:lnTo>
                    <a:pt x="601" y="87"/>
                  </a:lnTo>
                  <a:lnTo>
                    <a:pt x="600" y="84"/>
                  </a:lnTo>
                  <a:lnTo>
                    <a:pt x="600" y="82"/>
                  </a:lnTo>
                  <a:lnTo>
                    <a:pt x="600" y="81"/>
                  </a:lnTo>
                  <a:lnTo>
                    <a:pt x="599" y="79"/>
                  </a:lnTo>
                  <a:lnTo>
                    <a:pt x="599" y="78"/>
                  </a:lnTo>
                  <a:lnTo>
                    <a:pt x="596" y="71"/>
                  </a:lnTo>
                  <a:lnTo>
                    <a:pt x="591" y="63"/>
                  </a:lnTo>
                  <a:lnTo>
                    <a:pt x="583" y="56"/>
                  </a:lnTo>
                  <a:lnTo>
                    <a:pt x="575" y="49"/>
                  </a:lnTo>
                  <a:lnTo>
                    <a:pt x="564" y="43"/>
                  </a:lnTo>
                  <a:lnTo>
                    <a:pt x="553" y="38"/>
                  </a:lnTo>
                  <a:lnTo>
                    <a:pt x="540" y="32"/>
                  </a:lnTo>
                  <a:lnTo>
                    <a:pt x="525" y="28"/>
                  </a:lnTo>
                  <a:lnTo>
                    <a:pt x="525" y="27"/>
                  </a:lnTo>
                  <a:lnTo>
                    <a:pt x="525" y="27"/>
                  </a:lnTo>
                  <a:lnTo>
                    <a:pt x="523" y="27"/>
                  </a:lnTo>
                  <a:lnTo>
                    <a:pt x="520" y="26"/>
                  </a:lnTo>
                  <a:lnTo>
                    <a:pt x="495" y="19"/>
                  </a:lnTo>
                  <a:lnTo>
                    <a:pt x="470" y="14"/>
                  </a:lnTo>
                  <a:lnTo>
                    <a:pt x="443" y="10"/>
                  </a:lnTo>
                  <a:lnTo>
                    <a:pt x="415" y="5"/>
                  </a:lnTo>
                  <a:lnTo>
                    <a:pt x="387" y="3"/>
                  </a:lnTo>
                  <a:lnTo>
                    <a:pt x="360" y="1"/>
                  </a:lnTo>
                  <a:lnTo>
                    <a:pt x="334" y="0"/>
                  </a:lnTo>
                  <a:lnTo>
                    <a:pt x="311" y="0"/>
                  </a:lnTo>
                  <a:lnTo>
                    <a:pt x="305" y="0"/>
                  </a:lnTo>
                  <a:lnTo>
                    <a:pt x="300" y="0"/>
                  </a:lnTo>
                  <a:lnTo>
                    <a:pt x="257" y="0"/>
                  </a:lnTo>
                  <a:lnTo>
                    <a:pt x="209" y="3"/>
                  </a:lnTo>
                  <a:lnTo>
                    <a:pt x="184" y="7"/>
                  </a:lnTo>
                  <a:lnTo>
                    <a:pt x="160" y="10"/>
                  </a:lnTo>
                  <a:lnTo>
                    <a:pt x="135" y="13"/>
                  </a:lnTo>
                  <a:lnTo>
                    <a:pt x="110" y="18"/>
                  </a:lnTo>
                  <a:lnTo>
                    <a:pt x="88" y="24"/>
                  </a:lnTo>
                  <a:lnTo>
                    <a:pt x="67" y="30"/>
                  </a:lnTo>
                  <a:lnTo>
                    <a:pt x="48" y="38"/>
                  </a:lnTo>
                  <a:lnTo>
                    <a:pt x="32" y="45"/>
                  </a:lnTo>
                  <a:lnTo>
                    <a:pt x="24" y="51"/>
                  </a:lnTo>
                  <a:lnTo>
                    <a:pt x="18" y="55"/>
                  </a:lnTo>
                  <a:lnTo>
                    <a:pt x="13" y="60"/>
                  </a:lnTo>
                  <a:lnTo>
                    <a:pt x="8" y="66"/>
                  </a:lnTo>
                  <a:lnTo>
                    <a:pt x="4" y="71"/>
                  </a:lnTo>
                  <a:lnTo>
                    <a:pt x="2" y="77"/>
                  </a:lnTo>
                  <a:lnTo>
                    <a:pt x="0" y="84"/>
                  </a:lnTo>
                  <a:lnTo>
                    <a:pt x="0" y="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6" name="Freeform 458"/>
            <p:cNvSpPr>
              <a:spLocks/>
            </p:cNvSpPr>
            <p:nvPr/>
          </p:nvSpPr>
          <p:spPr bwMode="auto">
            <a:xfrm>
              <a:off x="2598738" y="1420813"/>
              <a:ext cx="190500" cy="39688"/>
            </a:xfrm>
            <a:custGeom>
              <a:avLst/>
              <a:gdLst>
                <a:gd name="T0" fmla="*/ 333 w 602"/>
                <a:gd name="T1" fmla="*/ 125 h 125"/>
                <a:gd name="T2" fmla="*/ 393 w 602"/>
                <a:gd name="T3" fmla="*/ 122 h 125"/>
                <a:gd name="T4" fmla="*/ 448 w 602"/>
                <a:gd name="T5" fmla="*/ 116 h 125"/>
                <a:gd name="T6" fmla="*/ 495 w 602"/>
                <a:gd name="T7" fmla="*/ 108 h 125"/>
                <a:gd name="T8" fmla="*/ 536 w 602"/>
                <a:gd name="T9" fmla="*/ 99 h 125"/>
                <a:gd name="T10" fmla="*/ 567 w 602"/>
                <a:gd name="T11" fmla="*/ 89 h 125"/>
                <a:gd name="T12" fmla="*/ 589 w 602"/>
                <a:gd name="T13" fmla="*/ 79 h 125"/>
                <a:gd name="T14" fmla="*/ 599 w 602"/>
                <a:gd name="T15" fmla="*/ 72 h 125"/>
                <a:gd name="T16" fmla="*/ 602 w 602"/>
                <a:gd name="T17" fmla="*/ 67 h 125"/>
                <a:gd name="T18" fmla="*/ 602 w 602"/>
                <a:gd name="T19" fmla="*/ 0 h 125"/>
                <a:gd name="T20" fmla="*/ 573 w 602"/>
                <a:gd name="T21" fmla="*/ 13 h 125"/>
                <a:gd name="T22" fmla="*/ 537 w 602"/>
                <a:gd name="T23" fmla="*/ 24 h 125"/>
                <a:gd name="T24" fmla="*/ 497 w 602"/>
                <a:gd name="T25" fmla="*/ 34 h 125"/>
                <a:gd name="T26" fmla="*/ 454 w 602"/>
                <a:gd name="T27" fmla="*/ 40 h 125"/>
                <a:gd name="T28" fmla="*/ 369 w 602"/>
                <a:gd name="T29" fmla="*/ 48 h 125"/>
                <a:gd name="T30" fmla="*/ 302 w 602"/>
                <a:gd name="T31" fmla="*/ 50 h 125"/>
                <a:gd name="T32" fmla="*/ 233 w 602"/>
                <a:gd name="T33" fmla="*/ 48 h 125"/>
                <a:gd name="T34" fmla="*/ 148 w 602"/>
                <a:gd name="T35" fmla="*/ 40 h 125"/>
                <a:gd name="T36" fmla="*/ 106 w 602"/>
                <a:gd name="T37" fmla="*/ 34 h 125"/>
                <a:gd name="T38" fmla="*/ 66 w 602"/>
                <a:gd name="T39" fmla="*/ 25 h 125"/>
                <a:gd name="T40" fmla="*/ 29 w 602"/>
                <a:gd name="T41" fmla="*/ 13 h 125"/>
                <a:gd name="T42" fmla="*/ 0 w 602"/>
                <a:gd name="T43" fmla="*/ 0 h 125"/>
                <a:gd name="T44" fmla="*/ 0 w 602"/>
                <a:gd name="T45" fmla="*/ 67 h 125"/>
                <a:gd name="T46" fmla="*/ 4 w 602"/>
                <a:gd name="T47" fmla="*/ 72 h 125"/>
                <a:gd name="T48" fmla="*/ 13 w 602"/>
                <a:gd name="T49" fmla="*/ 79 h 125"/>
                <a:gd name="T50" fmla="*/ 36 w 602"/>
                <a:gd name="T51" fmla="*/ 89 h 125"/>
                <a:gd name="T52" fmla="*/ 67 w 602"/>
                <a:gd name="T53" fmla="*/ 99 h 125"/>
                <a:gd name="T54" fmla="*/ 108 w 602"/>
                <a:gd name="T55" fmla="*/ 108 h 125"/>
                <a:gd name="T56" fmla="*/ 155 w 602"/>
                <a:gd name="T57" fmla="*/ 116 h 125"/>
                <a:gd name="T58" fmla="*/ 210 w 602"/>
                <a:gd name="T59" fmla="*/ 122 h 125"/>
                <a:gd name="T60" fmla="*/ 270 w 602"/>
                <a:gd name="T61" fmla="*/ 125 h 125"/>
                <a:gd name="T62" fmla="*/ 302 w 602"/>
                <a:gd name="T63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2" h="125">
                  <a:moveTo>
                    <a:pt x="302" y="125"/>
                  </a:moveTo>
                  <a:lnTo>
                    <a:pt x="333" y="125"/>
                  </a:lnTo>
                  <a:lnTo>
                    <a:pt x="364" y="124"/>
                  </a:lnTo>
                  <a:lnTo>
                    <a:pt x="393" y="122"/>
                  </a:lnTo>
                  <a:lnTo>
                    <a:pt x="421" y="118"/>
                  </a:lnTo>
                  <a:lnTo>
                    <a:pt x="448" y="116"/>
                  </a:lnTo>
                  <a:lnTo>
                    <a:pt x="472" y="112"/>
                  </a:lnTo>
                  <a:lnTo>
                    <a:pt x="495" y="108"/>
                  </a:lnTo>
                  <a:lnTo>
                    <a:pt x="516" y="103"/>
                  </a:lnTo>
                  <a:lnTo>
                    <a:pt x="536" y="99"/>
                  </a:lnTo>
                  <a:lnTo>
                    <a:pt x="553" y="94"/>
                  </a:lnTo>
                  <a:lnTo>
                    <a:pt x="567" y="89"/>
                  </a:lnTo>
                  <a:lnTo>
                    <a:pt x="580" y="84"/>
                  </a:lnTo>
                  <a:lnTo>
                    <a:pt x="589" y="79"/>
                  </a:lnTo>
                  <a:lnTo>
                    <a:pt x="597" y="74"/>
                  </a:lnTo>
                  <a:lnTo>
                    <a:pt x="599" y="72"/>
                  </a:lnTo>
                  <a:lnTo>
                    <a:pt x="601" y="69"/>
                  </a:lnTo>
                  <a:lnTo>
                    <a:pt x="602" y="67"/>
                  </a:lnTo>
                  <a:lnTo>
                    <a:pt x="602" y="65"/>
                  </a:lnTo>
                  <a:lnTo>
                    <a:pt x="602" y="0"/>
                  </a:lnTo>
                  <a:lnTo>
                    <a:pt x="589" y="7"/>
                  </a:lnTo>
                  <a:lnTo>
                    <a:pt x="573" y="13"/>
                  </a:lnTo>
                  <a:lnTo>
                    <a:pt x="556" y="20"/>
                  </a:lnTo>
                  <a:lnTo>
                    <a:pt x="537" y="24"/>
                  </a:lnTo>
                  <a:lnTo>
                    <a:pt x="517" y="29"/>
                  </a:lnTo>
                  <a:lnTo>
                    <a:pt x="497" y="34"/>
                  </a:lnTo>
                  <a:lnTo>
                    <a:pt x="476" y="37"/>
                  </a:lnTo>
                  <a:lnTo>
                    <a:pt x="454" y="40"/>
                  </a:lnTo>
                  <a:lnTo>
                    <a:pt x="410" y="44"/>
                  </a:lnTo>
                  <a:lnTo>
                    <a:pt x="369" y="48"/>
                  </a:lnTo>
                  <a:lnTo>
                    <a:pt x="332" y="50"/>
                  </a:lnTo>
                  <a:lnTo>
                    <a:pt x="302" y="50"/>
                  </a:lnTo>
                  <a:lnTo>
                    <a:pt x="271" y="50"/>
                  </a:lnTo>
                  <a:lnTo>
                    <a:pt x="233" y="48"/>
                  </a:lnTo>
                  <a:lnTo>
                    <a:pt x="192" y="44"/>
                  </a:lnTo>
                  <a:lnTo>
                    <a:pt x="148" y="40"/>
                  </a:lnTo>
                  <a:lnTo>
                    <a:pt x="127" y="37"/>
                  </a:lnTo>
                  <a:lnTo>
                    <a:pt x="106" y="34"/>
                  </a:lnTo>
                  <a:lnTo>
                    <a:pt x="85" y="29"/>
                  </a:lnTo>
                  <a:lnTo>
                    <a:pt x="66" y="25"/>
                  </a:lnTo>
                  <a:lnTo>
                    <a:pt x="47" y="20"/>
                  </a:lnTo>
                  <a:lnTo>
                    <a:pt x="29" y="13"/>
                  </a:lnTo>
                  <a:lnTo>
                    <a:pt x="14" y="7"/>
                  </a:lnTo>
                  <a:lnTo>
                    <a:pt x="0" y="0"/>
                  </a:lnTo>
                  <a:lnTo>
                    <a:pt x="0" y="65"/>
                  </a:lnTo>
                  <a:lnTo>
                    <a:pt x="0" y="67"/>
                  </a:lnTo>
                  <a:lnTo>
                    <a:pt x="2" y="69"/>
                  </a:lnTo>
                  <a:lnTo>
                    <a:pt x="4" y="72"/>
                  </a:lnTo>
                  <a:lnTo>
                    <a:pt x="6" y="74"/>
                  </a:lnTo>
                  <a:lnTo>
                    <a:pt x="13" y="79"/>
                  </a:lnTo>
                  <a:lnTo>
                    <a:pt x="23" y="84"/>
                  </a:lnTo>
                  <a:lnTo>
                    <a:pt x="36" y="89"/>
                  </a:lnTo>
                  <a:lnTo>
                    <a:pt x="50" y="95"/>
                  </a:lnTo>
                  <a:lnTo>
                    <a:pt x="67" y="99"/>
                  </a:lnTo>
                  <a:lnTo>
                    <a:pt x="86" y="103"/>
                  </a:lnTo>
                  <a:lnTo>
                    <a:pt x="108" y="108"/>
                  </a:lnTo>
                  <a:lnTo>
                    <a:pt x="130" y="112"/>
                  </a:lnTo>
                  <a:lnTo>
                    <a:pt x="155" y="116"/>
                  </a:lnTo>
                  <a:lnTo>
                    <a:pt x="182" y="120"/>
                  </a:lnTo>
                  <a:lnTo>
                    <a:pt x="210" y="122"/>
                  </a:lnTo>
                  <a:lnTo>
                    <a:pt x="240" y="124"/>
                  </a:lnTo>
                  <a:lnTo>
                    <a:pt x="270" y="125"/>
                  </a:lnTo>
                  <a:lnTo>
                    <a:pt x="302" y="125"/>
                  </a:lnTo>
                  <a:lnTo>
                    <a:pt x="302" y="1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7" name="Freeform 459"/>
            <p:cNvSpPr>
              <a:spLocks/>
            </p:cNvSpPr>
            <p:nvPr/>
          </p:nvSpPr>
          <p:spPr bwMode="auto">
            <a:xfrm>
              <a:off x="2598738" y="1454150"/>
              <a:ext cx="190500" cy="39688"/>
            </a:xfrm>
            <a:custGeom>
              <a:avLst/>
              <a:gdLst>
                <a:gd name="T0" fmla="*/ 302 w 602"/>
                <a:gd name="T1" fmla="*/ 124 h 124"/>
                <a:gd name="T2" fmla="*/ 333 w 602"/>
                <a:gd name="T3" fmla="*/ 124 h 124"/>
                <a:gd name="T4" fmla="*/ 364 w 602"/>
                <a:gd name="T5" fmla="*/ 123 h 124"/>
                <a:gd name="T6" fmla="*/ 393 w 602"/>
                <a:gd name="T7" fmla="*/ 121 h 124"/>
                <a:gd name="T8" fmla="*/ 421 w 602"/>
                <a:gd name="T9" fmla="*/ 119 h 124"/>
                <a:gd name="T10" fmla="*/ 448 w 602"/>
                <a:gd name="T11" fmla="*/ 115 h 124"/>
                <a:gd name="T12" fmla="*/ 472 w 602"/>
                <a:gd name="T13" fmla="*/ 111 h 124"/>
                <a:gd name="T14" fmla="*/ 495 w 602"/>
                <a:gd name="T15" fmla="*/ 108 h 124"/>
                <a:gd name="T16" fmla="*/ 516 w 602"/>
                <a:gd name="T17" fmla="*/ 104 h 124"/>
                <a:gd name="T18" fmla="*/ 536 w 602"/>
                <a:gd name="T19" fmla="*/ 98 h 124"/>
                <a:gd name="T20" fmla="*/ 553 w 602"/>
                <a:gd name="T21" fmla="*/ 94 h 124"/>
                <a:gd name="T22" fmla="*/ 567 w 602"/>
                <a:gd name="T23" fmla="*/ 89 h 124"/>
                <a:gd name="T24" fmla="*/ 580 w 602"/>
                <a:gd name="T25" fmla="*/ 83 h 124"/>
                <a:gd name="T26" fmla="*/ 589 w 602"/>
                <a:gd name="T27" fmla="*/ 79 h 124"/>
                <a:gd name="T28" fmla="*/ 597 w 602"/>
                <a:gd name="T29" fmla="*/ 74 h 124"/>
                <a:gd name="T30" fmla="*/ 599 w 602"/>
                <a:gd name="T31" fmla="*/ 71 h 124"/>
                <a:gd name="T32" fmla="*/ 601 w 602"/>
                <a:gd name="T33" fmla="*/ 69 h 124"/>
                <a:gd name="T34" fmla="*/ 602 w 602"/>
                <a:gd name="T35" fmla="*/ 66 h 124"/>
                <a:gd name="T36" fmla="*/ 602 w 602"/>
                <a:gd name="T37" fmla="*/ 64 h 124"/>
                <a:gd name="T38" fmla="*/ 602 w 602"/>
                <a:gd name="T39" fmla="*/ 0 h 124"/>
                <a:gd name="T40" fmla="*/ 589 w 602"/>
                <a:gd name="T41" fmla="*/ 7 h 124"/>
                <a:gd name="T42" fmla="*/ 573 w 602"/>
                <a:gd name="T43" fmla="*/ 14 h 124"/>
                <a:gd name="T44" fmla="*/ 556 w 602"/>
                <a:gd name="T45" fmla="*/ 19 h 124"/>
                <a:gd name="T46" fmla="*/ 537 w 602"/>
                <a:gd name="T47" fmla="*/ 24 h 124"/>
                <a:gd name="T48" fmla="*/ 517 w 602"/>
                <a:gd name="T49" fmla="*/ 29 h 124"/>
                <a:gd name="T50" fmla="*/ 497 w 602"/>
                <a:gd name="T51" fmla="*/ 33 h 124"/>
                <a:gd name="T52" fmla="*/ 476 w 602"/>
                <a:gd name="T53" fmla="*/ 36 h 124"/>
                <a:gd name="T54" fmla="*/ 454 w 602"/>
                <a:gd name="T55" fmla="*/ 39 h 124"/>
                <a:gd name="T56" fmla="*/ 410 w 602"/>
                <a:gd name="T57" fmla="*/ 44 h 124"/>
                <a:gd name="T58" fmla="*/ 369 w 602"/>
                <a:gd name="T59" fmla="*/ 47 h 124"/>
                <a:gd name="T60" fmla="*/ 332 w 602"/>
                <a:gd name="T61" fmla="*/ 49 h 124"/>
                <a:gd name="T62" fmla="*/ 302 w 602"/>
                <a:gd name="T63" fmla="*/ 49 h 124"/>
                <a:gd name="T64" fmla="*/ 271 w 602"/>
                <a:gd name="T65" fmla="*/ 49 h 124"/>
                <a:gd name="T66" fmla="*/ 233 w 602"/>
                <a:gd name="T67" fmla="*/ 47 h 124"/>
                <a:gd name="T68" fmla="*/ 192 w 602"/>
                <a:gd name="T69" fmla="*/ 44 h 124"/>
                <a:gd name="T70" fmla="*/ 148 w 602"/>
                <a:gd name="T71" fmla="*/ 39 h 124"/>
                <a:gd name="T72" fmla="*/ 127 w 602"/>
                <a:gd name="T73" fmla="*/ 36 h 124"/>
                <a:gd name="T74" fmla="*/ 106 w 602"/>
                <a:gd name="T75" fmla="*/ 33 h 124"/>
                <a:gd name="T76" fmla="*/ 85 w 602"/>
                <a:gd name="T77" fmla="*/ 29 h 124"/>
                <a:gd name="T78" fmla="*/ 66 w 602"/>
                <a:gd name="T79" fmla="*/ 24 h 124"/>
                <a:gd name="T80" fmla="*/ 47 w 602"/>
                <a:gd name="T81" fmla="*/ 19 h 124"/>
                <a:gd name="T82" fmla="*/ 29 w 602"/>
                <a:gd name="T83" fmla="*/ 14 h 124"/>
                <a:gd name="T84" fmla="*/ 14 w 602"/>
                <a:gd name="T85" fmla="*/ 7 h 124"/>
                <a:gd name="T86" fmla="*/ 0 w 602"/>
                <a:gd name="T87" fmla="*/ 0 h 124"/>
                <a:gd name="T88" fmla="*/ 0 w 602"/>
                <a:gd name="T89" fmla="*/ 64 h 124"/>
                <a:gd name="T90" fmla="*/ 0 w 602"/>
                <a:gd name="T91" fmla="*/ 66 h 124"/>
                <a:gd name="T92" fmla="*/ 2 w 602"/>
                <a:gd name="T93" fmla="*/ 69 h 124"/>
                <a:gd name="T94" fmla="*/ 4 w 602"/>
                <a:gd name="T95" fmla="*/ 71 h 124"/>
                <a:gd name="T96" fmla="*/ 6 w 602"/>
                <a:gd name="T97" fmla="*/ 74 h 124"/>
                <a:gd name="T98" fmla="*/ 13 w 602"/>
                <a:gd name="T99" fmla="*/ 79 h 124"/>
                <a:gd name="T100" fmla="*/ 23 w 602"/>
                <a:gd name="T101" fmla="*/ 83 h 124"/>
                <a:gd name="T102" fmla="*/ 36 w 602"/>
                <a:gd name="T103" fmla="*/ 89 h 124"/>
                <a:gd name="T104" fmla="*/ 50 w 602"/>
                <a:gd name="T105" fmla="*/ 94 h 124"/>
                <a:gd name="T106" fmla="*/ 67 w 602"/>
                <a:gd name="T107" fmla="*/ 98 h 124"/>
                <a:gd name="T108" fmla="*/ 86 w 602"/>
                <a:gd name="T109" fmla="*/ 104 h 124"/>
                <a:gd name="T110" fmla="*/ 108 w 602"/>
                <a:gd name="T111" fmla="*/ 108 h 124"/>
                <a:gd name="T112" fmla="*/ 130 w 602"/>
                <a:gd name="T113" fmla="*/ 111 h 124"/>
                <a:gd name="T114" fmla="*/ 155 w 602"/>
                <a:gd name="T115" fmla="*/ 115 h 124"/>
                <a:gd name="T116" fmla="*/ 182 w 602"/>
                <a:gd name="T117" fmla="*/ 119 h 124"/>
                <a:gd name="T118" fmla="*/ 210 w 602"/>
                <a:gd name="T119" fmla="*/ 121 h 124"/>
                <a:gd name="T120" fmla="*/ 240 w 602"/>
                <a:gd name="T121" fmla="*/ 123 h 124"/>
                <a:gd name="T122" fmla="*/ 270 w 602"/>
                <a:gd name="T123" fmla="*/ 124 h 124"/>
                <a:gd name="T124" fmla="*/ 302 w 602"/>
                <a:gd name="T125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02" h="124">
                  <a:moveTo>
                    <a:pt x="302" y="124"/>
                  </a:moveTo>
                  <a:lnTo>
                    <a:pt x="333" y="124"/>
                  </a:lnTo>
                  <a:lnTo>
                    <a:pt x="364" y="123"/>
                  </a:lnTo>
                  <a:lnTo>
                    <a:pt x="393" y="121"/>
                  </a:lnTo>
                  <a:lnTo>
                    <a:pt x="421" y="119"/>
                  </a:lnTo>
                  <a:lnTo>
                    <a:pt x="448" y="115"/>
                  </a:lnTo>
                  <a:lnTo>
                    <a:pt x="472" y="111"/>
                  </a:lnTo>
                  <a:lnTo>
                    <a:pt x="495" y="108"/>
                  </a:lnTo>
                  <a:lnTo>
                    <a:pt x="516" y="104"/>
                  </a:lnTo>
                  <a:lnTo>
                    <a:pt x="536" y="98"/>
                  </a:lnTo>
                  <a:lnTo>
                    <a:pt x="553" y="94"/>
                  </a:lnTo>
                  <a:lnTo>
                    <a:pt x="567" y="89"/>
                  </a:lnTo>
                  <a:lnTo>
                    <a:pt x="580" y="83"/>
                  </a:lnTo>
                  <a:lnTo>
                    <a:pt x="589" y="79"/>
                  </a:lnTo>
                  <a:lnTo>
                    <a:pt x="597" y="74"/>
                  </a:lnTo>
                  <a:lnTo>
                    <a:pt x="599" y="71"/>
                  </a:lnTo>
                  <a:lnTo>
                    <a:pt x="601" y="69"/>
                  </a:lnTo>
                  <a:lnTo>
                    <a:pt x="602" y="66"/>
                  </a:lnTo>
                  <a:lnTo>
                    <a:pt x="602" y="64"/>
                  </a:lnTo>
                  <a:lnTo>
                    <a:pt x="602" y="0"/>
                  </a:lnTo>
                  <a:lnTo>
                    <a:pt x="589" y="7"/>
                  </a:lnTo>
                  <a:lnTo>
                    <a:pt x="573" y="14"/>
                  </a:lnTo>
                  <a:lnTo>
                    <a:pt x="556" y="19"/>
                  </a:lnTo>
                  <a:lnTo>
                    <a:pt x="537" y="24"/>
                  </a:lnTo>
                  <a:lnTo>
                    <a:pt x="517" y="29"/>
                  </a:lnTo>
                  <a:lnTo>
                    <a:pt x="497" y="33"/>
                  </a:lnTo>
                  <a:lnTo>
                    <a:pt x="476" y="36"/>
                  </a:lnTo>
                  <a:lnTo>
                    <a:pt x="454" y="39"/>
                  </a:lnTo>
                  <a:lnTo>
                    <a:pt x="410" y="44"/>
                  </a:lnTo>
                  <a:lnTo>
                    <a:pt x="369" y="47"/>
                  </a:lnTo>
                  <a:lnTo>
                    <a:pt x="332" y="49"/>
                  </a:lnTo>
                  <a:lnTo>
                    <a:pt x="302" y="49"/>
                  </a:lnTo>
                  <a:lnTo>
                    <a:pt x="271" y="49"/>
                  </a:lnTo>
                  <a:lnTo>
                    <a:pt x="233" y="47"/>
                  </a:lnTo>
                  <a:lnTo>
                    <a:pt x="192" y="44"/>
                  </a:lnTo>
                  <a:lnTo>
                    <a:pt x="148" y="39"/>
                  </a:lnTo>
                  <a:lnTo>
                    <a:pt x="127" y="36"/>
                  </a:lnTo>
                  <a:lnTo>
                    <a:pt x="106" y="33"/>
                  </a:lnTo>
                  <a:lnTo>
                    <a:pt x="85" y="29"/>
                  </a:lnTo>
                  <a:lnTo>
                    <a:pt x="66" y="24"/>
                  </a:lnTo>
                  <a:lnTo>
                    <a:pt x="47" y="19"/>
                  </a:lnTo>
                  <a:lnTo>
                    <a:pt x="29" y="14"/>
                  </a:lnTo>
                  <a:lnTo>
                    <a:pt x="14" y="7"/>
                  </a:lnTo>
                  <a:lnTo>
                    <a:pt x="0" y="0"/>
                  </a:lnTo>
                  <a:lnTo>
                    <a:pt x="0" y="64"/>
                  </a:lnTo>
                  <a:lnTo>
                    <a:pt x="0" y="66"/>
                  </a:lnTo>
                  <a:lnTo>
                    <a:pt x="2" y="69"/>
                  </a:lnTo>
                  <a:lnTo>
                    <a:pt x="4" y="71"/>
                  </a:lnTo>
                  <a:lnTo>
                    <a:pt x="6" y="74"/>
                  </a:lnTo>
                  <a:lnTo>
                    <a:pt x="13" y="79"/>
                  </a:lnTo>
                  <a:lnTo>
                    <a:pt x="23" y="83"/>
                  </a:lnTo>
                  <a:lnTo>
                    <a:pt x="36" y="89"/>
                  </a:lnTo>
                  <a:lnTo>
                    <a:pt x="50" y="94"/>
                  </a:lnTo>
                  <a:lnTo>
                    <a:pt x="67" y="98"/>
                  </a:lnTo>
                  <a:lnTo>
                    <a:pt x="86" y="104"/>
                  </a:lnTo>
                  <a:lnTo>
                    <a:pt x="108" y="108"/>
                  </a:lnTo>
                  <a:lnTo>
                    <a:pt x="130" y="111"/>
                  </a:lnTo>
                  <a:lnTo>
                    <a:pt x="155" y="115"/>
                  </a:lnTo>
                  <a:lnTo>
                    <a:pt x="182" y="119"/>
                  </a:lnTo>
                  <a:lnTo>
                    <a:pt x="210" y="121"/>
                  </a:lnTo>
                  <a:lnTo>
                    <a:pt x="240" y="123"/>
                  </a:lnTo>
                  <a:lnTo>
                    <a:pt x="270" y="124"/>
                  </a:lnTo>
                  <a:lnTo>
                    <a:pt x="302" y="1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8" name="Freeform 460"/>
            <p:cNvSpPr>
              <a:spLocks/>
            </p:cNvSpPr>
            <p:nvPr/>
          </p:nvSpPr>
          <p:spPr bwMode="auto">
            <a:xfrm>
              <a:off x="2598738" y="1385888"/>
              <a:ext cx="190500" cy="41275"/>
            </a:xfrm>
            <a:custGeom>
              <a:avLst/>
              <a:gdLst>
                <a:gd name="T0" fmla="*/ 333 w 602"/>
                <a:gd name="T1" fmla="*/ 126 h 127"/>
                <a:gd name="T2" fmla="*/ 393 w 602"/>
                <a:gd name="T3" fmla="*/ 124 h 127"/>
                <a:gd name="T4" fmla="*/ 448 w 602"/>
                <a:gd name="T5" fmla="*/ 117 h 127"/>
                <a:gd name="T6" fmla="*/ 495 w 602"/>
                <a:gd name="T7" fmla="*/ 110 h 127"/>
                <a:gd name="T8" fmla="*/ 536 w 602"/>
                <a:gd name="T9" fmla="*/ 101 h 127"/>
                <a:gd name="T10" fmla="*/ 567 w 602"/>
                <a:gd name="T11" fmla="*/ 91 h 127"/>
                <a:gd name="T12" fmla="*/ 589 w 602"/>
                <a:gd name="T13" fmla="*/ 81 h 127"/>
                <a:gd name="T14" fmla="*/ 599 w 602"/>
                <a:gd name="T15" fmla="*/ 73 h 127"/>
                <a:gd name="T16" fmla="*/ 602 w 602"/>
                <a:gd name="T17" fmla="*/ 69 h 127"/>
                <a:gd name="T18" fmla="*/ 602 w 602"/>
                <a:gd name="T19" fmla="*/ 0 h 127"/>
                <a:gd name="T20" fmla="*/ 576 w 602"/>
                <a:gd name="T21" fmla="*/ 13 h 127"/>
                <a:gd name="T22" fmla="*/ 543 w 602"/>
                <a:gd name="T23" fmla="*/ 24 h 127"/>
                <a:gd name="T24" fmla="*/ 506 w 602"/>
                <a:gd name="T25" fmla="*/ 32 h 127"/>
                <a:gd name="T26" fmla="*/ 466 w 602"/>
                <a:gd name="T27" fmla="*/ 40 h 127"/>
                <a:gd name="T28" fmla="*/ 381 w 602"/>
                <a:gd name="T29" fmla="*/ 48 h 127"/>
                <a:gd name="T30" fmla="*/ 302 w 602"/>
                <a:gd name="T31" fmla="*/ 52 h 127"/>
                <a:gd name="T32" fmla="*/ 221 w 602"/>
                <a:gd name="T33" fmla="*/ 48 h 127"/>
                <a:gd name="T34" fmla="*/ 137 w 602"/>
                <a:gd name="T35" fmla="*/ 40 h 127"/>
                <a:gd name="T36" fmla="*/ 97 w 602"/>
                <a:gd name="T37" fmla="*/ 32 h 127"/>
                <a:gd name="T38" fmla="*/ 59 w 602"/>
                <a:gd name="T39" fmla="*/ 24 h 127"/>
                <a:gd name="T40" fmla="*/ 27 w 602"/>
                <a:gd name="T41" fmla="*/ 13 h 127"/>
                <a:gd name="T42" fmla="*/ 0 w 602"/>
                <a:gd name="T43" fmla="*/ 1 h 127"/>
                <a:gd name="T44" fmla="*/ 0 w 602"/>
                <a:gd name="T45" fmla="*/ 69 h 127"/>
                <a:gd name="T46" fmla="*/ 4 w 602"/>
                <a:gd name="T47" fmla="*/ 73 h 127"/>
                <a:gd name="T48" fmla="*/ 13 w 602"/>
                <a:gd name="T49" fmla="*/ 81 h 127"/>
                <a:gd name="T50" fmla="*/ 36 w 602"/>
                <a:gd name="T51" fmla="*/ 91 h 127"/>
                <a:gd name="T52" fmla="*/ 67 w 602"/>
                <a:gd name="T53" fmla="*/ 101 h 127"/>
                <a:gd name="T54" fmla="*/ 108 w 602"/>
                <a:gd name="T55" fmla="*/ 110 h 127"/>
                <a:gd name="T56" fmla="*/ 155 w 602"/>
                <a:gd name="T57" fmla="*/ 117 h 127"/>
                <a:gd name="T58" fmla="*/ 210 w 602"/>
                <a:gd name="T59" fmla="*/ 124 h 127"/>
                <a:gd name="T60" fmla="*/ 270 w 602"/>
                <a:gd name="T61" fmla="*/ 127 h 127"/>
                <a:gd name="T62" fmla="*/ 302 w 602"/>
                <a:gd name="T63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2" h="127">
                  <a:moveTo>
                    <a:pt x="302" y="127"/>
                  </a:moveTo>
                  <a:lnTo>
                    <a:pt x="333" y="126"/>
                  </a:lnTo>
                  <a:lnTo>
                    <a:pt x="364" y="125"/>
                  </a:lnTo>
                  <a:lnTo>
                    <a:pt x="393" y="124"/>
                  </a:lnTo>
                  <a:lnTo>
                    <a:pt x="421" y="120"/>
                  </a:lnTo>
                  <a:lnTo>
                    <a:pt x="448" y="117"/>
                  </a:lnTo>
                  <a:lnTo>
                    <a:pt x="472" y="114"/>
                  </a:lnTo>
                  <a:lnTo>
                    <a:pt x="495" y="110"/>
                  </a:lnTo>
                  <a:lnTo>
                    <a:pt x="516" y="105"/>
                  </a:lnTo>
                  <a:lnTo>
                    <a:pt x="536" y="101"/>
                  </a:lnTo>
                  <a:lnTo>
                    <a:pt x="553" y="96"/>
                  </a:lnTo>
                  <a:lnTo>
                    <a:pt x="567" y="91"/>
                  </a:lnTo>
                  <a:lnTo>
                    <a:pt x="580" y="86"/>
                  </a:lnTo>
                  <a:lnTo>
                    <a:pt x="589" y="81"/>
                  </a:lnTo>
                  <a:lnTo>
                    <a:pt x="597" y="76"/>
                  </a:lnTo>
                  <a:lnTo>
                    <a:pt x="599" y="73"/>
                  </a:lnTo>
                  <a:lnTo>
                    <a:pt x="601" y="71"/>
                  </a:lnTo>
                  <a:lnTo>
                    <a:pt x="602" y="69"/>
                  </a:lnTo>
                  <a:lnTo>
                    <a:pt x="602" y="67"/>
                  </a:lnTo>
                  <a:lnTo>
                    <a:pt x="602" y="0"/>
                  </a:lnTo>
                  <a:lnTo>
                    <a:pt x="590" y="8"/>
                  </a:lnTo>
                  <a:lnTo>
                    <a:pt x="576" y="13"/>
                  </a:lnTo>
                  <a:lnTo>
                    <a:pt x="560" y="18"/>
                  </a:lnTo>
                  <a:lnTo>
                    <a:pt x="543" y="24"/>
                  </a:lnTo>
                  <a:lnTo>
                    <a:pt x="525" y="28"/>
                  </a:lnTo>
                  <a:lnTo>
                    <a:pt x="506" y="32"/>
                  </a:lnTo>
                  <a:lnTo>
                    <a:pt x="486" y="37"/>
                  </a:lnTo>
                  <a:lnTo>
                    <a:pt x="466" y="40"/>
                  </a:lnTo>
                  <a:lnTo>
                    <a:pt x="423" y="45"/>
                  </a:lnTo>
                  <a:lnTo>
                    <a:pt x="381" y="48"/>
                  </a:lnTo>
                  <a:lnTo>
                    <a:pt x="340" y="51"/>
                  </a:lnTo>
                  <a:lnTo>
                    <a:pt x="302" y="52"/>
                  </a:lnTo>
                  <a:lnTo>
                    <a:pt x="263" y="51"/>
                  </a:lnTo>
                  <a:lnTo>
                    <a:pt x="221" y="48"/>
                  </a:lnTo>
                  <a:lnTo>
                    <a:pt x="180" y="45"/>
                  </a:lnTo>
                  <a:lnTo>
                    <a:pt x="137" y="40"/>
                  </a:lnTo>
                  <a:lnTo>
                    <a:pt x="116" y="37"/>
                  </a:lnTo>
                  <a:lnTo>
                    <a:pt x="97" y="32"/>
                  </a:lnTo>
                  <a:lnTo>
                    <a:pt x="78" y="28"/>
                  </a:lnTo>
                  <a:lnTo>
                    <a:pt x="59" y="24"/>
                  </a:lnTo>
                  <a:lnTo>
                    <a:pt x="42" y="18"/>
                  </a:lnTo>
                  <a:lnTo>
                    <a:pt x="27" y="13"/>
                  </a:lnTo>
                  <a:lnTo>
                    <a:pt x="12" y="8"/>
                  </a:lnTo>
                  <a:lnTo>
                    <a:pt x="0" y="1"/>
                  </a:lnTo>
                  <a:lnTo>
                    <a:pt x="0" y="67"/>
                  </a:lnTo>
                  <a:lnTo>
                    <a:pt x="0" y="69"/>
                  </a:lnTo>
                  <a:lnTo>
                    <a:pt x="2" y="71"/>
                  </a:lnTo>
                  <a:lnTo>
                    <a:pt x="4" y="73"/>
                  </a:lnTo>
                  <a:lnTo>
                    <a:pt x="6" y="75"/>
                  </a:lnTo>
                  <a:lnTo>
                    <a:pt x="13" y="81"/>
                  </a:lnTo>
                  <a:lnTo>
                    <a:pt x="23" y="86"/>
                  </a:lnTo>
                  <a:lnTo>
                    <a:pt x="36" y="91"/>
                  </a:lnTo>
                  <a:lnTo>
                    <a:pt x="50" y="96"/>
                  </a:lnTo>
                  <a:lnTo>
                    <a:pt x="67" y="101"/>
                  </a:lnTo>
                  <a:lnTo>
                    <a:pt x="86" y="105"/>
                  </a:lnTo>
                  <a:lnTo>
                    <a:pt x="108" y="110"/>
                  </a:lnTo>
                  <a:lnTo>
                    <a:pt x="130" y="114"/>
                  </a:lnTo>
                  <a:lnTo>
                    <a:pt x="155" y="117"/>
                  </a:lnTo>
                  <a:lnTo>
                    <a:pt x="182" y="120"/>
                  </a:lnTo>
                  <a:lnTo>
                    <a:pt x="210" y="124"/>
                  </a:lnTo>
                  <a:lnTo>
                    <a:pt x="240" y="125"/>
                  </a:lnTo>
                  <a:lnTo>
                    <a:pt x="270" y="127"/>
                  </a:lnTo>
                  <a:lnTo>
                    <a:pt x="302" y="127"/>
                  </a:lnTo>
                  <a:lnTo>
                    <a:pt x="302" y="1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9" name="Freeform 461"/>
            <p:cNvSpPr>
              <a:spLocks/>
            </p:cNvSpPr>
            <p:nvPr/>
          </p:nvSpPr>
          <p:spPr bwMode="auto">
            <a:xfrm>
              <a:off x="2598738" y="1487488"/>
              <a:ext cx="190500" cy="39688"/>
            </a:xfrm>
            <a:custGeom>
              <a:avLst/>
              <a:gdLst>
                <a:gd name="T0" fmla="*/ 602 w 602"/>
                <a:gd name="T1" fmla="*/ 0 h 125"/>
                <a:gd name="T2" fmla="*/ 573 w 602"/>
                <a:gd name="T3" fmla="*/ 14 h 125"/>
                <a:gd name="T4" fmla="*/ 537 w 602"/>
                <a:gd name="T5" fmla="*/ 24 h 125"/>
                <a:gd name="T6" fmla="*/ 497 w 602"/>
                <a:gd name="T7" fmla="*/ 33 h 125"/>
                <a:gd name="T8" fmla="*/ 454 w 602"/>
                <a:gd name="T9" fmla="*/ 39 h 125"/>
                <a:gd name="T10" fmla="*/ 369 w 602"/>
                <a:gd name="T11" fmla="*/ 47 h 125"/>
                <a:gd name="T12" fmla="*/ 302 w 602"/>
                <a:gd name="T13" fmla="*/ 49 h 125"/>
                <a:gd name="T14" fmla="*/ 233 w 602"/>
                <a:gd name="T15" fmla="*/ 47 h 125"/>
                <a:gd name="T16" fmla="*/ 148 w 602"/>
                <a:gd name="T17" fmla="*/ 39 h 125"/>
                <a:gd name="T18" fmla="*/ 106 w 602"/>
                <a:gd name="T19" fmla="*/ 33 h 125"/>
                <a:gd name="T20" fmla="*/ 66 w 602"/>
                <a:gd name="T21" fmla="*/ 24 h 125"/>
                <a:gd name="T22" fmla="*/ 29 w 602"/>
                <a:gd name="T23" fmla="*/ 14 h 125"/>
                <a:gd name="T24" fmla="*/ 0 w 602"/>
                <a:gd name="T25" fmla="*/ 0 h 125"/>
                <a:gd name="T26" fmla="*/ 2 w 602"/>
                <a:gd name="T27" fmla="*/ 69 h 125"/>
                <a:gd name="T28" fmla="*/ 11 w 602"/>
                <a:gd name="T29" fmla="*/ 79 h 125"/>
                <a:gd name="T30" fmla="*/ 32 w 602"/>
                <a:gd name="T31" fmla="*/ 89 h 125"/>
                <a:gd name="T32" fmla="*/ 59 w 602"/>
                <a:gd name="T33" fmla="*/ 98 h 125"/>
                <a:gd name="T34" fmla="*/ 96 w 602"/>
                <a:gd name="T35" fmla="*/ 107 h 125"/>
                <a:gd name="T36" fmla="*/ 140 w 602"/>
                <a:gd name="T37" fmla="*/ 116 h 125"/>
                <a:gd name="T38" fmla="*/ 190 w 602"/>
                <a:gd name="T39" fmla="*/ 121 h 125"/>
                <a:gd name="T40" fmla="*/ 248 w 602"/>
                <a:gd name="T41" fmla="*/ 124 h 125"/>
                <a:gd name="T42" fmla="*/ 283 w 602"/>
                <a:gd name="T43" fmla="*/ 119 h 125"/>
                <a:gd name="T44" fmla="*/ 292 w 602"/>
                <a:gd name="T45" fmla="*/ 106 h 125"/>
                <a:gd name="T46" fmla="*/ 305 w 602"/>
                <a:gd name="T47" fmla="*/ 94 h 125"/>
                <a:gd name="T48" fmla="*/ 320 w 602"/>
                <a:gd name="T49" fmla="*/ 84 h 125"/>
                <a:gd name="T50" fmla="*/ 350 w 602"/>
                <a:gd name="T51" fmla="*/ 70 h 125"/>
                <a:gd name="T52" fmla="*/ 400 w 602"/>
                <a:gd name="T53" fmla="*/ 55 h 125"/>
                <a:gd name="T54" fmla="*/ 458 w 602"/>
                <a:gd name="T55" fmla="*/ 45 h 125"/>
                <a:gd name="T56" fmla="*/ 514 w 602"/>
                <a:gd name="T57" fmla="*/ 38 h 125"/>
                <a:gd name="T58" fmla="*/ 561 w 602"/>
                <a:gd name="T59" fmla="*/ 35 h 125"/>
                <a:gd name="T60" fmla="*/ 594 w 602"/>
                <a:gd name="T61" fmla="*/ 35 h 125"/>
                <a:gd name="T62" fmla="*/ 602 w 602"/>
                <a:gd name="T63" fmla="*/ 34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2" h="125">
                  <a:moveTo>
                    <a:pt x="602" y="34"/>
                  </a:moveTo>
                  <a:lnTo>
                    <a:pt x="602" y="0"/>
                  </a:lnTo>
                  <a:lnTo>
                    <a:pt x="589" y="7"/>
                  </a:lnTo>
                  <a:lnTo>
                    <a:pt x="573" y="14"/>
                  </a:lnTo>
                  <a:lnTo>
                    <a:pt x="556" y="19"/>
                  </a:lnTo>
                  <a:lnTo>
                    <a:pt x="537" y="24"/>
                  </a:lnTo>
                  <a:lnTo>
                    <a:pt x="517" y="29"/>
                  </a:lnTo>
                  <a:lnTo>
                    <a:pt x="497" y="33"/>
                  </a:lnTo>
                  <a:lnTo>
                    <a:pt x="476" y="36"/>
                  </a:lnTo>
                  <a:lnTo>
                    <a:pt x="454" y="39"/>
                  </a:lnTo>
                  <a:lnTo>
                    <a:pt x="410" y="45"/>
                  </a:lnTo>
                  <a:lnTo>
                    <a:pt x="369" y="47"/>
                  </a:lnTo>
                  <a:lnTo>
                    <a:pt x="332" y="49"/>
                  </a:lnTo>
                  <a:lnTo>
                    <a:pt x="302" y="49"/>
                  </a:lnTo>
                  <a:lnTo>
                    <a:pt x="271" y="49"/>
                  </a:lnTo>
                  <a:lnTo>
                    <a:pt x="233" y="47"/>
                  </a:lnTo>
                  <a:lnTo>
                    <a:pt x="192" y="45"/>
                  </a:lnTo>
                  <a:lnTo>
                    <a:pt x="148" y="39"/>
                  </a:lnTo>
                  <a:lnTo>
                    <a:pt x="127" y="36"/>
                  </a:lnTo>
                  <a:lnTo>
                    <a:pt x="106" y="33"/>
                  </a:lnTo>
                  <a:lnTo>
                    <a:pt x="85" y="29"/>
                  </a:lnTo>
                  <a:lnTo>
                    <a:pt x="66" y="24"/>
                  </a:lnTo>
                  <a:lnTo>
                    <a:pt x="47" y="19"/>
                  </a:lnTo>
                  <a:lnTo>
                    <a:pt x="29" y="14"/>
                  </a:lnTo>
                  <a:lnTo>
                    <a:pt x="14" y="7"/>
                  </a:lnTo>
                  <a:lnTo>
                    <a:pt x="0" y="0"/>
                  </a:lnTo>
                  <a:lnTo>
                    <a:pt x="0" y="64"/>
                  </a:lnTo>
                  <a:lnTo>
                    <a:pt x="2" y="69"/>
                  </a:lnTo>
                  <a:lnTo>
                    <a:pt x="6" y="74"/>
                  </a:lnTo>
                  <a:lnTo>
                    <a:pt x="11" y="79"/>
                  </a:lnTo>
                  <a:lnTo>
                    <a:pt x="20" y="83"/>
                  </a:lnTo>
                  <a:lnTo>
                    <a:pt x="32" y="89"/>
                  </a:lnTo>
                  <a:lnTo>
                    <a:pt x="44" y="94"/>
                  </a:lnTo>
                  <a:lnTo>
                    <a:pt x="59" y="98"/>
                  </a:lnTo>
                  <a:lnTo>
                    <a:pt x="77" y="103"/>
                  </a:lnTo>
                  <a:lnTo>
                    <a:pt x="96" y="107"/>
                  </a:lnTo>
                  <a:lnTo>
                    <a:pt x="117" y="111"/>
                  </a:lnTo>
                  <a:lnTo>
                    <a:pt x="140" y="116"/>
                  </a:lnTo>
                  <a:lnTo>
                    <a:pt x="165" y="118"/>
                  </a:lnTo>
                  <a:lnTo>
                    <a:pt x="190" y="121"/>
                  </a:lnTo>
                  <a:lnTo>
                    <a:pt x="218" y="123"/>
                  </a:lnTo>
                  <a:lnTo>
                    <a:pt x="248" y="124"/>
                  </a:lnTo>
                  <a:lnTo>
                    <a:pt x="278" y="125"/>
                  </a:lnTo>
                  <a:lnTo>
                    <a:pt x="283" y="119"/>
                  </a:lnTo>
                  <a:lnTo>
                    <a:pt x="287" y="112"/>
                  </a:lnTo>
                  <a:lnTo>
                    <a:pt x="292" y="106"/>
                  </a:lnTo>
                  <a:lnTo>
                    <a:pt x="298" y="101"/>
                  </a:lnTo>
                  <a:lnTo>
                    <a:pt x="305" y="94"/>
                  </a:lnTo>
                  <a:lnTo>
                    <a:pt x="313" y="89"/>
                  </a:lnTo>
                  <a:lnTo>
                    <a:pt x="320" y="84"/>
                  </a:lnTo>
                  <a:lnTo>
                    <a:pt x="330" y="79"/>
                  </a:lnTo>
                  <a:lnTo>
                    <a:pt x="350" y="70"/>
                  </a:lnTo>
                  <a:lnTo>
                    <a:pt x="374" y="62"/>
                  </a:lnTo>
                  <a:lnTo>
                    <a:pt x="400" y="55"/>
                  </a:lnTo>
                  <a:lnTo>
                    <a:pt x="429" y="49"/>
                  </a:lnTo>
                  <a:lnTo>
                    <a:pt x="458" y="45"/>
                  </a:lnTo>
                  <a:lnTo>
                    <a:pt x="486" y="40"/>
                  </a:lnTo>
                  <a:lnTo>
                    <a:pt x="514" y="38"/>
                  </a:lnTo>
                  <a:lnTo>
                    <a:pt x="539" y="36"/>
                  </a:lnTo>
                  <a:lnTo>
                    <a:pt x="561" y="35"/>
                  </a:lnTo>
                  <a:lnTo>
                    <a:pt x="580" y="35"/>
                  </a:lnTo>
                  <a:lnTo>
                    <a:pt x="594" y="35"/>
                  </a:lnTo>
                  <a:lnTo>
                    <a:pt x="602" y="34"/>
                  </a:lnTo>
                  <a:lnTo>
                    <a:pt x="602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0" name="Freeform 462"/>
            <p:cNvSpPr>
              <a:spLocks/>
            </p:cNvSpPr>
            <p:nvPr/>
          </p:nvSpPr>
          <p:spPr bwMode="auto">
            <a:xfrm>
              <a:off x="2598738" y="1520825"/>
              <a:ext cx="85725" cy="49213"/>
            </a:xfrm>
            <a:custGeom>
              <a:avLst/>
              <a:gdLst>
                <a:gd name="T0" fmla="*/ 0 w 271"/>
                <a:gd name="T1" fmla="*/ 63 h 153"/>
                <a:gd name="T2" fmla="*/ 0 w 271"/>
                <a:gd name="T3" fmla="*/ 69 h 153"/>
                <a:gd name="T4" fmla="*/ 3 w 271"/>
                <a:gd name="T5" fmla="*/ 75 h 153"/>
                <a:gd name="T6" fmla="*/ 5 w 271"/>
                <a:gd name="T7" fmla="*/ 80 h 153"/>
                <a:gd name="T8" fmla="*/ 7 w 271"/>
                <a:gd name="T9" fmla="*/ 86 h 153"/>
                <a:gd name="T10" fmla="*/ 11 w 271"/>
                <a:gd name="T11" fmla="*/ 90 h 153"/>
                <a:gd name="T12" fmla="*/ 15 w 271"/>
                <a:gd name="T13" fmla="*/ 95 h 153"/>
                <a:gd name="T14" fmla="*/ 21 w 271"/>
                <a:gd name="T15" fmla="*/ 100 h 153"/>
                <a:gd name="T16" fmla="*/ 27 w 271"/>
                <a:gd name="T17" fmla="*/ 104 h 153"/>
                <a:gd name="T18" fmla="*/ 40 w 271"/>
                <a:gd name="T19" fmla="*/ 113 h 153"/>
                <a:gd name="T20" fmla="*/ 56 w 271"/>
                <a:gd name="T21" fmla="*/ 119 h 153"/>
                <a:gd name="T22" fmla="*/ 74 w 271"/>
                <a:gd name="T23" fmla="*/ 125 h 153"/>
                <a:gd name="T24" fmla="*/ 94 w 271"/>
                <a:gd name="T25" fmla="*/ 131 h 153"/>
                <a:gd name="T26" fmla="*/ 114 w 271"/>
                <a:gd name="T27" fmla="*/ 136 h 153"/>
                <a:gd name="T28" fmla="*/ 136 w 271"/>
                <a:gd name="T29" fmla="*/ 140 h 153"/>
                <a:gd name="T30" fmla="*/ 158 w 271"/>
                <a:gd name="T31" fmla="*/ 144 h 153"/>
                <a:gd name="T32" fmla="*/ 182 w 271"/>
                <a:gd name="T33" fmla="*/ 147 h 153"/>
                <a:gd name="T34" fmla="*/ 227 w 271"/>
                <a:gd name="T35" fmla="*/ 151 h 153"/>
                <a:gd name="T36" fmla="*/ 271 w 271"/>
                <a:gd name="T37" fmla="*/ 153 h 153"/>
                <a:gd name="T38" fmla="*/ 271 w 271"/>
                <a:gd name="T39" fmla="*/ 48 h 153"/>
                <a:gd name="T40" fmla="*/ 271 w 271"/>
                <a:gd name="T41" fmla="*/ 48 h 153"/>
                <a:gd name="T42" fmla="*/ 271 w 271"/>
                <a:gd name="T43" fmla="*/ 48 h 153"/>
                <a:gd name="T44" fmla="*/ 237 w 271"/>
                <a:gd name="T45" fmla="*/ 47 h 153"/>
                <a:gd name="T46" fmla="*/ 201 w 271"/>
                <a:gd name="T47" fmla="*/ 45 h 153"/>
                <a:gd name="T48" fmla="*/ 163 w 271"/>
                <a:gd name="T49" fmla="*/ 42 h 153"/>
                <a:gd name="T50" fmla="*/ 126 w 271"/>
                <a:gd name="T51" fmla="*/ 36 h 153"/>
                <a:gd name="T52" fmla="*/ 107 w 271"/>
                <a:gd name="T53" fmla="*/ 33 h 153"/>
                <a:gd name="T54" fmla="*/ 89 w 271"/>
                <a:gd name="T55" fmla="*/ 30 h 153"/>
                <a:gd name="T56" fmla="*/ 71 w 271"/>
                <a:gd name="T57" fmla="*/ 26 h 153"/>
                <a:gd name="T58" fmla="*/ 55 w 271"/>
                <a:gd name="T59" fmla="*/ 21 h 153"/>
                <a:gd name="T60" fmla="*/ 39 w 271"/>
                <a:gd name="T61" fmla="*/ 17 h 153"/>
                <a:gd name="T62" fmla="*/ 25 w 271"/>
                <a:gd name="T63" fmla="*/ 12 h 153"/>
                <a:gd name="T64" fmla="*/ 12 w 271"/>
                <a:gd name="T65" fmla="*/ 5 h 153"/>
                <a:gd name="T66" fmla="*/ 0 w 271"/>
                <a:gd name="T67" fmla="*/ 0 h 153"/>
                <a:gd name="T68" fmla="*/ 0 w 271"/>
                <a:gd name="T69" fmla="*/ 6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1" h="153">
                  <a:moveTo>
                    <a:pt x="0" y="63"/>
                  </a:moveTo>
                  <a:lnTo>
                    <a:pt x="0" y="69"/>
                  </a:lnTo>
                  <a:lnTo>
                    <a:pt x="3" y="75"/>
                  </a:lnTo>
                  <a:lnTo>
                    <a:pt x="5" y="80"/>
                  </a:lnTo>
                  <a:lnTo>
                    <a:pt x="7" y="86"/>
                  </a:lnTo>
                  <a:lnTo>
                    <a:pt x="11" y="90"/>
                  </a:lnTo>
                  <a:lnTo>
                    <a:pt x="15" y="95"/>
                  </a:lnTo>
                  <a:lnTo>
                    <a:pt x="21" y="100"/>
                  </a:lnTo>
                  <a:lnTo>
                    <a:pt x="27" y="104"/>
                  </a:lnTo>
                  <a:lnTo>
                    <a:pt x="40" y="113"/>
                  </a:lnTo>
                  <a:lnTo>
                    <a:pt x="56" y="119"/>
                  </a:lnTo>
                  <a:lnTo>
                    <a:pt x="74" y="125"/>
                  </a:lnTo>
                  <a:lnTo>
                    <a:pt x="94" y="131"/>
                  </a:lnTo>
                  <a:lnTo>
                    <a:pt x="114" y="136"/>
                  </a:lnTo>
                  <a:lnTo>
                    <a:pt x="136" y="140"/>
                  </a:lnTo>
                  <a:lnTo>
                    <a:pt x="158" y="144"/>
                  </a:lnTo>
                  <a:lnTo>
                    <a:pt x="182" y="147"/>
                  </a:lnTo>
                  <a:lnTo>
                    <a:pt x="227" y="151"/>
                  </a:lnTo>
                  <a:lnTo>
                    <a:pt x="271" y="153"/>
                  </a:lnTo>
                  <a:lnTo>
                    <a:pt x="271" y="48"/>
                  </a:lnTo>
                  <a:lnTo>
                    <a:pt x="271" y="48"/>
                  </a:lnTo>
                  <a:lnTo>
                    <a:pt x="271" y="48"/>
                  </a:lnTo>
                  <a:lnTo>
                    <a:pt x="237" y="47"/>
                  </a:lnTo>
                  <a:lnTo>
                    <a:pt x="201" y="45"/>
                  </a:lnTo>
                  <a:lnTo>
                    <a:pt x="163" y="42"/>
                  </a:lnTo>
                  <a:lnTo>
                    <a:pt x="126" y="36"/>
                  </a:lnTo>
                  <a:lnTo>
                    <a:pt x="107" y="33"/>
                  </a:lnTo>
                  <a:lnTo>
                    <a:pt x="89" y="30"/>
                  </a:lnTo>
                  <a:lnTo>
                    <a:pt x="71" y="26"/>
                  </a:lnTo>
                  <a:lnTo>
                    <a:pt x="55" y="21"/>
                  </a:lnTo>
                  <a:lnTo>
                    <a:pt x="39" y="17"/>
                  </a:lnTo>
                  <a:lnTo>
                    <a:pt x="25" y="12"/>
                  </a:lnTo>
                  <a:lnTo>
                    <a:pt x="12" y="5"/>
                  </a:lnTo>
                  <a:lnTo>
                    <a:pt x="0" y="0"/>
                  </a:lnTo>
                  <a:lnTo>
                    <a:pt x="0" y="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1" name="Freeform 463"/>
            <p:cNvSpPr>
              <a:spLocks/>
            </p:cNvSpPr>
            <p:nvPr/>
          </p:nvSpPr>
          <p:spPr bwMode="auto">
            <a:xfrm>
              <a:off x="2693988" y="1582738"/>
              <a:ext cx="192088" cy="49213"/>
            </a:xfrm>
            <a:custGeom>
              <a:avLst/>
              <a:gdLst>
                <a:gd name="T0" fmla="*/ 0 w 601"/>
                <a:gd name="T1" fmla="*/ 0 h 155"/>
                <a:gd name="T2" fmla="*/ 0 w 601"/>
                <a:gd name="T3" fmla="*/ 64 h 155"/>
                <a:gd name="T4" fmla="*/ 0 w 601"/>
                <a:gd name="T5" fmla="*/ 71 h 155"/>
                <a:gd name="T6" fmla="*/ 2 w 601"/>
                <a:gd name="T7" fmla="*/ 77 h 155"/>
                <a:gd name="T8" fmla="*/ 4 w 601"/>
                <a:gd name="T9" fmla="*/ 84 h 155"/>
                <a:gd name="T10" fmla="*/ 7 w 601"/>
                <a:gd name="T11" fmla="*/ 89 h 155"/>
                <a:gd name="T12" fmla="*/ 13 w 601"/>
                <a:gd name="T13" fmla="*/ 95 h 155"/>
                <a:gd name="T14" fmla="*/ 18 w 601"/>
                <a:gd name="T15" fmla="*/ 100 h 155"/>
                <a:gd name="T16" fmla="*/ 23 w 601"/>
                <a:gd name="T17" fmla="*/ 104 h 155"/>
                <a:gd name="T18" fmla="*/ 31 w 601"/>
                <a:gd name="T19" fmla="*/ 108 h 155"/>
                <a:gd name="T20" fmla="*/ 47 w 601"/>
                <a:gd name="T21" fmla="*/ 117 h 155"/>
                <a:gd name="T22" fmla="*/ 65 w 601"/>
                <a:gd name="T23" fmla="*/ 125 h 155"/>
                <a:gd name="T24" fmla="*/ 86 w 601"/>
                <a:gd name="T25" fmla="*/ 131 h 155"/>
                <a:gd name="T26" fmla="*/ 108 w 601"/>
                <a:gd name="T27" fmla="*/ 136 h 155"/>
                <a:gd name="T28" fmla="*/ 132 w 601"/>
                <a:gd name="T29" fmla="*/ 142 h 155"/>
                <a:gd name="T30" fmla="*/ 156 w 601"/>
                <a:gd name="T31" fmla="*/ 145 h 155"/>
                <a:gd name="T32" fmla="*/ 181 w 601"/>
                <a:gd name="T33" fmla="*/ 148 h 155"/>
                <a:gd name="T34" fmla="*/ 206 w 601"/>
                <a:gd name="T35" fmla="*/ 151 h 155"/>
                <a:gd name="T36" fmla="*/ 255 w 601"/>
                <a:gd name="T37" fmla="*/ 155 h 155"/>
                <a:gd name="T38" fmla="*/ 300 w 601"/>
                <a:gd name="T39" fmla="*/ 155 h 155"/>
                <a:gd name="T40" fmla="*/ 345 w 601"/>
                <a:gd name="T41" fmla="*/ 155 h 155"/>
                <a:gd name="T42" fmla="*/ 394 w 601"/>
                <a:gd name="T43" fmla="*/ 151 h 155"/>
                <a:gd name="T44" fmla="*/ 420 w 601"/>
                <a:gd name="T45" fmla="*/ 148 h 155"/>
                <a:gd name="T46" fmla="*/ 445 w 601"/>
                <a:gd name="T47" fmla="*/ 145 h 155"/>
                <a:gd name="T48" fmla="*/ 470 w 601"/>
                <a:gd name="T49" fmla="*/ 142 h 155"/>
                <a:gd name="T50" fmla="*/ 493 w 601"/>
                <a:gd name="T51" fmla="*/ 136 h 155"/>
                <a:gd name="T52" fmla="*/ 515 w 601"/>
                <a:gd name="T53" fmla="*/ 131 h 155"/>
                <a:gd name="T54" fmla="*/ 536 w 601"/>
                <a:gd name="T55" fmla="*/ 125 h 155"/>
                <a:gd name="T56" fmla="*/ 554 w 601"/>
                <a:gd name="T57" fmla="*/ 117 h 155"/>
                <a:gd name="T58" fmla="*/ 570 w 601"/>
                <a:gd name="T59" fmla="*/ 108 h 155"/>
                <a:gd name="T60" fmla="*/ 577 w 601"/>
                <a:gd name="T61" fmla="*/ 104 h 155"/>
                <a:gd name="T62" fmla="*/ 583 w 601"/>
                <a:gd name="T63" fmla="*/ 100 h 155"/>
                <a:gd name="T64" fmla="*/ 589 w 601"/>
                <a:gd name="T65" fmla="*/ 95 h 155"/>
                <a:gd name="T66" fmla="*/ 593 w 601"/>
                <a:gd name="T67" fmla="*/ 89 h 155"/>
                <a:gd name="T68" fmla="*/ 597 w 601"/>
                <a:gd name="T69" fmla="*/ 84 h 155"/>
                <a:gd name="T70" fmla="*/ 599 w 601"/>
                <a:gd name="T71" fmla="*/ 77 h 155"/>
                <a:gd name="T72" fmla="*/ 600 w 601"/>
                <a:gd name="T73" fmla="*/ 71 h 155"/>
                <a:gd name="T74" fmla="*/ 601 w 601"/>
                <a:gd name="T75" fmla="*/ 64 h 155"/>
                <a:gd name="T76" fmla="*/ 601 w 601"/>
                <a:gd name="T77" fmla="*/ 0 h 155"/>
                <a:gd name="T78" fmla="*/ 588 w 601"/>
                <a:gd name="T79" fmla="*/ 7 h 155"/>
                <a:gd name="T80" fmla="*/ 573 w 601"/>
                <a:gd name="T81" fmla="*/ 13 h 155"/>
                <a:gd name="T82" fmla="*/ 555 w 601"/>
                <a:gd name="T83" fmla="*/ 19 h 155"/>
                <a:gd name="T84" fmla="*/ 536 w 601"/>
                <a:gd name="T85" fmla="*/ 25 h 155"/>
                <a:gd name="T86" fmla="*/ 517 w 601"/>
                <a:gd name="T87" fmla="*/ 29 h 155"/>
                <a:gd name="T88" fmla="*/ 495 w 601"/>
                <a:gd name="T89" fmla="*/ 33 h 155"/>
                <a:gd name="T90" fmla="*/ 474 w 601"/>
                <a:gd name="T91" fmla="*/ 37 h 155"/>
                <a:gd name="T92" fmla="*/ 452 w 601"/>
                <a:gd name="T93" fmla="*/ 40 h 155"/>
                <a:gd name="T94" fmla="*/ 410 w 601"/>
                <a:gd name="T95" fmla="*/ 44 h 155"/>
                <a:gd name="T96" fmla="*/ 369 w 601"/>
                <a:gd name="T97" fmla="*/ 47 h 155"/>
                <a:gd name="T98" fmla="*/ 331 w 601"/>
                <a:gd name="T99" fmla="*/ 49 h 155"/>
                <a:gd name="T100" fmla="*/ 300 w 601"/>
                <a:gd name="T101" fmla="*/ 49 h 155"/>
                <a:gd name="T102" fmla="*/ 269 w 601"/>
                <a:gd name="T103" fmla="*/ 49 h 155"/>
                <a:gd name="T104" fmla="*/ 233 w 601"/>
                <a:gd name="T105" fmla="*/ 47 h 155"/>
                <a:gd name="T106" fmla="*/ 191 w 601"/>
                <a:gd name="T107" fmla="*/ 44 h 155"/>
                <a:gd name="T108" fmla="*/ 148 w 601"/>
                <a:gd name="T109" fmla="*/ 40 h 155"/>
                <a:gd name="T110" fmla="*/ 126 w 601"/>
                <a:gd name="T111" fmla="*/ 37 h 155"/>
                <a:gd name="T112" fmla="*/ 105 w 601"/>
                <a:gd name="T113" fmla="*/ 33 h 155"/>
                <a:gd name="T114" fmla="*/ 85 w 601"/>
                <a:gd name="T115" fmla="*/ 29 h 155"/>
                <a:gd name="T116" fmla="*/ 64 w 601"/>
                <a:gd name="T117" fmla="*/ 25 h 155"/>
                <a:gd name="T118" fmla="*/ 46 w 601"/>
                <a:gd name="T119" fmla="*/ 19 h 155"/>
                <a:gd name="T120" fmla="*/ 29 w 601"/>
                <a:gd name="T121" fmla="*/ 14 h 155"/>
                <a:gd name="T122" fmla="*/ 13 w 601"/>
                <a:gd name="T123" fmla="*/ 8 h 155"/>
                <a:gd name="T124" fmla="*/ 0 w 601"/>
                <a:gd name="T125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01" h="155">
                  <a:moveTo>
                    <a:pt x="0" y="0"/>
                  </a:moveTo>
                  <a:lnTo>
                    <a:pt x="0" y="64"/>
                  </a:lnTo>
                  <a:lnTo>
                    <a:pt x="0" y="71"/>
                  </a:lnTo>
                  <a:lnTo>
                    <a:pt x="2" y="77"/>
                  </a:lnTo>
                  <a:lnTo>
                    <a:pt x="4" y="84"/>
                  </a:lnTo>
                  <a:lnTo>
                    <a:pt x="7" y="89"/>
                  </a:lnTo>
                  <a:lnTo>
                    <a:pt x="13" y="95"/>
                  </a:lnTo>
                  <a:lnTo>
                    <a:pt x="18" y="100"/>
                  </a:lnTo>
                  <a:lnTo>
                    <a:pt x="23" y="104"/>
                  </a:lnTo>
                  <a:lnTo>
                    <a:pt x="31" y="108"/>
                  </a:lnTo>
                  <a:lnTo>
                    <a:pt x="47" y="117"/>
                  </a:lnTo>
                  <a:lnTo>
                    <a:pt x="65" y="125"/>
                  </a:lnTo>
                  <a:lnTo>
                    <a:pt x="86" y="131"/>
                  </a:lnTo>
                  <a:lnTo>
                    <a:pt x="108" y="136"/>
                  </a:lnTo>
                  <a:lnTo>
                    <a:pt x="132" y="142"/>
                  </a:lnTo>
                  <a:lnTo>
                    <a:pt x="156" y="145"/>
                  </a:lnTo>
                  <a:lnTo>
                    <a:pt x="181" y="148"/>
                  </a:lnTo>
                  <a:lnTo>
                    <a:pt x="206" y="151"/>
                  </a:lnTo>
                  <a:lnTo>
                    <a:pt x="255" y="155"/>
                  </a:lnTo>
                  <a:lnTo>
                    <a:pt x="300" y="155"/>
                  </a:lnTo>
                  <a:lnTo>
                    <a:pt x="345" y="155"/>
                  </a:lnTo>
                  <a:lnTo>
                    <a:pt x="394" y="151"/>
                  </a:lnTo>
                  <a:lnTo>
                    <a:pt x="420" y="148"/>
                  </a:lnTo>
                  <a:lnTo>
                    <a:pt x="445" y="145"/>
                  </a:lnTo>
                  <a:lnTo>
                    <a:pt x="470" y="142"/>
                  </a:lnTo>
                  <a:lnTo>
                    <a:pt x="493" y="136"/>
                  </a:lnTo>
                  <a:lnTo>
                    <a:pt x="515" y="131"/>
                  </a:lnTo>
                  <a:lnTo>
                    <a:pt x="536" y="125"/>
                  </a:lnTo>
                  <a:lnTo>
                    <a:pt x="554" y="117"/>
                  </a:lnTo>
                  <a:lnTo>
                    <a:pt x="570" y="108"/>
                  </a:lnTo>
                  <a:lnTo>
                    <a:pt x="577" y="104"/>
                  </a:lnTo>
                  <a:lnTo>
                    <a:pt x="583" y="100"/>
                  </a:lnTo>
                  <a:lnTo>
                    <a:pt x="589" y="95"/>
                  </a:lnTo>
                  <a:lnTo>
                    <a:pt x="593" y="89"/>
                  </a:lnTo>
                  <a:lnTo>
                    <a:pt x="597" y="84"/>
                  </a:lnTo>
                  <a:lnTo>
                    <a:pt x="599" y="77"/>
                  </a:lnTo>
                  <a:lnTo>
                    <a:pt x="600" y="71"/>
                  </a:lnTo>
                  <a:lnTo>
                    <a:pt x="601" y="64"/>
                  </a:lnTo>
                  <a:lnTo>
                    <a:pt x="601" y="0"/>
                  </a:lnTo>
                  <a:lnTo>
                    <a:pt x="588" y="7"/>
                  </a:lnTo>
                  <a:lnTo>
                    <a:pt x="573" y="13"/>
                  </a:lnTo>
                  <a:lnTo>
                    <a:pt x="555" y="19"/>
                  </a:lnTo>
                  <a:lnTo>
                    <a:pt x="536" y="25"/>
                  </a:lnTo>
                  <a:lnTo>
                    <a:pt x="517" y="29"/>
                  </a:lnTo>
                  <a:lnTo>
                    <a:pt x="495" y="33"/>
                  </a:lnTo>
                  <a:lnTo>
                    <a:pt x="474" y="37"/>
                  </a:lnTo>
                  <a:lnTo>
                    <a:pt x="452" y="40"/>
                  </a:lnTo>
                  <a:lnTo>
                    <a:pt x="410" y="44"/>
                  </a:lnTo>
                  <a:lnTo>
                    <a:pt x="369" y="47"/>
                  </a:lnTo>
                  <a:lnTo>
                    <a:pt x="331" y="49"/>
                  </a:lnTo>
                  <a:lnTo>
                    <a:pt x="300" y="49"/>
                  </a:lnTo>
                  <a:lnTo>
                    <a:pt x="269" y="49"/>
                  </a:lnTo>
                  <a:lnTo>
                    <a:pt x="233" y="47"/>
                  </a:lnTo>
                  <a:lnTo>
                    <a:pt x="191" y="44"/>
                  </a:lnTo>
                  <a:lnTo>
                    <a:pt x="148" y="40"/>
                  </a:lnTo>
                  <a:lnTo>
                    <a:pt x="126" y="37"/>
                  </a:lnTo>
                  <a:lnTo>
                    <a:pt x="105" y="33"/>
                  </a:lnTo>
                  <a:lnTo>
                    <a:pt x="85" y="29"/>
                  </a:lnTo>
                  <a:lnTo>
                    <a:pt x="64" y="25"/>
                  </a:lnTo>
                  <a:lnTo>
                    <a:pt x="46" y="19"/>
                  </a:lnTo>
                  <a:lnTo>
                    <a:pt x="29" y="14"/>
                  </a:lnTo>
                  <a:lnTo>
                    <a:pt x="13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2" name="Freeform 464"/>
            <p:cNvSpPr>
              <a:spLocks/>
            </p:cNvSpPr>
            <p:nvPr/>
          </p:nvSpPr>
          <p:spPr bwMode="auto">
            <a:xfrm>
              <a:off x="2693988" y="1549400"/>
              <a:ext cx="192088" cy="39688"/>
            </a:xfrm>
            <a:custGeom>
              <a:avLst/>
              <a:gdLst>
                <a:gd name="T0" fmla="*/ 0 w 601"/>
                <a:gd name="T1" fmla="*/ 65 h 125"/>
                <a:gd name="T2" fmla="*/ 1 w 601"/>
                <a:gd name="T3" fmla="*/ 70 h 125"/>
                <a:gd name="T4" fmla="*/ 5 w 601"/>
                <a:gd name="T5" fmla="*/ 75 h 125"/>
                <a:gd name="T6" fmla="*/ 22 w 601"/>
                <a:gd name="T7" fmla="*/ 85 h 125"/>
                <a:gd name="T8" fmla="*/ 49 w 601"/>
                <a:gd name="T9" fmla="*/ 94 h 125"/>
                <a:gd name="T10" fmla="*/ 86 w 601"/>
                <a:gd name="T11" fmla="*/ 104 h 125"/>
                <a:gd name="T12" fmla="*/ 130 w 601"/>
                <a:gd name="T13" fmla="*/ 113 h 125"/>
                <a:gd name="T14" fmla="*/ 181 w 601"/>
                <a:gd name="T15" fmla="*/ 119 h 125"/>
                <a:gd name="T16" fmla="*/ 238 w 601"/>
                <a:gd name="T17" fmla="*/ 124 h 125"/>
                <a:gd name="T18" fmla="*/ 300 w 601"/>
                <a:gd name="T19" fmla="*/ 125 h 125"/>
                <a:gd name="T20" fmla="*/ 362 w 601"/>
                <a:gd name="T21" fmla="*/ 124 h 125"/>
                <a:gd name="T22" fmla="*/ 420 w 601"/>
                <a:gd name="T23" fmla="*/ 119 h 125"/>
                <a:gd name="T24" fmla="*/ 471 w 601"/>
                <a:gd name="T25" fmla="*/ 113 h 125"/>
                <a:gd name="T26" fmla="*/ 516 w 601"/>
                <a:gd name="T27" fmla="*/ 104 h 125"/>
                <a:gd name="T28" fmla="*/ 551 w 601"/>
                <a:gd name="T29" fmla="*/ 94 h 125"/>
                <a:gd name="T30" fmla="*/ 579 w 601"/>
                <a:gd name="T31" fmla="*/ 85 h 125"/>
                <a:gd name="T32" fmla="*/ 595 w 601"/>
                <a:gd name="T33" fmla="*/ 75 h 125"/>
                <a:gd name="T34" fmla="*/ 600 w 601"/>
                <a:gd name="T35" fmla="*/ 70 h 125"/>
                <a:gd name="T36" fmla="*/ 601 w 601"/>
                <a:gd name="T37" fmla="*/ 65 h 125"/>
                <a:gd name="T38" fmla="*/ 589 w 601"/>
                <a:gd name="T39" fmla="*/ 6 h 125"/>
                <a:gd name="T40" fmla="*/ 560 w 601"/>
                <a:gd name="T41" fmla="*/ 18 h 125"/>
                <a:gd name="T42" fmla="*/ 524 w 601"/>
                <a:gd name="T43" fmla="*/ 28 h 125"/>
                <a:gd name="T44" fmla="*/ 486 w 601"/>
                <a:gd name="T45" fmla="*/ 35 h 125"/>
                <a:gd name="T46" fmla="*/ 422 w 601"/>
                <a:gd name="T47" fmla="*/ 44 h 125"/>
                <a:gd name="T48" fmla="*/ 339 w 601"/>
                <a:gd name="T49" fmla="*/ 49 h 125"/>
                <a:gd name="T50" fmla="*/ 261 w 601"/>
                <a:gd name="T51" fmla="*/ 49 h 125"/>
                <a:gd name="T52" fmla="*/ 178 w 601"/>
                <a:gd name="T53" fmla="*/ 44 h 125"/>
                <a:gd name="T54" fmla="*/ 116 w 601"/>
                <a:gd name="T55" fmla="*/ 35 h 125"/>
                <a:gd name="T56" fmla="*/ 77 w 601"/>
                <a:gd name="T57" fmla="*/ 28 h 125"/>
                <a:gd name="T58" fmla="*/ 42 w 601"/>
                <a:gd name="T59" fmla="*/ 18 h 125"/>
                <a:gd name="T60" fmla="*/ 12 w 601"/>
                <a:gd name="T61" fmla="*/ 6 h 125"/>
                <a:gd name="T62" fmla="*/ 0 w 601"/>
                <a:gd name="T63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1" h="125">
                  <a:moveTo>
                    <a:pt x="0" y="0"/>
                  </a:moveTo>
                  <a:lnTo>
                    <a:pt x="0" y="65"/>
                  </a:lnTo>
                  <a:lnTo>
                    <a:pt x="0" y="67"/>
                  </a:lnTo>
                  <a:lnTo>
                    <a:pt x="1" y="70"/>
                  </a:lnTo>
                  <a:lnTo>
                    <a:pt x="3" y="72"/>
                  </a:lnTo>
                  <a:lnTo>
                    <a:pt x="5" y="75"/>
                  </a:lnTo>
                  <a:lnTo>
                    <a:pt x="13" y="79"/>
                  </a:lnTo>
                  <a:lnTo>
                    <a:pt x="22" y="85"/>
                  </a:lnTo>
                  <a:lnTo>
                    <a:pt x="34" y="90"/>
                  </a:lnTo>
                  <a:lnTo>
                    <a:pt x="49" y="94"/>
                  </a:lnTo>
                  <a:lnTo>
                    <a:pt x="66" y="100"/>
                  </a:lnTo>
                  <a:lnTo>
                    <a:pt x="86" y="104"/>
                  </a:lnTo>
                  <a:lnTo>
                    <a:pt x="107" y="108"/>
                  </a:lnTo>
                  <a:lnTo>
                    <a:pt x="130" y="113"/>
                  </a:lnTo>
                  <a:lnTo>
                    <a:pt x="154" y="117"/>
                  </a:lnTo>
                  <a:lnTo>
                    <a:pt x="181" y="119"/>
                  </a:lnTo>
                  <a:lnTo>
                    <a:pt x="209" y="122"/>
                  </a:lnTo>
                  <a:lnTo>
                    <a:pt x="238" y="124"/>
                  </a:lnTo>
                  <a:lnTo>
                    <a:pt x="269" y="125"/>
                  </a:lnTo>
                  <a:lnTo>
                    <a:pt x="300" y="125"/>
                  </a:lnTo>
                  <a:lnTo>
                    <a:pt x="332" y="125"/>
                  </a:lnTo>
                  <a:lnTo>
                    <a:pt x="362" y="124"/>
                  </a:lnTo>
                  <a:lnTo>
                    <a:pt x="392" y="122"/>
                  </a:lnTo>
                  <a:lnTo>
                    <a:pt x="420" y="119"/>
                  </a:lnTo>
                  <a:lnTo>
                    <a:pt x="446" y="117"/>
                  </a:lnTo>
                  <a:lnTo>
                    <a:pt x="471" y="113"/>
                  </a:lnTo>
                  <a:lnTo>
                    <a:pt x="494" y="108"/>
                  </a:lnTo>
                  <a:lnTo>
                    <a:pt x="516" y="104"/>
                  </a:lnTo>
                  <a:lnTo>
                    <a:pt x="535" y="100"/>
                  </a:lnTo>
                  <a:lnTo>
                    <a:pt x="551" y="94"/>
                  </a:lnTo>
                  <a:lnTo>
                    <a:pt x="566" y="90"/>
                  </a:lnTo>
                  <a:lnTo>
                    <a:pt x="579" y="85"/>
                  </a:lnTo>
                  <a:lnTo>
                    <a:pt x="589" y="79"/>
                  </a:lnTo>
                  <a:lnTo>
                    <a:pt x="595" y="75"/>
                  </a:lnTo>
                  <a:lnTo>
                    <a:pt x="598" y="72"/>
                  </a:lnTo>
                  <a:lnTo>
                    <a:pt x="600" y="70"/>
                  </a:lnTo>
                  <a:lnTo>
                    <a:pt x="601" y="67"/>
                  </a:lnTo>
                  <a:lnTo>
                    <a:pt x="601" y="65"/>
                  </a:lnTo>
                  <a:lnTo>
                    <a:pt x="601" y="0"/>
                  </a:lnTo>
                  <a:lnTo>
                    <a:pt x="589" y="6"/>
                  </a:lnTo>
                  <a:lnTo>
                    <a:pt x="575" y="12"/>
                  </a:lnTo>
                  <a:lnTo>
                    <a:pt x="560" y="18"/>
                  </a:lnTo>
                  <a:lnTo>
                    <a:pt x="542" y="22"/>
                  </a:lnTo>
                  <a:lnTo>
                    <a:pt x="524" y="28"/>
                  </a:lnTo>
                  <a:lnTo>
                    <a:pt x="505" y="31"/>
                  </a:lnTo>
                  <a:lnTo>
                    <a:pt x="486" y="35"/>
                  </a:lnTo>
                  <a:lnTo>
                    <a:pt x="464" y="39"/>
                  </a:lnTo>
                  <a:lnTo>
                    <a:pt x="422" y="44"/>
                  </a:lnTo>
                  <a:lnTo>
                    <a:pt x="381" y="47"/>
                  </a:lnTo>
                  <a:lnTo>
                    <a:pt x="339" y="49"/>
                  </a:lnTo>
                  <a:lnTo>
                    <a:pt x="300" y="50"/>
                  </a:lnTo>
                  <a:lnTo>
                    <a:pt x="261" y="49"/>
                  </a:lnTo>
                  <a:lnTo>
                    <a:pt x="221" y="47"/>
                  </a:lnTo>
                  <a:lnTo>
                    <a:pt x="178" y="44"/>
                  </a:lnTo>
                  <a:lnTo>
                    <a:pt x="136" y="39"/>
                  </a:lnTo>
                  <a:lnTo>
                    <a:pt x="116" y="35"/>
                  </a:lnTo>
                  <a:lnTo>
                    <a:pt x="95" y="32"/>
                  </a:lnTo>
                  <a:lnTo>
                    <a:pt x="77" y="28"/>
                  </a:lnTo>
                  <a:lnTo>
                    <a:pt x="59" y="22"/>
                  </a:lnTo>
                  <a:lnTo>
                    <a:pt x="42" y="18"/>
                  </a:lnTo>
                  <a:lnTo>
                    <a:pt x="26" y="13"/>
                  </a:lnTo>
                  <a:lnTo>
                    <a:pt x="1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3" name="Freeform 465"/>
            <p:cNvSpPr>
              <a:spLocks/>
            </p:cNvSpPr>
            <p:nvPr/>
          </p:nvSpPr>
          <p:spPr bwMode="auto">
            <a:xfrm>
              <a:off x="2598738" y="1344613"/>
              <a:ext cx="190500" cy="49213"/>
            </a:xfrm>
            <a:custGeom>
              <a:avLst/>
              <a:gdLst>
                <a:gd name="T0" fmla="*/ 337 w 602"/>
                <a:gd name="T1" fmla="*/ 151 h 152"/>
                <a:gd name="T2" fmla="*/ 403 w 602"/>
                <a:gd name="T3" fmla="*/ 147 h 152"/>
                <a:gd name="T4" fmla="*/ 458 w 602"/>
                <a:gd name="T5" fmla="*/ 141 h 152"/>
                <a:gd name="T6" fmla="*/ 506 w 602"/>
                <a:gd name="T7" fmla="*/ 132 h 152"/>
                <a:gd name="T8" fmla="*/ 544 w 602"/>
                <a:gd name="T9" fmla="*/ 122 h 152"/>
                <a:gd name="T10" fmla="*/ 572 w 602"/>
                <a:gd name="T11" fmla="*/ 112 h 152"/>
                <a:gd name="T12" fmla="*/ 591 w 602"/>
                <a:gd name="T13" fmla="*/ 102 h 152"/>
                <a:gd name="T14" fmla="*/ 601 w 602"/>
                <a:gd name="T15" fmla="*/ 95 h 152"/>
                <a:gd name="T16" fmla="*/ 602 w 602"/>
                <a:gd name="T17" fmla="*/ 85 h 152"/>
                <a:gd name="T18" fmla="*/ 599 w 602"/>
                <a:gd name="T19" fmla="*/ 74 h 152"/>
                <a:gd name="T20" fmla="*/ 591 w 602"/>
                <a:gd name="T21" fmla="*/ 65 h 152"/>
                <a:gd name="T22" fmla="*/ 582 w 602"/>
                <a:gd name="T23" fmla="*/ 55 h 152"/>
                <a:gd name="T24" fmla="*/ 561 w 602"/>
                <a:gd name="T25" fmla="*/ 42 h 152"/>
                <a:gd name="T26" fmla="*/ 527 w 602"/>
                <a:gd name="T27" fmla="*/ 28 h 152"/>
                <a:gd name="T28" fmla="*/ 484 w 602"/>
                <a:gd name="T29" fmla="*/ 18 h 152"/>
                <a:gd name="T30" fmla="*/ 436 w 602"/>
                <a:gd name="T31" fmla="*/ 9 h 152"/>
                <a:gd name="T32" fmla="*/ 383 w 602"/>
                <a:gd name="T33" fmla="*/ 4 h 152"/>
                <a:gd name="T34" fmla="*/ 329 w 602"/>
                <a:gd name="T35" fmla="*/ 1 h 152"/>
                <a:gd name="T36" fmla="*/ 274 w 602"/>
                <a:gd name="T37" fmla="*/ 1 h 152"/>
                <a:gd name="T38" fmla="*/ 219 w 602"/>
                <a:gd name="T39" fmla="*/ 4 h 152"/>
                <a:gd name="T40" fmla="*/ 168 w 602"/>
                <a:gd name="T41" fmla="*/ 9 h 152"/>
                <a:gd name="T42" fmla="*/ 118 w 602"/>
                <a:gd name="T43" fmla="*/ 18 h 152"/>
                <a:gd name="T44" fmla="*/ 76 w 602"/>
                <a:gd name="T45" fmla="*/ 28 h 152"/>
                <a:gd name="T46" fmla="*/ 41 w 602"/>
                <a:gd name="T47" fmla="*/ 42 h 152"/>
                <a:gd name="T48" fmla="*/ 21 w 602"/>
                <a:gd name="T49" fmla="*/ 55 h 152"/>
                <a:gd name="T50" fmla="*/ 11 w 602"/>
                <a:gd name="T51" fmla="*/ 65 h 152"/>
                <a:gd name="T52" fmla="*/ 5 w 602"/>
                <a:gd name="T53" fmla="*/ 74 h 152"/>
                <a:gd name="T54" fmla="*/ 0 w 602"/>
                <a:gd name="T55" fmla="*/ 85 h 152"/>
                <a:gd name="T56" fmla="*/ 2 w 602"/>
                <a:gd name="T57" fmla="*/ 95 h 152"/>
                <a:gd name="T58" fmla="*/ 11 w 602"/>
                <a:gd name="T59" fmla="*/ 102 h 152"/>
                <a:gd name="T60" fmla="*/ 30 w 602"/>
                <a:gd name="T61" fmla="*/ 112 h 152"/>
                <a:gd name="T62" fmla="*/ 59 w 602"/>
                <a:gd name="T63" fmla="*/ 122 h 152"/>
                <a:gd name="T64" fmla="*/ 97 w 602"/>
                <a:gd name="T65" fmla="*/ 131 h 152"/>
                <a:gd name="T66" fmla="*/ 144 w 602"/>
                <a:gd name="T67" fmla="*/ 141 h 152"/>
                <a:gd name="T68" fmla="*/ 200 w 602"/>
                <a:gd name="T69" fmla="*/ 147 h 152"/>
                <a:gd name="T70" fmla="*/ 265 w 602"/>
                <a:gd name="T71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02" h="152">
                  <a:moveTo>
                    <a:pt x="302" y="152"/>
                  </a:moveTo>
                  <a:lnTo>
                    <a:pt x="337" y="151"/>
                  </a:lnTo>
                  <a:lnTo>
                    <a:pt x="370" y="149"/>
                  </a:lnTo>
                  <a:lnTo>
                    <a:pt x="403" y="147"/>
                  </a:lnTo>
                  <a:lnTo>
                    <a:pt x="432" y="144"/>
                  </a:lnTo>
                  <a:lnTo>
                    <a:pt x="458" y="141"/>
                  </a:lnTo>
                  <a:lnTo>
                    <a:pt x="483" y="137"/>
                  </a:lnTo>
                  <a:lnTo>
                    <a:pt x="506" y="132"/>
                  </a:lnTo>
                  <a:lnTo>
                    <a:pt x="526" y="127"/>
                  </a:lnTo>
                  <a:lnTo>
                    <a:pt x="544" y="122"/>
                  </a:lnTo>
                  <a:lnTo>
                    <a:pt x="559" y="117"/>
                  </a:lnTo>
                  <a:lnTo>
                    <a:pt x="572" y="112"/>
                  </a:lnTo>
                  <a:lnTo>
                    <a:pt x="583" y="107"/>
                  </a:lnTo>
                  <a:lnTo>
                    <a:pt x="591" y="102"/>
                  </a:lnTo>
                  <a:lnTo>
                    <a:pt x="598" y="98"/>
                  </a:lnTo>
                  <a:lnTo>
                    <a:pt x="601" y="95"/>
                  </a:lnTo>
                  <a:lnTo>
                    <a:pt x="602" y="92"/>
                  </a:lnTo>
                  <a:lnTo>
                    <a:pt x="602" y="85"/>
                  </a:lnTo>
                  <a:lnTo>
                    <a:pt x="601" y="80"/>
                  </a:lnTo>
                  <a:lnTo>
                    <a:pt x="599" y="74"/>
                  </a:lnTo>
                  <a:lnTo>
                    <a:pt x="596" y="69"/>
                  </a:lnTo>
                  <a:lnTo>
                    <a:pt x="591" y="65"/>
                  </a:lnTo>
                  <a:lnTo>
                    <a:pt x="587" y="59"/>
                  </a:lnTo>
                  <a:lnTo>
                    <a:pt x="582" y="55"/>
                  </a:lnTo>
                  <a:lnTo>
                    <a:pt x="575" y="51"/>
                  </a:lnTo>
                  <a:lnTo>
                    <a:pt x="561" y="42"/>
                  </a:lnTo>
                  <a:lnTo>
                    <a:pt x="545" y="35"/>
                  </a:lnTo>
                  <a:lnTo>
                    <a:pt x="527" y="28"/>
                  </a:lnTo>
                  <a:lnTo>
                    <a:pt x="507" y="23"/>
                  </a:lnTo>
                  <a:lnTo>
                    <a:pt x="484" y="18"/>
                  </a:lnTo>
                  <a:lnTo>
                    <a:pt x="461" y="13"/>
                  </a:lnTo>
                  <a:lnTo>
                    <a:pt x="436" y="9"/>
                  </a:lnTo>
                  <a:lnTo>
                    <a:pt x="409" y="6"/>
                  </a:lnTo>
                  <a:lnTo>
                    <a:pt x="383" y="4"/>
                  </a:lnTo>
                  <a:lnTo>
                    <a:pt x="355" y="3"/>
                  </a:lnTo>
                  <a:lnTo>
                    <a:pt x="329" y="1"/>
                  </a:lnTo>
                  <a:lnTo>
                    <a:pt x="302" y="0"/>
                  </a:lnTo>
                  <a:lnTo>
                    <a:pt x="274" y="1"/>
                  </a:lnTo>
                  <a:lnTo>
                    <a:pt x="247" y="3"/>
                  </a:lnTo>
                  <a:lnTo>
                    <a:pt x="219" y="4"/>
                  </a:lnTo>
                  <a:lnTo>
                    <a:pt x="193" y="6"/>
                  </a:lnTo>
                  <a:lnTo>
                    <a:pt x="168" y="9"/>
                  </a:lnTo>
                  <a:lnTo>
                    <a:pt x="142" y="13"/>
                  </a:lnTo>
                  <a:lnTo>
                    <a:pt x="118" y="18"/>
                  </a:lnTo>
                  <a:lnTo>
                    <a:pt x="97" y="23"/>
                  </a:lnTo>
                  <a:lnTo>
                    <a:pt x="76" y="28"/>
                  </a:lnTo>
                  <a:lnTo>
                    <a:pt x="57" y="35"/>
                  </a:lnTo>
                  <a:lnTo>
                    <a:pt x="41" y="42"/>
                  </a:lnTo>
                  <a:lnTo>
                    <a:pt x="27" y="51"/>
                  </a:lnTo>
                  <a:lnTo>
                    <a:pt x="21" y="55"/>
                  </a:lnTo>
                  <a:lnTo>
                    <a:pt x="15" y="59"/>
                  </a:lnTo>
                  <a:lnTo>
                    <a:pt x="11" y="65"/>
                  </a:lnTo>
                  <a:lnTo>
                    <a:pt x="7" y="69"/>
                  </a:lnTo>
                  <a:lnTo>
                    <a:pt x="5" y="74"/>
                  </a:lnTo>
                  <a:lnTo>
                    <a:pt x="3" y="80"/>
                  </a:lnTo>
                  <a:lnTo>
                    <a:pt x="0" y="85"/>
                  </a:lnTo>
                  <a:lnTo>
                    <a:pt x="0" y="92"/>
                  </a:lnTo>
                  <a:lnTo>
                    <a:pt x="2" y="95"/>
                  </a:lnTo>
                  <a:lnTo>
                    <a:pt x="5" y="98"/>
                  </a:lnTo>
                  <a:lnTo>
                    <a:pt x="11" y="102"/>
                  </a:lnTo>
                  <a:lnTo>
                    <a:pt x="20" y="107"/>
                  </a:lnTo>
                  <a:lnTo>
                    <a:pt x="30" y="112"/>
                  </a:lnTo>
                  <a:lnTo>
                    <a:pt x="43" y="117"/>
                  </a:lnTo>
                  <a:lnTo>
                    <a:pt x="59" y="122"/>
                  </a:lnTo>
                  <a:lnTo>
                    <a:pt x="77" y="127"/>
                  </a:lnTo>
                  <a:lnTo>
                    <a:pt x="97" y="131"/>
                  </a:lnTo>
                  <a:lnTo>
                    <a:pt x="119" y="137"/>
                  </a:lnTo>
                  <a:lnTo>
                    <a:pt x="144" y="141"/>
                  </a:lnTo>
                  <a:lnTo>
                    <a:pt x="171" y="144"/>
                  </a:lnTo>
                  <a:lnTo>
                    <a:pt x="200" y="147"/>
                  </a:lnTo>
                  <a:lnTo>
                    <a:pt x="232" y="149"/>
                  </a:lnTo>
                  <a:lnTo>
                    <a:pt x="265" y="151"/>
                  </a:lnTo>
                  <a:lnTo>
                    <a:pt x="302" y="1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37C36A-58DD-4B1F-AC7C-5895AE3FF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8D5B0C-85D7-4130-BEEA-1496E583E330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5/11/2019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20A24D-4016-4C08-BD63-A3ECF7B9F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47124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MARKETING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STRATEGY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718210" y="1732994"/>
            <a:ext cx="9845708" cy="88105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9" name="Rounded Rectangle 148"/>
          <p:cNvSpPr/>
          <p:nvPr/>
        </p:nvSpPr>
        <p:spPr>
          <a:xfrm>
            <a:off x="1718210" y="2865342"/>
            <a:ext cx="9845708" cy="88105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69" name="Rounded Rectangle 168"/>
          <p:cNvSpPr/>
          <p:nvPr/>
        </p:nvSpPr>
        <p:spPr>
          <a:xfrm>
            <a:off x="1718210" y="3997690"/>
            <a:ext cx="9845708" cy="88105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89" name="Rounded Rectangle 188"/>
          <p:cNvSpPr/>
          <p:nvPr/>
        </p:nvSpPr>
        <p:spPr>
          <a:xfrm>
            <a:off x="1718210" y="5130037"/>
            <a:ext cx="9845708" cy="88105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26" name="Straight Connector 225"/>
          <p:cNvCxnSpPr/>
          <p:nvPr/>
        </p:nvCxnSpPr>
        <p:spPr>
          <a:xfrm flipH="1">
            <a:off x="5154330" y="1409842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/>
          <p:nvPr/>
        </p:nvCxnSpPr>
        <p:spPr>
          <a:xfrm flipH="1">
            <a:off x="6738971" y="1409842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/>
          <p:nvPr/>
        </p:nvCxnSpPr>
        <p:spPr>
          <a:xfrm flipH="1">
            <a:off x="8323612" y="1409842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 flipH="1">
            <a:off x="9908255" y="1409842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 flipH="1">
            <a:off x="3569690" y="1409842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>
            <a:off x="1985683" y="1260040"/>
            <a:ext cx="1093733" cy="233013"/>
            <a:chOff x="735067" y="1781317"/>
            <a:chExt cx="1093733" cy="233013"/>
          </a:xfrm>
        </p:grpSpPr>
        <p:sp>
          <p:nvSpPr>
            <p:cNvPr id="59" name="Rounded Rectangle 58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Ebrima" panose="02000000000000000000" pitchFamily="2" charset="0"/>
                </a:rPr>
                <a:t>January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3539065" y="1260039"/>
            <a:ext cx="1093733" cy="233013"/>
            <a:chOff x="735067" y="1781317"/>
            <a:chExt cx="1093733" cy="233013"/>
          </a:xfrm>
        </p:grpSpPr>
        <p:sp>
          <p:nvSpPr>
            <p:cNvPr id="65" name="Rounded Rectangle 64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Ebrima" panose="02000000000000000000" pitchFamily="2" charset="0"/>
                </a:rPr>
                <a:t>February</a:t>
              </a: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8295675" y="1260040"/>
            <a:ext cx="1093733" cy="233013"/>
            <a:chOff x="735067" y="1781317"/>
            <a:chExt cx="1093733" cy="233013"/>
          </a:xfrm>
        </p:grpSpPr>
        <p:sp>
          <p:nvSpPr>
            <p:cNvPr id="116" name="Rounded Rectangle 115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Ebrima" panose="02000000000000000000" pitchFamily="2" charset="0"/>
                </a:rPr>
                <a:t>May</a:t>
              </a: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9875549" y="1260040"/>
            <a:ext cx="1093733" cy="233013"/>
            <a:chOff x="735067" y="1781317"/>
            <a:chExt cx="1093733" cy="233013"/>
          </a:xfrm>
        </p:grpSpPr>
        <p:sp>
          <p:nvSpPr>
            <p:cNvPr id="119" name="Rounded Rectangle 118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Ebrima" panose="02000000000000000000" pitchFamily="2" charset="0"/>
                </a:rPr>
                <a:t>June</a:t>
              </a:r>
            </a:p>
          </p:txBody>
        </p:sp>
      </p:grpSp>
      <p:cxnSp>
        <p:nvCxnSpPr>
          <p:cNvPr id="225" name="Straight Connector 224"/>
          <p:cNvCxnSpPr/>
          <p:nvPr/>
        </p:nvCxnSpPr>
        <p:spPr>
          <a:xfrm flipH="1">
            <a:off x="1985048" y="1409842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1985683" y="1926778"/>
            <a:ext cx="1452541" cy="493486"/>
          </a:xfrm>
          <a:prstGeom prst="roundRect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127" name="Rounded Rectangle 126"/>
          <p:cNvSpPr/>
          <p:nvPr/>
        </p:nvSpPr>
        <p:spPr>
          <a:xfrm>
            <a:off x="3570324" y="1926778"/>
            <a:ext cx="1452541" cy="493486"/>
          </a:xfrm>
          <a:prstGeom prst="roundRect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130" name="Rounded Rectangle 129"/>
          <p:cNvSpPr/>
          <p:nvPr/>
        </p:nvSpPr>
        <p:spPr>
          <a:xfrm>
            <a:off x="5154965" y="1926778"/>
            <a:ext cx="3175868" cy="493486"/>
          </a:xfrm>
          <a:prstGeom prst="roundRect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139" name="Rounded Rectangle 138"/>
          <p:cNvSpPr/>
          <p:nvPr/>
        </p:nvSpPr>
        <p:spPr>
          <a:xfrm>
            <a:off x="9908890" y="1926778"/>
            <a:ext cx="1452541" cy="493486"/>
          </a:xfrm>
          <a:prstGeom prst="roundRect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grpSp>
        <p:nvGrpSpPr>
          <p:cNvPr id="141" name="Group 140"/>
          <p:cNvGrpSpPr/>
          <p:nvPr/>
        </p:nvGrpSpPr>
        <p:grpSpPr>
          <a:xfrm>
            <a:off x="5126387" y="1260040"/>
            <a:ext cx="1093733" cy="233013"/>
            <a:chOff x="735067" y="1781317"/>
            <a:chExt cx="1093733" cy="233013"/>
          </a:xfrm>
        </p:grpSpPr>
        <p:sp>
          <p:nvSpPr>
            <p:cNvPr id="142" name="Rounded Rectangle 141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Ebrima" panose="02000000000000000000" pitchFamily="2" charset="0"/>
                </a:rPr>
                <a:t>March</a:t>
              </a:r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6711028" y="1260040"/>
            <a:ext cx="1093733" cy="233013"/>
            <a:chOff x="735067" y="1781317"/>
            <a:chExt cx="1093733" cy="233013"/>
          </a:xfrm>
        </p:grpSpPr>
        <p:sp>
          <p:nvSpPr>
            <p:cNvPr id="145" name="Rounded Rectangle 144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Ebrima" panose="02000000000000000000" pitchFamily="2" charset="0"/>
                </a:rPr>
                <a:t>April</a:t>
              </a:r>
            </a:p>
          </p:txBody>
        </p:sp>
      </p:grpSp>
      <p:sp>
        <p:nvSpPr>
          <p:cNvPr id="162" name="Rounded Rectangle 161"/>
          <p:cNvSpPr/>
          <p:nvPr/>
        </p:nvSpPr>
        <p:spPr>
          <a:xfrm>
            <a:off x="5154965" y="3059126"/>
            <a:ext cx="1452541" cy="493486"/>
          </a:xfrm>
          <a:prstGeom prst="roundRect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160" name="Rounded Rectangle 159"/>
          <p:cNvSpPr/>
          <p:nvPr/>
        </p:nvSpPr>
        <p:spPr>
          <a:xfrm>
            <a:off x="6739606" y="3059126"/>
            <a:ext cx="1452541" cy="493486"/>
          </a:xfrm>
          <a:prstGeom prst="roundRect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158" name="Rounded Rectangle 157"/>
          <p:cNvSpPr/>
          <p:nvPr/>
        </p:nvSpPr>
        <p:spPr>
          <a:xfrm>
            <a:off x="8324247" y="3059126"/>
            <a:ext cx="1452541" cy="493486"/>
          </a:xfrm>
          <a:prstGeom prst="roundRect">
            <a:avLst/>
          </a:prstGeom>
          <a:solidFill>
            <a:srgbClr val="FFBE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186" name="Rounded Rectangle 185"/>
          <p:cNvSpPr/>
          <p:nvPr/>
        </p:nvSpPr>
        <p:spPr>
          <a:xfrm>
            <a:off x="1985683" y="4191474"/>
            <a:ext cx="1452541" cy="493486"/>
          </a:xfrm>
          <a:prstGeom prst="roundRect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182" name="Rounded Rectangle 181"/>
          <p:cNvSpPr/>
          <p:nvPr/>
        </p:nvSpPr>
        <p:spPr>
          <a:xfrm>
            <a:off x="5154965" y="4191474"/>
            <a:ext cx="1452541" cy="493486"/>
          </a:xfrm>
          <a:prstGeom prst="roundRect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178" name="Rounded Rectangle 177"/>
          <p:cNvSpPr/>
          <p:nvPr/>
        </p:nvSpPr>
        <p:spPr>
          <a:xfrm>
            <a:off x="8324247" y="4191474"/>
            <a:ext cx="1452541" cy="493486"/>
          </a:xfrm>
          <a:prstGeom prst="roundRect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206" name="Rounded Rectangle 205"/>
          <p:cNvSpPr/>
          <p:nvPr/>
        </p:nvSpPr>
        <p:spPr>
          <a:xfrm>
            <a:off x="1985683" y="5323821"/>
            <a:ext cx="1452541" cy="493486"/>
          </a:xfrm>
          <a:prstGeom prst="roundRect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200" name="Rounded Rectangle 199"/>
          <p:cNvSpPr/>
          <p:nvPr/>
        </p:nvSpPr>
        <p:spPr>
          <a:xfrm>
            <a:off x="5154330" y="5323821"/>
            <a:ext cx="3037817" cy="493486"/>
          </a:xfrm>
          <a:prstGeom prst="roundRect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198" name="Rounded Rectangle 197"/>
          <p:cNvSpPr/>
          <p:nvPr/>
        </p:nvSpPr>
        <p:spPr>
          <a:xfrm>
            <a:off x="8324247" y="5323821"/>
            <a:ext cx="1452541" cy="493486"/>
          </a:xfrm>
          <a:prstGeom prst="roundRect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196" name="Rounded Rectangle 195"/>
          <p:cNvSpPr/>
          <p:nvPr/>
        </p:nvSpPr>
        <p:spPr>
          <a:xfrm>
            <a:off x="9908890" y="5323821"/>
            <a:ext cx="1452541" cy="493486"/>
          </a:xfrm>
          <a:prstGeom prst="roundRect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230" name="Oval 229"/>
          <p:cNvSpPr/>
          <p:nvPr/>
        </p:nvSpPr>
        <p:spPr>
          <a:xfrm>
            <a:off x="634669" y="1676025"/>
            <a:ext cx="881054" cy="881054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31" name="Oval 230"/>
          <p:cNvSpPr/>
          <p:nvPr/>
        </p:nvSpPr>
        <p:spPr>
          <a:xfrm>
            <a:off x="634669" y="2827362"/>
            <a:ext cx="881054" cy="881054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32" name="Oval 231"/>
          <p:cNvSpPr/>
          <p:nvPr/>
        </p:nvSpPr>
        <p:spPr>
          <a:xfrm>
            <a:off x="628082" y="3978699"/>
            <a:ext cx="881054" cy="881054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33" name="Oval 232"/>
          <p:cNvSpPr/>
          <p:nvPr/>
        </p:nvSpPr>
        <p:spPr>
          <a:xfrm>
            <a:off x="628779" y="5130037"/>
            <a:ext cx="881054" cy="881054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34" name="Group 233"/>
          <p:cNvGrpSpPr/>
          <p:nvPr/>
        </p:nvGrpSpPr>
        <p:grpSpPr>
          <a:xfrm>
            <a:off x="931662" y="1977968"/>
            <a:ext cx="287069" cy="277169"/>
            <a:chOff x="3746500" y="3087688"/>
            <a:chExt cx="276225" cy="266700"/>
          </a:xfrm>
          <a:solidFill>
            <a:srgbClr val="F2F2F2"/>
          </a:solidFill>
        </p:grpSpPr>
        <p:sp>
          <p:nvSpPr>
            <p:cNvPr id="235" name="Freeform 614"/>
            <p:cNvSpPr>
              <a:spLocks/>
            </p:cNvSpPr>
            <p:nvPr/>
          </p:nvSpPr>
          <p:spPr bwMode="auto">
            <a:xfrm>
              <a:off x="3756025" y="3087688"/>
              <a:ext cx="257175" cy="76200"/>
            </a:xfrm>
            <a:custGeom>
              <a:avLst/>
              <a:gdLst>
                <a:gd name="T0" fmla="*/ 407 w 807"/>
                <a:gd name="T1" fmla="*/ 1 h 240"/>
                <a:gd name="T2" fmla="*/ 403 w 807"/>
                <a:gd name="T3" fmla="*/ 0 h 240"/>
                <a:gd name="T4" fmla="*/ 399 w 807"/>
                <a:gd name="T5" fmla="*/ 1 h 240"/>
                <a:gd name="T6" fmla="*/ 0 w 807"/>
                <a:gd name="T7" fmla="*/ 115 h 240"/>
                <a:gd name="T8" fmla="*/ 403 w 807"/>
                <a:gd name="T9" fmla="*/ 240 h 240"/>
                <a:gd name="T10" fmla="*/ 807 w 807"/>
                <a:gd name="T11" fmla="*/ 115 h 240"/>
                <a:gd name="T12" fmla="*/ 407 w 807"/>
                <a:gd name="T13" fmla="*/ 1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7" h="240">
                  <a:moveTo>
                    <a:pt x="407" y="1"/>
                  </a:moveTo>
                  <a:lnTo>
                    <a:pt x="403" y="0"/>
                  </a:lnTo>
                  <a:lnTo>
                    <a:pt x="399" y="1"/>
                  </a:lnTo>
                  <a:lnTo>
                    <a:pt x="0" y="115"/>
                  </a:lnTo>
                  <a:lnTo>
                    <a:pt x="403" y="240"/>
                  </a:lnTo>
                  <a:lnTo>
                    <a:pt x="807" y="115"/>
                  </a:lnTo>
                  <a:lnTo>
                    <a:pt x="407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6" name="Freeform 615"/>
            <p:cNvSpPr>
              <a:spLocks/>
            </p:cNvSpPr>
            <p:nvPr/>
          </p:nvSpPr>
          <p:spPr bwMode="auto">
            <a:xfrm>
              <a:off x="3889375" y="3130550"/>
              <a:ext cx="133350" cy="223838"/>
            </a:xfrm>
            <a:custGeom>
              <a:avLst/>
              <a:gdLst>
                <a:gd name="T0" fmla="*/ 0 w 422"/>
                <a:gd name="T1" fmla="*/ 131 h 703"/>
                <a:gd name="T2" fmla="*/ 0 w 422"/>
                <a:gd name="T3" fmla="*/ 703 h 703"/>
                <a:gd name="T4" fmla="*/ 412 w 422"/>
                <a:gd name="T5" fmla="*/ 541 h 703"/>
                <a:gd name="T6" fmla="*/ 416 w 422"/>
                <a:gd name="T7" fmla="*/ 539 h 703"/>
                <a:gd name="T8" fmla="*/ 419 w 422"/>
                <a:gd name="T9" fmla="*/ 535 h 703"/>
                <a:gd name="T10" fmla="*/ 422 w 422"/>
                <a:gd name="T11" fmla="*/ 531 h 703"/>
                <a:gd name="T12" fmla="*/ 422 w 422"/>
                <a:gd name="T13" fmla="*/ 527 h 703"/>
                <a:gd name="T14" fmla="*/ 422 w 422"/>
                <a:gd name="T15" fmla="*/ 0 h 703"/>
                <a:gd name="T16" fmla="*/ 0 w 422"/>
                <a:gd name="T17" fmla="*/ 131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2" h="703">
                  <a:moveTo>
                    <a:pt x="0" y="131"/>
                  </a:moveTo>
                  <a:lnTo>
                    <a:pt x="0" y="703"/>
                  </a:lnTo>
                  <a:lnTo>
                    <a:pt x="412" y="541"/>
                  </a:lnTo>
                  <a:lnTo>
                    <a:pt x="416" y="539"/>
                  </a:lnTo>
                  <a:lnTo>
                    <a:pt x="419" y="535"/>
                  </a:lnTo>
                  <a:lnTo>
                    <a:pt x="422" y="531"/>
                  </a:lnTo>
                  <a:lnTo>
                    <a:pt x="422" y="527"/>
                  </a:lnTo>
                  <a:lnTo>
                    <a:pt x="422" y="0"/>
                  </a:lnTo>
                  <a:lnTo>
                    <a:pt x="0" y="1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7" name="Freeform 616"/>
            <p:cNvSpPr>
              <a:spLocks/>
            </p:cNvSpPr>
            <p:nvPr/>
          </p:nvSpPr>
          <p:spPr bwMode="auto">
            <a:xfrm>
              <a:off x="3746500" y="3130550"/>
              <a:ext cx="133350" cy="223838"/>
            </a:xfrm>
            <a:custGeom>
              <a:avLst/>
              <a:gdLst>
                <a:gd name="T0" fmla="*/ 0 w 421"/>
                <a:gd name="T1" fmla="*/ 527 h 703"/>
                <a:gd name="T2" fmla="*/ 1 w 421"/>
                <a:gd name="T3" fmla="*/ 531 h 703"/>
                <a:gd name="T4" fmla="*/ 3 w 421"/>
                <a:gd name="T5" fmla="*/ 535 h 703"/>
                <a:gd name="T6" fmla="*/ 5 w 421"/>
                <a:gd name="T7" fmla="*/ 539 h 703"/>
                <a:gd name="T8" fmla="*/ 9 w 421"/>
                <a:gd name="T9" fmla="*/ 541 h 703"/>
                <a:gd name="T10" fmla="*/ 421 w 421"/>
                <a:gd name="T11" fmla="*/ 703 h 703"/>
                <a:gd name="T12" fmla="*/ 421 w 421"/>
                <a:gd name="T13" fmla="*/ 131 h 703"/>
                <a:gd name="T14" fmla="*/ 0 w 421"/>
                <a:gd name="T15" fmla="*/ 0 h 703"/>
                <a:gd name="T16" fmla="*/ 0 w 421"/>
                <a:gd name="T17" fmla="*/ 527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1" h="703">
                  <a:moveTo>
                    <a:pt x="0" y="527"/>
                  </a:moveTo>
                  <a:lnTo>
                    <a:pt x="1" y="531"/>
                  </a:lnTo>
                  <a:lnTo>
                    <a:pt x="3" y="535"/>
                  </a:lnTo>
                  <a:lnTo>
                    <a:pt x="5" y="539"/>
                  </a:lnTo>
                  <a:lnTo>
                    <a:pt x="9" y="541"/>
                  </a:lnTo>
                  <a:lnTo>
                    <a:pt x="421" y="703"/>
                  </a:lnTo>
                  <a:lnTo>
                    <a:pt x="421" y="131"/>
                  </a:lnTo>
                  <a:lnTo>
                    <a:pt x="0" y="0"/>
                  </a:lnTo>
                  <a:lnTo>
                    <a:pt x="0" y="5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49" name="Group 248"/>
          <p:cNvGrpSpPr/>
          <p:nvPr/>
        </p:nvGrpSpPr>
        <p:grpSpPr>
          <a:xfrm>
            <a:off x="939273" y="3132717"/>
            <a:ext cx="271847" cy="270344"/>
            <a:chOff x="10455275" y="809625"/>
            <a:chExt cx="287338" cy="285750"/>
          </a:xfrm>
          <a:solidFill>
            <a:srgbClr val="F2F2F2"/>
          </a:solidFill>
        </p:grpSpPr>
        <p:sp>
          <p:nvSpPr>
            <p:cNvPr id="250" name="Freeform 4129"/>
            <p:cNvSpPr>
              <a:spLocks/>
            </p:cNvSpPr>
            <p:nvPr/>
          </p:nvSpPr>
          <p:spPr bwMode="auto">
            <a:xfrm>
              <a:off x="10537825" y="809625"/>
              <a:ext cx="76200" cy="95250"/>
            </a:xfrm>
            <a:custGeom>
              <a:avLst/>
              <a:gdLst>
                <a:gd name="T0" fmla="*/ 105 w 240"/>
                <a:gd name="T1" fmla="*/ 54 h 300"/>
                <a:gd name="T2" fmla="*/ 105 w 240"/>
                <a:gd name="T3" fmla="*/ 288 h 300"/>
                <a:gd name="T4" fmla="*/ 107 w 240"/>
                <a:gd name="T5" fmla="*/ 293 h 300"/>
                <a:gd name="T6" fmla="*/ 111 w 240"/>
                <a:gd name="T7" fmla="*/ 298 h 300"/>
                <a:gd name="T8" fmla="*/ 117 w 240"/>
                <a:gd name="T9" fmla="*/ 300 h 300"/>
                <a:gd name="T10" fmla="*/ 122 w 240"/>
                <a:gd name="T11" fmla="*/ 300 h 300"/>
                <a:gd name="T12" fmla="*/ 127 w 240"/>
                <a:gd name="T13" fmla="*/ 298 h 300"/>
                <a:gd name="T14" fmla="*/ 132 w 240"/>
                <a:gd name="T15" fmla="*/ 293 h 300"/>
                <a:gd name="T16" fmla="*/ 134 w 240"/>
                <a:gd name="T17" fmla="*/ 288 h 300"/>
                <a:gd name="T18" fmla="*/ 135 w 240"/>
                <a:gd name="T19" fmla="*/ 54 h 300"/>
                <a:gd name="T20" fmla="*/ 216 w 240"/>
                <a:gd name="T21" fmla="*/ 147 h 300"/>
                <a:gd name="T22" fmla="*/ 222 w 240"/>
                <a:gd name="T23" fmla="*/ 150 h 300"/>
                <a:gd name="T24" fmla="*/ 230 w 240"/>
                <a:gd name="T25" fmla="*/ 149 h 300"/>
                <a:gd name="T26" fmla="*/ 237 w 240"/>
                <a:gd name="T27" fmla="*/ 144 h 300"/>
                <a:gd name="T28" fmla="*/ 239 w 240"/>
                <a:gd name="T29" fmla="*/ 139 h 300"/>
                <a:gd name="T30" fmla="*/ 240 w 240"/>
                <a:gd name="T31" fmla="*/ 133 h 300"/>
                <a:gd name="T32" fmla="*/ 238 w 240"/>
                <a:gd name="T33" fmla="*/ 127 h 300"/>
                <a:gd name="T34" fmla="*/ 131 w 240"/>
                <a:gd name="T35" fmla="*/ 5 h 300"/>
                <a:gd name="T36" fmla="*/ 131 w 240"/>
                <a:gd name="T37" fmla="*/ 4 h 300"/>
                <a:gd name="T38" fmla="*/ 125 w 240"/>
                <a:gd name="T39" fmla="*/ 1 h 300"/>
                <a:gd name="T40" fmla="*/ 120 w 240"/>
                <a:gd name="T41" fmla="*/ 0 h 300"/>
                <a:gd name="T42" fmla="*/ 113 w 240"/>
                <a:gd name="T43" fmla="*/ 1 h 300"/>
                <a:gd name="T44" fmla="*/ 108 w 240"/>
                <a:gd name="T45" fmla="*/ 4 h 300"/>
                <a:gd name="T46" fmla="*/ 108 w 240"/>
                <a:gd name="T47" fmla="*/ 5 h 300"/>
                <a:gd name="T48" fmla="*/ 1 w 240"/>
                <a:gd name="T49" fmla="*/ 127 h 300"/>
                <a:gd name="T50" fmla="*/ 0 w 240"/>
                <a:gd name="T51" fmla="*/ 133 h 300"/>
                <a:gd name="T52" fmla="*/ 0 w 240"/>
                <a:gd name="T53" fmla="*/ 139 h 300"/>
                <a:gd name="T54" fmla="*/ 2 w 240"/>
                <a:gd name="T55" fmla="*/ 144 h 300"/>
                <a:gd name="T56" fmla="*/ 7 w 240"/>
                <a:gd name="T57" fmla="*/ 148 h 300"/>
                <a:gd name="T58" fmla="*/ 13 w 240"/>
                <a:gd name="T59" fmla="*/ 150 h 300"/>
                <a:gd name="T60" fmla="*/ 18 w 240"/>
                <a:gd name="T61" fmla="*/ 150 h 300"/>
                <a:gd name="T62" fmla="*/ 23 w 240"/>
                <a:gd name="T63" fmla="*/ 147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40" h="300">
                  <a:moveTo>
                    <a:pt x="26" y="144"/>
                  </a:moveTo>
                  <a:lnTo>
                    <a:pt x="105" y="54"/>
                  </a:lnTo>
                  <a:lnTo>
                    <a:pt x="105" y="285"/>
                  </a:lnTo>
                  <a:lnTo>
                    <a:pt x="105" y="288"/>
                  </a:lnTo>
                  <a:lnTo>
                    <a:pt x="106" y="291"/>
                  </a:lnTo>
                  <a:lnTo>
                    <a:pt x="107" y="293"/>
                  </a:lnTo>
                  <a:lnTo>
                    <a:pt x="109" y="296"/>
                  </a:lnTo>
                  <a:lnTo>
                    <a:pt x="111" y="298"/>
                  </a:lnTo>
                  <a:lnTo>
                    <a:pt x="113" y="299"/>
                  </a:lnTo>
                  <a:lnTo>
                    <a:pt x="117" y="300"/>
                  </a:lnTo>
                  <a:lnTo>
                    <a:pt x="120" y="300"/>
                  </a:lnTo>
                  <a:lnTo>
                    <a:pt x="122" y="300"/>
                  </a:lnTo>
                  <a:lnTo>
                    <a:pt x="125" y="299"/>
                  </a:lnTo>
                  <a:lnTo>
                    <a:pt x="127" y="298"/>
                  </a:lnTo>
                  <a:lnTo>
                    <a:pt x="131" y="296"/>
                  </a:lnTo>
                  <a:lnTo>
                    <a:pt x="132" y="293"/>
                  </a:lnTo>
                  <a:lnTo>
                    <a:pt x="134" y="291"/>
                  </a:lnTo>
                  <a:lnTo>
                    <a:pt x="134" y="288"/>
                  </a:lnTo>
                  <a:lnTo>
                    <a:pt x="135" y="285"/>
                  </a:lnTo>
                  <a:lnTo>
                    <a:pt x="135" y="54"/>
                  </a:lnTo>
                  <a:lnTo>
                    <a:pt x="213" y="144"/>
                  </a:lnTo>
                  <a:lnTo>
                    <a:pt x="216" y="147"/>
                  </a:lnTo>
                  <a:lnTo>
                    <a:pt x="219" y="149"/>
                  </a:lnTo>
                  <a:lnTo>
                    <a:pt x="222" y="150"/>
                  </a:lnTo>
                  <a:lnTo>
                    <a:pt x="225" y="150"/>
                  </a:lnTo>
                  <a:lnTo>
                    <a:pt x="230" y="149"/>
                  </a:lnTo>
                  <a:lnTo>
                    <a:pt x="235" y="147"/>
                  </a:lnTo>
                  <a:lnTo>
                    <a:pt x="237" y="144"/>
                  </a:lnTo>
                  <a:lnTo>
                    <a:pt x="238" y="141"/>
                  </a:lnTo>
                  <a:lnTo>
                    <a:pt x="239" y="139"/>
                  </a:lnTo>
                  <a:lnTo>
                    <a:pt x="240" y="136"/>
                  </a:lnTo>
                  <a:lnTo>
                    <a:pt x="240" y="133"/>
                  </a:lnTo>
                  <a:lnTo>
                    <a:pt x="239" y="130"/>
                  </a:lnTo>
                  <a:lnTo>
                    <a:pt x="238" y="127"/>
                  </a:lnTo>
                  <a:lnTo>
                    <a:pt x="236" y="125"/>
                  </a:lnTo>
                  <a:lnTo>
                    <a:pt x="131" y="5"/>
                  </a:lnTo>
                  <a:lnTo>
                    <a:pt x="131" y="5"/>
                  </a:lnTo>
                  <a:lnTo>
                    <a:pt x="131" y="4"/>
                  </a:lnTo>
                  <a:lnTo>
                    <a:pt x="128" y="3"/>
                  </a:lnTo>
                  <a:lnTo>
                    <a:pt x="125" y="1"/>
                  </a:lnTo>
                  <a:lnTo>
                    <a:pt x="123" y="0"/>
                  </a:lnTo>
                  <a:lnTo>
                    <a:pt x="120" y="0"/>
                  </a:lnTo>
                  <a:lnTo>
                    <a:pt x="117" y="0"/>
                  </a:lnTo>
                  <a:lnTo>
                    <a:pt x="113" y="1"/>
                  </a:lnTo>
                  <a:lnTo>
                    <a:pt x="111" y="3"/>
                  </a:lnTo>
                  <a:lnTo>
                    <a:pt x="108" y="4"/>
                  </a:lnTo>
                  <a:lnTo>
                    <a:pt x="108" y="5"/>
                  </a:lnTo>
                  <a:lnTo>
                    <a:pt x="108" y="5"/>
                  </a:lnTo>
                  <a:lnTo>
                    <a:pt x="3" y="125"/>
                  </a:lnTo>
                  <a:lnTo>
                    <a:pt x="1" y="127"/>
                  </a:lnTo>
                  <a:lnTo>
                    <a:pt x="0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9"/>
                  </a:lnTo>
                  <a:lnTo>
                    <a:pt x="1" y="141"/>
                  </a:lnTo>
                  <a:lnTo>
                    <a:pt x="2" y="144"/>
                  </a:lnTo>
                  <a:lnTo>
                    <a:pt x="4" y="147"/>
                  </a:lnTo>
                  <a:lnTo>
                    <a:pt x="7" y="148"/>
                  </a:lnTo>
                  <a:lnTo>
                    <a:pt x="10" y="149"/>
                  </a:lnTo>
                  <a:lnTo>
                    <a:pt x="13" y="150"/>
                  </a:lnTo>
                  <a:lnTo>
                    <a:pt x="15" y="150"/>
                  </a:lnTo>
                  <a:lnTo>
                    <a:pt x="18" y="150"/>
                  </a:lnTo>
                  <a:lnTo>
                    <a:pt x="21" y="149"/>
                  </a:lnTo>
                  <a:lnTo>
                    <a:pt x="23" y="147"/>
                  </a:lnTo>
                  <a:lnTo>
                    <a:pt x="26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1" name="Freeform 4130"/>
            <p:cNvSpPr>
              <a:spLocks/>
            </p:cNvSpPr>
            <p:nvPr/>
          </p:nvSpPr>
          <p:spPr bwMode="auto">
            <a:xfrm>
              <a:off x="10455275" y="847725"/>
              <a:ext cx="287338" cy="247650"/>
            </a:xfrm>
            <a:custGeom>
              <a:avLst/>
              <a:gdLst>
                <a:gd name="T0" fmla="*/ 749 w 901"/>
                <a:gd name="T1" fmla="*/ 1 h 781"/>
                <a:gd name="T2" fmla="*/ 739 w 901"/>
                <a:gd name="T3" fmla="*/ 12 h 781"/>
                <a:gd name="T4" fmla="*/ 11 w 901"/>
                <a:gd name="T5" fmla="*/ 211 h 781"/>
                <a:gd name="T6" fmla="*/ 3 w 901"/>
                <a:gd name="T7" fmla="*/ 216 h 781"/>
                <a:gd name="T8" fmla="*/ 0 w 901"/>
                <a:gd name="T9" fmla="*/ 226 h 781"/>
                <a:gd name="T10" fmla="*/ 117 w 901"/>
                <a:gd name="T11" fmla="*/ 595 h 781"/>
                <a:gd name="T12" fmla="*/ 128 w 901"/>
                <a:gd name="T13" fmla="*/ 601 h 781"/>
                <a:gd name="T14" fmla="*/ 180 w 901"/>
                <a:gd name="T15" fmla="*/ 631 h 781"/>
                <a:gd name="T16" fmla="*/ 158 w 901"/>
                <a:gd name="T17" fmla="*/ 634 h 781"/>
                <a:gd name="T18" fmla="*/ 138 w 901"/>
                <a:gd name="T19" fmla="*/ 644 h 781"/>
                <a:gd name="T20" fmla="*/ 122 w 901"/>
                <a:gd name="T21" fmla="*/ 658 h 781"/>
                <a:gd name="T22" fmla="*/ 111 w 901"/>
                <a:gd name="T23" fmla="*/ 677 h 781"/>
                <a:gd name="T24" fmla="*/ 106 w 901"/>
                <a:gd name="T25" fmla="*/ 699 h 781"/>
                <a:gd name="T26" fmla="*/ 107 w 901"/>
                <a:gd name="T27" fmla="*/ 721 h 781"/>
                <a:gd name="T28" fmla="*/ 114 w 901"/>
                <a:gd name="T29" fmla="*/ 742 h 781"/>
                <a:gd name="T30" fmla="*/ 127 w 901"/>
                <a:gd name="T31" fmla="*/ 759 h 781"/>
                <a:gd name="T32" fmla="*/ 144 w 901"/>
                <a:gd name="T33" fmla="*/ 773 h 781"/>
                <a:gd name="T34" fmla="*/ 165 w 901"/>
                <a:gd name="T35" fmla="*/ 780 h 781"/>
                <a:gd name="T36" fmla="*/ 188 w 901"/>
                <a:gd name="T37" fmla="*/ 781 h 781"/>
                <a:gd name="T38" fmla="*/ 210 w 901"/>
                <a:gd name="T39" fmla="*/ 776 h 781"/>
                <a:gd name="T40" fmla="*/ 228 w 901"/>
                <a:gd name="T41" fmla="*/ 764 h 781"/>
                <a:gd name="T42" fmla="*/ 243 w 901"/>
                <a:gd name="T43" fmla="*/ 748 h 781"/>
                <a:gd name="T44" fmla="*/ 252 w 901"/>
                <a:gd name="T45" fmla="*/ 729 h 781"/>
                <a:gd name="T46" fmla="*/ 255 w 901"/>
                <a:gd name="T47" fmla="*/ 706 h 781"/>
                <a:gd name="T48" fmla="*/ 246 w 901"/>
                <a:gd name="T49" fmla="*/ 671 h 781"/>
                <a:gd name="T50" fmla="*/ 520 w 901"/>
                <a:gd name="T51" fmla="*/ 671 h 781"/>
                <a:gd name="T52" fmla="*/ 511 w 901"/>
                <a:gd name="T53" fmla="*/ 706 h 781"/>
                <a:gd name="T54" fmla="*/ 514 w 901"/>
                <a:gd name="T55" fmla="*/ 729 h 781"/>
                <a:gd name="T56" fmla="*/ 524 w 901"/>
                <a:gd name="T57" fmla="*/ 748 h 781"/>
                <a:gd name="T58" fmla="*/ 538 w 901"/>
                <a:gd name="T59" fmla="*/ 764 h 781"/>
                <a:gd name="T60" fmla="*/ 557 w 901"/>
                <a:gd name="T61" fmla="*/ 776 h 781"/>
                <a:gd name="T62" fmla="*/ 579 w 901"/>
                <a:gd name="T63" fmla="*/ 781 h 781"/>
                <a:gd name="T64" fmla="*/ 601 w 901"/>
                <a:gd name="T65" fmla="*/ 780 h 781"/>
                <a:gd name="T66" fmla="*/ 621 w 901"/>
                <a:gd name="T67" fmla="*/ 773 h 781"/>
                <a:gd name="T68" fmla="*/ 639 w 901"/>
                <a:gd name="T69" fmla="*/ 759 h 781"/>
                <a:gd name="T70" fmla="*/ 652 w 901"/>
                <a:gd name="T71" fmla="*/ 742 h 781"/>
                <a:gd name="T72" fmla="*/ 660 w 901"/>
                <a:gd name="T73" fmla="*/ 721 h 781"/>
                <a:gd name="T74" fmla="*/ 660 w 901"/>
                <a:gd name="T75" fmla="*/ 695 h 781"/>
                <a:gd name="T76" fmla="*/ 649 w 901"/>
                <a:gd name="T77" fmla="*/ 665 h 781"/>
                <a:gd name="T78" fmla="*/ 628 w 901"/>
                <a:gd name="T79" fmla="*/ 644 h 781"/>
                <a:gd name="T80" fmla="*/ 630 w 901"/>
                <a:gd name="T81" fmla="*/ 590 h 781"/>
                <a:gd name="T82" fmla="*/ 766 w 901"/>
                <a:gd name="T83" fmla="*/ 30 h 781"/>
                <a:gd name="T84" fmla="*/ 893 w 901"/>
                <a:gd name="T85" fmla="*/ 29 h 781"/>
                <a:gd name="T86" fmla="*/ 899 w 901"/>
                <a:gd name="T87" fmla="*/ 23 h 781"/>
                <a:gd name="T88" fmla="*/ 901 w 901"/>
                <a:gd name="T89" fmla="*/ 15 h 781"/>
                <a:gd name="T90" fmla="*/ 899 w 901"/>
                <a:gd name="T91" fmla="*/ 6 h 781"/>
                <a:gd name="T92" fmla="*/ 893 w 901"/>
                <a:gd name="T93" fmla="*/ 1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01" h="781">
                  <a:moveTo>
                    <a:pt x="886" y="0"/>
                  </a:moveTo>
                  <a:lnTo>
                    <a:pt x="754" y="0"/>
                  </a:lnTo>
                  <a:lnTo>
                    <a:pt x="749" y="1"/>
                  </a:lnTo>
                  <a:lnTo>
                    <a:pt x="745" y="3"/>
                  </a:lnTo>
                  <a:lnTo>
                    <a:pt x="741" y="6"/>
                  </a:lnTo>
                  <a:lnTo>
                    <a:pt x="739" y="12"/>
                  </a:lnTo>
                  <a:lnTo>
                    <a:pt x="691" y="210"/>
                  </a:lnTo>
                  <a:lnTo>
                    <a:pt x="15" y="210"/>
                  </a:lnTo>
                  <a:lnTo>
                    <a:pt x="11" y="211"/>
                  </a:lnTo>
                  <a:lnTo>
                    <a:pt x="8" y="212"/>
                  </a:lnTo>
                  <a:lnTo>
                    <a:pt x="5" y="214"/>
                  </a:lnTo>
                  <a:lnTo>
                    <a:pt x="3" y="216"/>
                  </a:lnTo>
                  <a:lnTo>
                    <a:pt x="1" y="220"/>
                  </a:lnTo>
                  <a:lnTo>
                    <a:pt x="0" y="223"/>
                  </a:lnTo>
                  <a:lnTo>
                    <a:pt x="0" y="226"/>
                  </a:lnTo>
                  <a:lnTo>
                    <a:pt x="1" y="230"/>
                  </a:lnTo>
                  <a:lnTo>
                    <a:pt x="114" y="590"/>
                  </a:lnTo>
                  <a:lnTo>
                    <a:pt x="117" y="595"/>
                  </a:lnTo>
                  <a:lnTo>
                    <a:pt x="120" y="598"/>
                  </a:lnTo>
                  <a:lnTo>
                    <a:pt x="124" y="600"/>
                  </a:lnTo>
                  <a:lnTo>
                    <a:pt x="128" y="601"/>
                  </a:lnTo>
                  <a:lnTo>
                    <a:pt x="597" y="601"/>
                  </a:lnTo>
                  <a:lnTo>
                    <a:pt x="589" y="631"/>
                  </a:lnTo>
                  <a:lnTo>
                    <a:pt x="180" y="631"/>
                  </a:lnTo>
                  <a:lnTo>
                    <a:pt x="172" y="631"/>
                  </a:lnTo>
                  <a:lnTo>
                    <a:pt x="165" y="632"/>
                  </a:lnTo>
                  <a:lnTo>
                    <a:pt x="158" y="634"/>
                  </a:lnTo>
                  <a:lnTo>
                    <a:pt x="151" y="637"/>
                  </a:lnTo>
                  <a:lnTo>
                    <a:pt x="144" y="640"/>
                  </a:lnTo>
                  <a:lnTo>
                    <a:pt x="138" y="644"/>
                  </a:lnTo>
                  <a:lnTo>
                    <a:pt x="133" y="648"/>
                  </a:lnTo>
                  <a:lnTo>
                    <a:pt x="127" y="653"/>
                  </a:lnTo>
                  <a:lnTo>
                    <a:pt x="122" y="658"/>
                  </a:lnTo>
                  <a:lnTo>
                    <a:pt x="118" y="664"/>
                  </a:lnTo>
                  <a:lnTo>
                    <a:pt x="114" y="671"/>
                  </a:lnTo>
                  <a:lnTo>
                    <a:pt x="111" y="677"/>
                  </a:lnTo>
                  <a:lnTo>
                    <a:pt x="108" y="684"/>
                  </a:lnTo>
                  <a:lnTo>
                    <a:pt x="107" y="691"/>
                  </a:lnTo>
                  <a:lnTo>
                    <a:pt x="106" y="699"/>
                  </a:lnTo>
                  <a:lnTo>
                    <a:pt x="105" y="706"/>
                  </a:lnTo>
                  <a:lnTo>
                    <a:pt x="106" y="714"/>
                  </a:lnTo>
                  <a:lnTo>
                    <a:pt x="107" y="721"/>
                  </a:lnTo>
                  <a:lnTo>
                    <a:pt x="108" y="729"/>
                  </a:lnTo>
                  <a:lnTo>
                    <a:pt x="111" y="735"/>
                  </a:lnTo>
                  <a:lnTo>
                    <a:pt x="114" y="742"/>
                  </a:lnTo>
                  <a:lnTo>
                    <a:pt x="118" y="748"/>
                  </a:lnTo>
                  <a:lnTo>
                    <a:pt x="122" y="753"/>
                  </a:lnTo>
                  <a:lnTo>
                    <a:pt x="127" y="759"/>
                  </a:lnTo>
                  <a:lnTo>
                    <a:pt x="133" y="764"/>
                  </a:lnTo>
                  <a:lnTo>
                    <a:pt x="138" y="768"/>
                  </a:lnTo>
                  <a:lnTo>
                    <a:pt x="144" y="773"/>
                  </a:lnTo>
                  <a:lnTo>
                    <a:pt x="151" y="776"/>
                  </a:lnTo>
                  <a:lnTo>
                    <a:pt x="158" y="778"/>
                  </a:lnTo>
                  <a:lnTo>
                    <a:pt x="165" y="780"/>
                  </a:lnTo>
                  <a:lnTo>
                    <a:pt x="172" y="781"/>
                  </a:lnTo>
                  <a:lnTo>
                    <a:pt x="180" y="781"/>
                  </a:lnTo>
                  <a:lnTo>
                    <a:pt x="188" y="781"/>
                  </a:lnTo>
                  <a:lnTo>
                    <a:pt x="196" y="780"/>
                  </a:lnTo>
                  <a:lnTo>
                    <a:pt x="202" y="778"/>
                  </a:lnTo>
                  <a:lnTo>
                    <a:pt x="210" y="776"/>
                  </a:lnTo>
                  <a:lnTo>
                    <a:pt x="216" y="773"/>
                  </a:lnTo>
                  <a:lnTo>
                    <a:pt x="223" y="768"/>
                  </a:lnTo>
                  <a:lnTo>
                    <a:pt x="228" y="764"/>
                  </a:lnTo>
                  <a:lnTo>
                    <a:pt x="233" y="759"/>
                  </a:lnTo>
                  <a:lnTo>
                    <a:pt x="238" y="753"/>
                  </a:lnTo>
                  <a:lnTo>
                    <a:pt x="243" y="748"/>
                  </a:lnTo>
                  <a:lnTo>
                    <a:pt x="246" y="742"/>
                  </a:lnTo>
                  <a:lnTo>
                    <a:pt x="249" y="735"/>
                  </a:lnTo>
                  <a:lnTo>
                    <a:pt x="252" y="729"/>
                  </a:lnTo>
                  <a:lnTo>
                    <a:pt x="254" y="721"/>
                  </a:lnTo>
                  <a:lnTo>
                    <a:pt x="255" y="714"/>
                  </a:lnTo>
                  <a:lnTo>
                    <a:pt x="255" y="706"/>
                  </a:lnTo>
                  <a:lnTo>
                    <a:pt x="255" y="693"/>
                  </a:lnTo>
                  <a:lnTo>
                    <a:pt x="252" y="682"/>
                  </a:lnTo>
                  <a:lnTo>
                    <a:pt x="246" y="671"/>
                  </a:lnTo>
                  <a:lnTo>
                    <a:pt x="240" y="661"/>
                  </a:lnTo>
                  <a:lnTo>
                    <a:pt x="526" y="661"/>
                  </a:lnTo>
                  <a:lnTo>
                    <a:pt x="520" y="671"/>
                  </a:lnTo>
                  <a:lnTo>
                    <a:pt x="515" y="682"/>
                  </a:lnTo>
                  <a:lnTo>
                    <a:pt x="512" y="693"/>
                  </a:lnTo>
                  <a:lnTo>
                    <a:pt x="511" y="706"/>
                  </a:lnTo>
                  <a:lnTo>
                    <a:pt x="511" y="714"/>
                  </a:lnTo>
                  <a:lnTo>
                    <a:pt x="512" y="721"/>
                  </a:lnTo>
                  <a:lnTo>
                    <a:pt x="514" y="729"/>
                  </a:lnTo>
                  <a:lnTo>
                    <a:pt x="516" y="735"/>
                  </a:lnTo>
                  <a:lnTo>
                    <a:pt x="520" y="742"/>
                  </a:lnTo>
                  <a:lnTo>
                    <a:pt x="524" y="748"/>
                  </a:lnTo>
                  <a:lnTo>
                    <a:pt x="528" y="753"/>
                  </a:lnTo>
                  <a:lnTo>
                    <a:pt x="532" y="759"/>
                  </a:lnTo>
                  <a:lnTo>
                    <a:pt x="538" y="764"/>
                  </a:lnTo>
                  <a:lnTo>
                    <a:pt x="544" y="768"/>
                  </a:lnTo>
                  <a:lnTo>
                    <a:pt x="551" y="773"/>
                  </a:lnTo>
                  <a:lnTo>
                    <a:pt x="557" y="776"/>
                  </a:lnTo>
                  <a:lnTo>
                    <a:pt x="564" y="778"/>
                  </a:lnTo>
                  <a:lnTo>
                    <a:pt x="571" y="780"/>
                  </a:lnTo>
                  <a:lnTo>
                    <a:pt x="579" y="781"/>
                  </a:lnTo>
                  <a:lnTo>
                    <a:pt x="586" y="781"/>
                  </a:lnTo>
                  <a:lnTo>
                    <a:pt x="594" y="781"/>
                  </a:lnTo>
                  <a:lnTo>
                    <a:pt x="601" y="780"/>
                  </a:lnTo>
                  <a:lnTo>
                    <a:pt x="609" y="778"/>
                  </a:lnTo>
                  <a:lnTo>
                    <a:pt x="615" y="776"/>
                  </a:lnTo>
                  <a:lnTo>
                    <a:pt x="621" y="773"/>
                  </a:lnTo>
                  <a:lnTo>
                    <a:pt x="628" y="768"/>
                  </a:lnTo>
                  <a:lnTo>
                    <a:pt x="633" y="764"/>
                  </a:lnTo>
                  <a:lnTo>
                    <a:pt x="639" y="759"/>
                  </a:lnTo>
                  <a:lnTo>
                    <a:pt x="644" y="753"/>
                  </a:lnTo>
                  <a:lnTo>
                    <a:pt x="648" y="748"/>
                  </a:lnTo>
                  <a:lnTo>
                    <a:pt x="652" y="742"/>
                  </a:lnTo>
                  <a:lnTo>
                    <a:pt x="656" y="735"/>
                  </a:lnTo>
                  <a:lnTo>
                    <a:pt x="658" y="729"/>
                  </a:lnTo>
                  <a:lnTo>
                    <a:pt x="660" y="721"/>
                  </a:lnTo>
                  <a:lnTo>
                    <a:pt x="661" y="714"/>
                  </a:lnTo>
                  <a:lnTo>
                    <a:pt x="661" y="706"/>
                  </a:lnTo>
                  <a:lnTo>
                    <a:pt x="660" y="695"/>
                  </a:lnTo>
                  <a:lnTo>
                    <a:pt x="658" y="685"/>
                  </a:lnTo>
                  <a:lnTo>
                    <a:pt x="655" y="675"/>
                  </a:lnTo>
                  <a:lnTo>
                    <a:pt x="649" y="665"/>
                  </a:lnTo>
                  <a:lnTo>
                    <a:pt x="643" y="657"/>
                  </a:lnTo>
                  <a:lnTo>
                    <a:pt x="635" y="650"/>
                  </a:lnTo>
                  <a:lnTo>
                    <a:pt x="628" y="644"/>
                  </a:lnTo>
                  <a:lnTo>
                    <a:pt x="618" y="639"/>
                  </a:lnTo>
                  <a:lnTo>
                    <a:pt x="630" y="592"/>
                  </a:lnTo>
                  <a:lnTo>
                    <a:pt x="630" y="590"/>
                  </a:lnTo>
                  <a:lnTo>
                    <a:pt x="631" y="589"/>
                  </a:lnTo>
                  <a:lnTo>
                    <a:pt x="717" y="231"/>
                  </a:lnTo>
                  <a:lnTo>
                    <a:pt x="766" y="30"/>
                  </a:lnTo>
                  <a:lnTo>
                    <a:pt x="886" y="30"/>
                  </a:lnTo>
                  <a:lnTo>
                    <a:pt x="889" y="30"/>
                  </a:lnTo>
                  <a:lnTo>
                    <a:pt x="893" y="29"/>
                  </a:lnTo>
                  <a:lnTo>
                    <a:pt x="895" y="28"/>
                  </a:lnTo>
                  <a:lnTo>
                    <a:pt x="897" y="25"/>
                  </a:lnTo>
                  <a:lnTo>
                    <a:pt x="899" y="23"/>
                  </a:lnTo>
                  <a:lnTo>
                    <a:pt x="900" y="21"/>
                  </a:lnTo>
                  <a:lnTo>
                    <a:pt x="901" y="18"/>
                  </a:lnTo>
                  <a:lnTo>
                    <a:pt x="901" y="15"/>
                  </a:lnTo>
                  <a:lnTo>
                    <a:pt x="901" y="12"/>
                  </a:lnTo>
                  <a:lnTo>
                    <a:pt x="900" y="9"/>
                  </a:lnTo>
                  <a:lnTo>
                    <a:pt x="899" y="6"/>
                  </a:lnTo>
                  <a:lnTo>
                    <a:pt x="897" y="4"/>
                  </a:lnTo>
                  <a:lnTo>
                    <a:pt x="895" y="2"/>
                  </a:lnTo>
                  <a:lnTo>
                    <a:pt x="893" y="1"/>
                  </a:lnTo>
                  <a:lnTo>
                    <a:pt x="889" y="0"/>
                  </a:lnTo>
                  <a:lnTo>
                    <a:pt x="88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52" name="Group 251"/>
          <p:cNvGrpSpPr/>
          <p:nvPr/>
        </p:nvGrpSpPr>
        <p:grpSpPr>
          <a:xfrm>
            <a:off x="927533" y="4278150"/>
            <a:ext cx="282153" cy="282153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253" name="Freeform 372"/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4" name="Freeform 373"/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55" name="Group 254"/>
          <p:cNvGrpSpPr/>
          <p:nvPr/>
        </p:nvGrpSpPr>
        <p:grpSpPr>
          <a:xfrm>
            <a:off x="930519" y="5431777"/>
            <a:ext cx="277575" cy="277575"/>
            <a:chOff x="2598738" y="1344613"/>
            <a:chExt cx="287338" cy="287338"/>
          </a:xfrm>
          <a:solidFill>
            <a:srgbClr val="F2F2F2"/>
          </a:solidFill>
        </p:grpSpPr>
        <p:sp>
          <p:nvSpPr>
            <p:cNvPr id="256" name="Freeform 457"/>
            <p:cNvSpPr>
              <a:spLocks/>
            </p:cNvSpPr>
            <p:nvPr/>
          </p:nvSpPr>
          <p:spPr bwMode="auto">
            <a:xfrm>
              <a:off x="2693988" y="1508125"/>
              <a:ext cx="192088" cy="47625"/>
            </a:xfrm>
            <a:custGeom>
              <a:avLst/>
              <a:gdLst>
                <a:gd name="T0" fmla="*/ 1 w 601"/>
                <a:gd name="T1" fmla="*/ 93 h 150"/>
                <a:gd name="T2" fmla="*/ 11 w 601"/>
                <a:gd name="T3" fmla="*/ 101 h 150"/>
                <a:gd name="T4" fmla="*/ 30 w 601"/>
                <a:gd name="T5" fmla="*/ 111 h 150"/>
                <a:gd name="T6" fmla="*/ 58 w 601"/>
                <a:gd name="T7" fmla="*/ 121 h 150"/>
                <a:gd name="T8" fmla="*/ 96 w 601"/>
                <a:gd name="T9" fmla="*/ 131 h 150"/>
                <a:gd name="T10" fmla="*/ 144 w 601"/>
                <a:gd name="T11" fmla="*/ 140 h 150"/>
                <a:gd name="T12" fmla="*/ 199 w 601"/>
                <a:gd name="T13" fmla="*/ 146 h 150"/>
                <a:gd name="T14" fmla="*/ 265 w 601"/>
                <a:gd name="T15" fmla="*/ 149 h 150"/>
                <a:gd name="T16" fmla="*/ 337 w 601"/>
                <a:gd name="T17" fmla="*/ 149 h 150"/>
                <a:gd name="T18" fmla="*/ 402 w 601"/>
                <a:gd name="T19" fmla="*/ 146 h 150"/>
                <a:gd name="T20" fmla="*/ 458 w 601"/>
                <a:gd name="T21" fmla="*/ 140 h 150"/>
                <a:gd name="T22" fmla="*/ 505 w 601"/>
                <a:gd name="T23" fmla="*/ 131 h 150"/>
                <a:gd name="T24" fmla="*/ 542 w 601"/>
                <a:gd name="T25" fmla="*/ 121 h 150"/>
                <a:gd name="T26" fmla="*/ 571 w 601"/>
                <a:gd name="T27" fmla="*/ 111 h 150"/>
                <a:gd name="T28" fmla="*/ 591 w 601"/>
                <a:gd name="T29" fmla="*/ 101 h 150"/>
                <a:gd name="T30" fmla="*/ 600 w 601"/>
                <a:gd name="T31" fmla="*/ 93 h 150"/>
                <a:gd name="T32" fmla="*/ 601 w 601"/>
                <a:gd name="T33" fmla="*/ 87 h 150"/>
                <a:gd name="T34" fmla="*/ 600 w 601"/>
                <a:gd name="T35" fmla="*/ 82 h 150"/>
                <a:gd name="T36" fmla="*/ 599 w 601"/>
                <a:gd name="T37" fmla="*/ 79 h 150"/>
                <a:gd name="T38" fmla="*/ 596 w 601"/>
                <a:gd name="T39" fmla="*/ 71 h 150"/>
                <a:gd name="T40" fmla="*/ 583 w 601"/>
                <a:gd name="T41" fmla="*/ 56 h 150"/>
                <a:gd name="T42" fmla="*/ 564 w 601"/>
                <a:gd name="T43" fmla="*/ 43 h 150"/>
                <a:gd name="T44" fmla="*/ 540 w 601"/>
                <a:gd name="T45" fmla="*/ 32 h 150"/>
                <a:gd name="T46" fmla="*/ 525 w 601"/>
                <a:gd name="T47" fmla="*/ 27 h 150"/>
                <a:gd name="T48" fmla="*/ 523 w 601"/>
                <a:gd name="T49" fmla="*/ 27 h 150"/>
                <a:gd name="T50" fmla="*/ 495 w 601"/>
                <a:gd name="T51" fmla="*/ 19 h 150"/>
                <a:gd name="T52" fmla="*/ 443 w 601"/>
                <a:gd name="T53" fmla="*/ 10 h 150"/>
                <a:gd name="T54" fmla="*/ 387 w 601"/>
                <a:gd name="T55" fmla="*/ 3 h 150"/>
                <a:gd name="T56" fmla="*/ 334 w 601"/>
                <a:gd name="T57" fmla="*/ 0 h 150"/>
                <a:gd name="T58" fmla="*/ 305 w 601"/>
                <a:gd name="T59" fmla="*/ 0 h 150"/>
                <a:gd name="T60" fmla="*/ 257 w 601"/>
                <a:gd name="T61" fmla="*/ 0 h 150"/>
                <a:gd name="T62" fmla="*/ 184 w 601"/>
                <a:gd name="T63" fmla="*/ 7 h 150"/>
                <a:gd name="T64" fmla="*/ 135 w 601"/>
                <a:gd name="T65" fmla="*/ 13 h 150"/>
                <a:gd name="T66" fmla="*/ 88 w 601"/>
                <a:gd name="T67" fmla="*/ 24 h 150"/>
                <a:gd name="T68" fmla="*/ 48 w 601"/>
                <a:gd name="T69" fmla="*/ 38 h 150"/>
                <a:gd name="T70" fmla="*/ 24 w 601"/>
                <a:gd name="T71" fmla="*/ 51 h 150"/>
                <a:gd name="T72" fmla="*/ 13 w 601"/>
                <a:gd name="T73" fmla="*/ 60 h 150"/>
                <a:gd name="T74" fmla="*/ 4 w 601"/>
                <a:gd name="T75" fmla="*/ 71 h 150"/>
                <a:gd name="T76" fmla="*/ 0 w 601"/>
                <a:gd name="T77" fmla="*/ 84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01" h="150">
                  <a:moveTo>
                    <a:pt x="0" y="90"/>
                  </a:moveTo>
                  <a:lnTo>
                    <a:pt x="1" y="93"/>
                  </a:lnTo>
                  <a:lnTo>
                    <a:pt x="4" y="97"/>
                  </a:lnTo>
                  <a:lnTo>
                    <a:pt x="11" y="101"/>
                  </a:lnTo>
                  <a:lnTo>
                    <a:pt x="19" y="106"/>
                  </a:lnTo>
                  <a:lnTo>
                    <a:pt x="30" y="111"/>
                  </a:lnTo>
                  <a:lnTo>
                    <a:pt x="43" y="116"/>
                  </a:lnTo>
                  <a:lnTo>
                    <a:pt x="58" y="121"/>
                  </a:lnTo>
                  <a:lnTo>
                    <a:pt x="76" y="126"/>
                  </a:lnTo>
                  <a:lnTo>
                    <a:pt x="96" y="131"/>
                  </a:lnTo>
                  <a:lnTo>
                    <a:pt x="119" y="135"/>
                  </a:lnTo>
                  <a:lnTo>
                    <a:pt x="144" y="140"/>
                  </a:lnTo>
                  <a:lnTo>
                    <a:pt x="170" y="143"/>
                  </a:lnTo>
                  <a:lnTo>
                    <a:pt x="199" y="146"/>
                  </a:lnTo>
                  <a:lnTo>
                    <a:pt x="230" y="148"/>
                  </a:lnTo>
                  <a:lnTo>
                    <a:pt x="265" y="149"/>
                  </a:lnTo>
                  <a:lnTo>
                    <a:pt x="300" y="150"/>
                  </a:lnTo>
                  <a:lnTo>
                    <a:pt x="337" y="149"/>
                  </a:lnTo>
                  <a:lnTo>
                    <a:pt x="370" y="148"/>
                  </a:lnTo>
                  <a:lnTo>
                    <a:pt x="402" y="146"/>
                  </a:lnTo>
                  <a:lnTo>
                    <a:pt x="431" y="143"/>
                  </a:lnTo>
                  <a:lnTo>
                    <a:pt x="458" y="140"/>
                  </a:lnTo>
                  <a:lnTo>
                    <a:pt x="482" y="135"/>
                  </a:lnTo>
                  <a:lnTo>
                    <a:pt x="505" y="131"/>
                  </a:lnTo>
                  <a:lnTo>
                    <a:pt x="525" y="126"/>
                  </a:lnTo>
                  <a:lnTo>
                    <a:pt x="542" y="121"/>
                  </a:lnTo>
                  <a:lnTo>
                    <a:pt x="559" y="116"/>
                  </a:lnTo>
                  <a:lnTo>
                    <a:pt x="571" y="111"/>
                  </a:lnTo>
                  <a:lnTo>
                    <a:pt x="582" y="106"/>
                  </a:lnTo>
                  <a:lnTo>
                    <a:pt x="591" y="101"/>
                  </a:lnTo>
                  <a:lnTo>
                    <a:pt x="596" y="97"/>
                  </a:lnTo>
                  <a:lnTo>
                    <a:pt x="600" y="93"/>
                  </a:lnTo>
                  <a:lnTo>
                    <a:pt x="601" y="90"/>
                  </a:lnTo>
                  <a:lnTo>
                    <a:pt x="601" y="87"/>
                  </a:lnTo>
                  <a:lnTo>
                    <a:pt x="600" y="84"/>
                  </a:lnTo>
                  <a:lnTo>
                    <a:pt x="600" y="82"/>
                  </a:lnTo>
                  <a:lnTo>
                    <a:pt x="600" y="81"/>
                  </a:lnTo>
                  <a:lnTo>
                    <a:pt x="599" y="79"/>
                  </a:lnTo>
                  <a:lnTo>
                    <a:pt x="599" y="78"/>
                  </a:lnTo>
                  <a:lnTo>
                    <a:pt x="596" y="71"/>
                  </a:lnTo>
                  <a:lnTo>
                    <a:pt x="591" y="63"/>
                  </a:lnTo>
                  <a:lnTo>
                    <a:pt x="583" y="56"/>
                  </a:lnTo>
                  <a:lnTo>
                    <a:pt x="575" y="49"/>
                  </a:lnTo>
                  <a:lnTo>
                    <a:pt x="564" y="43"/>
                  </a:lnTo>
                  <a:lnTo>
                    <a:pt x="553" y="38"/>
                  </a:lnTo>
                  <a:lnTo>
                    <a:pt x="540" y="32"/>
                  </a:lnTo>
                  <a:lnTo>
                    <a:pt x="525" y="28"/>
                  </a:lnTo>
                  <a:lnTo>
                    <a:pt x="525" y="27"/>
                  </a:lnTo>
                  <a:lnTo>
                    <a:pt x="525" y="27"/>
                  </a:lnTo>
                  <a:lnTo>
                    <a:pt x="523" y="27"/>
                  </a:lnTo>
                  <a:lnTo>
                    <a:pt x="520" y="26"/>
                  </a:lnTo>
                  <a:lnTo>
                    <a:pt x="495" y="19"/>
                  </a:lnTo>
                  <a:lnTo>
                    <a:pt x="470" y="14"/>
                  </a:lnTo>
                  <a:lnTo>
                    <a:pt x="443" y="10"/>
                  </a:lnTo>
                  <a:lnTo>
                    <a:pt x="415" y="5"/>
                  </a:lnTo>
                  <a:lnTo>
                    <a:pt x="387" y="3"/>
                  </a:lnTo>
                  <a:lnTo>
                    <a:pt x="360" y="1"/>
                  </a:lnTo>
                  <a:lnTo>
                    <a:pt x="334" y="0"/>
                  </a:lnTo>
                  <a:lnTo>
                    <a:pt x="311" y="0"/>
                  </a:lnTo>
                  <a:lnTo>
                    <a:pt x="305" y="0"/>
                  </a:lnTo>
                  <a:lnTo>
                    <a:pt x="300" y="0"/>
                  </a:lnTo>
                  <a:lnTo>
                    <a:pt x="257" y="0"/>
                  </a:lnTo>
                  <a:lnTo>
                    <a:pt x="209" y="3"/>
                  </a:lnTo>
                  <a:lnTo>
                    <a:pt x="184" y="7"/>
                  </a:lnTo>
                  <a:lnTo>
                    <a:pt x="160" y="10"/>
                  </a:lnTo>
                  <a:lnTo>
                    <a:pt x="135" y="13"/>
                  </a:lnTo>
                  <a:lnTo>
                    <a:pt x="110" y="18"/>
                  </a:lnTo>
                  <a:lnTo>
                    <a:pt x="88" y="24"/>
                  </a:lnTo>
                  <a:lnTo>
                    <a:pt x="67" y="30"/>
                  </a:lnTo>
                  <a:lnTo>
                    <a:pt x="48" y="38"/>
                  </a:lnTo>
                  <a:lnTo>
                    <a:pt x="32" y="45"/>
                  </a:lnTo>
                  <a:lnTo>
                    <a:pt x="24" y="51"/>
                  </a:lnTo>
                  <a:lnTo>
                    <a:pt x="18" y="55"/>
                  </a:lnTo>
                  <a:lnTo>
                    <a:pt x="13" y="60"/>
                  </a:lnTo>
                  <a:lnTo>
                    <a:pt x="8" y="66"/>
                  </a:lnTo>
                  <a:lnTo>
                    <a:pt x="4" y="71"/>
                  </a:lnTo>
                  <a:lnTo>
                    <a:pt x="2" y="77"/>
                  </a:lnTo>
                  <a:lnTo>
                    <a:pt x="0" y="84"/>
                  </a:lnTo>
                  <a:lnTo>
                    <a:pt x="0" y="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7" name="Freeform 458"/>
            <p:cNvSpPr>
              <a:spLocks/>
            </p:cNvSpPr>
            <p:nvPr/>
          </p:nvSpPr>
          <p:spPr bwMode="auto">
            <a:xfrm>
              <a:off x="2598738" y="1420813"/>
              <a:ext cx="190500" cy="39688"/>
            </a:xfrm>
            <a:custGeom>
              <a:avLst/>
              <a:gdLst>
                <a:gd name="T0" fmla="*/ 333 w 602"/>
                <a:gd name="T1" fmla="*/ 125 h 125"/>
                <a:gd name="T2" fmla="*/ 393 w 602"/>
                <a:gd name="T3" fmla="*/ 122 h 125"/>
                <a:gd name="T4" fmla="*/ 448 w 602"/>
                <a:gd name="T5" fmla="*/ 116 h 125"/>
                <a:gd name="T6" fmla="*/ 495 w 602"/>
                <a:gd name="T7" fmla="*/ 108 h 125"/>
                <a:gd name="T8" fmla="*/ 536 w 602"/>
                <a:gd name="T9" fmla="*/ 99 h 125"/>
                <a:gd name="T10" fmla="*/ 567 w 602"/>
                <a:gd name="T11" fmla="*/ 89 h 125"/>
                <a:gd name="T12" fmla="*/ 589 w 602"/>
                <a:gd name="T13" fmla="*/ 79 h 125"/>
                <a:gd name="T14" fmla="*/ 599 w 602"/>
                <a:gd name="T15" fmla="*/ 72 h 125"/>
                <a:gd name="T16" fmla="*/ 602 w 602"/>
                <a:gd name="T17" fmla="*/ 67 h 125"/>
                <a:gd name="T18" fmla="*/ 602 w 602"/>
                <a:gd name="T19" fmla="*/ 0 h 125"/>
                <a:gd name="T20" fmla="*/ 573 w 602"/>
                <a:gd name="T21" fmla="*/ 13 h 125"/>
                <a:gd name="T22" fmla="*/ 537 w 602"/>
                <a:gd name="T23" fmla="*/ 24 h 125"/>
                <a:gd name="T24" fmla="*/ 497 w 602"/>
                <a:gd name="T25" fmla="*/ 34 h 125"/>
                <a:gd name="T26" fmla="*/ 454 w 602"/>
                <a:gd name="T27" fmla="*/ 40 h 125"/>
                <a:gd name="T28" fmla="*/ 369 w 602"/>
                <a:gd name="T29" fmla="*/ 48 h 125"/>
                <a:gd name="T30" fmla="*/ 302 w 602"/>
                <a:gd name="T31" fmla="*/ 50 h 125"/>
                <a:gd name="T32" fmla="*/ 233 w 602"/>
                <a:gd name="T33" fmla="*/ 48 h 125"/>
                <a:gd name="T34" fmla="*/ 148 w 602"/>
                <a:gd name="T35" fmla="*/ 40 h 125"/>
                <a:gd name="T36" fmla="*/ 106 w 602"/>
                <a:gd name="T37" fmla="*/ 34 h 125"/>
                <a:gd name="T38" fmla="*/ 66 w 602"/>
                <a:gd name="T39" fmla="*/ 25 h 125"/>
                <a:gd name="T40" fmla="*/ 29 w 602"/>
                <a:gd name="T41" fmla="*/ 13 h 125"/>
                <a:gd name="T42" fmla="*/ 0 w 602"/>
                <a:gd name="T43" fmla="*/ 0 h 125"/>
                <a:gd name="T44" fmla="*/ 0 w 602"/>
                <a:gd name="T45" fmla="*/ 67 h 125"/>
                <a:gd name="T46" fmla="*/ 4 w 602"/>
                <a:gd name="T47" fmla="*/ 72 h 125"/>
                <a:gd name="T48" fmla="*/ 13 w 602"/>
                <a:gd name="T49" fmla="*/ 79 h 125"/>
                <a:gd name="T50" fmla="*/ 36 w 602"/>
                <a:gd name="T51" fmla="*/ 89 h 125"/>
                <a:gd name="T52" fmla="*/ 67 w 602"/>
                <a:gd name="T53" fmla="*/ 99 h 125"/>
                <a:gd name="T54" fmla="*/ 108 w 602"/>
                <a:gd name="T55" fmla="*/ 108 h 125"/>
                <a:gd name="T56" fmla="*/ 155 w 602"/>
                <a:gd name="T57" fmla="*/ 116 h 125"/>
                <a:gd name="T58" fmla="*/ 210 w 602"/>
                <a:gd name="T59" fmla="*/ 122 h 125"/>
                <a:gd name="T60" fmla="*/ 270 w 602"/>
                <a:gd name="T61" fmla="*/ 125 h 125"/>
                <a:gd name="T62" fmla="*/ 302 w 602"/>
                <a:gd name="T63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2" h="125">
                  <a:moveTo>
                    <a:pt x="302" y="125"/>
                  </a:moveTo>
                  <a:lnTo>
                    <a:pt x="333" y="125"/>
                  </a:lnTo>
                  <a:lnTo>
                    <a:pt x="364" y="124"/>
                  </a:lnTo>
                  <a:lnTo>
                    <a:pt x="393" y="122"/>
                  </a:lnTo>
                  <a:lnTo>
                    <a:pt x="421" y="118"/>
                  </a:lnTo>
                  <a:lnTo>
                    <a:pt x="448" y="116"/>
                  </a:lnTo>
                  <a:lnTo>
                    <a:pt x="472" y="112"/>
                  </a:lnTo>
                  <a:lnTo>
                    <a:pt x="495" y="108"/>
                  </a:lnTo>
                  <a:lnTo>
                    <a:pt x="516" y="103"/>
                  </a:lnTo>
                  <a:lnTo>
                    <a:pt x="536" y="99"/>
                  </a:lnTo>
                  <a:lnTo>
                    <a:pt x="553" y="94"/>
                  </a:lnTo>
                  <a:lnTo>
                    <a:pt x="567" y="89"/>
                  </a:lnTo>
                  <a:lnTo>
                    <a:pt x="580" y="84"/>
                  </a:lnTo>
                  <a:lnTo>
                    <a:pt x="589" y="79"/>
                  </a:lnTo>
                  <a:lnTo>
                    <a:pt x="597" y="74"/>
                  </a:lnTo>
                  <a:lnTo>
                    <a:pt x="599" y="72"/>
                  </a:lnTo>
                  <a:lnTo>
                    <a:pt x="601" y="69"/>
                  </a:lnTo>
                  <a:lnTo>
                    <a:pt x="602" y="67"/>
                  </a:lnTo>
                  <a:lnTo>
                    <a:pt x="602" y="65"/>
                  </a:lnTo>
                  <a:lnTo>
                    <a:pt x="602" y="0"/>
                  </a:lnTo>
                  <a:lnTo>
                    <a:pt x="589" y="7"/>
                  </a:lnTo>
                  <a:lnTo>
                    <a:pt x="573" y="13"/>
                  </a:lnTo>
                  <a:lnTo>
                    <a:pt x="556" y="20"/>
                  </a:lnTo>
                  <a:lnTo>
                    <a:pt x="537" y="24"/>
                  </a:lnTo>
                  <a:lnTo>
                    <a:pt x="517" y="29"/>
                  </a:lnTo>
                  <a:lnTo>
                    <a:pt x="497" y="34"/>
                  </a:lnTo>
                  <a:lnTo>
                    <a:pt x="476" y="37"/>
                  </a:lnTo>
                  <a:lnTo>
                    <a:pt x="454" y="40"/>
                  </a:lnTo>
                  <a:lnTo>
                    <a:pt x="410" y="44"/>
                  </a:lnTo>
                  <a:lnTo>
                    <a:pt x="369" y="48"/>
                  </a:lnTo>
                  <a:lnTo>
                    <a:pt x="332" y="50"/>
                  </a:lnTo>
                  <a:lnTo>
                    <a:pt x="302" y="50"/>
                  </a:lnTo>
                  <a:lnTo>
                    <a:pt x="271" y="50"/>
                  </a:lnTo>
                  <a:lnTo>
                    <a:pt x="233" y="48"/>
                  </a:lnTo>
                  <a:lnTo>
                    <a:pt x="192" y="44"/>
                  </a:lnTo>
                  <a:lnTo>
                    <a:pt x="148" y="40"/>
                  </a:lnTo>
                  <a:lnTo>
                    <a:pt x="127" y="37"/>
                  </a:lnTo>
                  <a:lnTo>
                    <a:pt x="106" y="34"/>
                  </a:lnTo>
                  <a:lnTo>
                    <a:pt x="85" y="29"/>
                  </a:lnTo>
                  <a:lnTo>
                    <a:pt x="66" y="25"/>
                  </a:lnTo>
                  <a:lnTo>
                    <a:pt x="47" y="20"/>
                  </a:lnTo>
                  <a:lnTo>
                    <a:pt x="29" y="13"/>
                  </a:lnTo>
                  <a:lnTo>
                    <a:pt x="14" y="7"/>
                  </a:lnTo>
                  <a:lnTo>
                    <a:pt x="0" y="0"/>
                  </a:lnTo>
                  <a:lnTo>
                    <a:pt x="0" y="65"/>
                  </a:lnTo>
                  <a:lnTo>
                    <a:pt x="0" y="67"/>
                  </a:lnTo>
                  <a:lnTo>
                    <a:pt x="2" y="69"/>
                  </a:lnTo>
                  <a:lnTo>
                    <a:pt x="4" y="72"/>
                  </a:lnTo>
                  <a:lnTo>
                    <a:pt x="6" y="74"/>
                  </a:lnTo>
                  <a:lnTo>
                    <a:pt x="13" y="79"/>
                  </a:lnTo>
                  <a:lnTo>
                    <a:pt x="23" y="84"/>
                  </a:lnTo>
                  <a:lnTo>
                    <a:pt x="36" y="89"/>
                  </a:lnTo>
                  <a:lnTo>
                    <a:pt x="50" y="95"/>
                  </a:lnTo>
                  <a:lnTo>
                    <a:pt x="67" y="99"/>
                  </a:lnTo>
                  <a:lnTo>
                    <a:pt x="86" y="103"/>
                  </a:lnTo>
                  <a:lnTo>
                    <a:pt x="108" y="108"/>
                  </a:lnTo>
                  <a:lnTo>
                    <a:pt x="130" y="112"/>
                  </a:lnTo>
                  <a:lnTo>
                    <a:pt x="155" y="116"/>
                  </a:lnTo>
                  <a:lnTo>
                    <a:pt x="182" y="120"/>
                  </a:lnTo>
                  <a:lnTo>
                    <a:pt x="210" y="122"/>
                  </a:lnTo>
                  <a:lnTo>
                    <a:pt x="240" y="124"/>
                  </a:lnTo>
                  <a:lnTo>
                    <a:pt x="270" y="125"/>
                  </a:lnTo>
                  <a:lnTo>
                    <a:pt x="302" y="125"/>
                  </a:lnTo>
                  <a:lnTo>
                    <a:pt x="302" y="1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8" name="Freeform 459"/>
            <p:cNvSpPr>
              <a:spLocks/>
            </p:cNvSpPr>
            <p:nvPr/>
          </p:nvSpPr>
          <p:spPr bwMode="auto">
            <a:xfrm>
              <a:off x="2598738" y="1454150"/>
              <a:ext cx="190500" cy="39688"/>
            </a:xfrm>
            <a:custGeom>
              <a:avLst/>
              <a:gdLst>
                <a:gd name="T0" fmla="*/ 302 w 602"/>
                <a:gd name="T1" fmla="*/ 124 h 124"/>
                <a:gd name="T2" fmla="*/ 333 w 602"/>
                <a:gd name="T3" fmla="*/ 124 h 124"/>
                <a:gd name="T4" fmla="*/ 364 w 602"/>
                <a:gd name="T5" fmla="*/ 123 h 124"/>
                <a:gd name="T6" fmla="*/ 393 w 602"/>
                <a:gd name="T7" fmla="*/ 121 h 124"/>
                <a:gd name="T8" fmla="*/ 421 w 602"/>
                <a:gd name="T9" fmla="*/ 119 h 124"/>
                <a:gd name="T10" fmla="*/ 448 w 602"/>
                <a:gd name="T11" fmla="*/ 115 h 124"/>
                <a:gd name="T12" fmla="*/ 472 w 602"/>
                <a:gd name="T13" fmla="*/ 111 h 124"/>
                <a:gd name="T14" fmla="*/ 495 w 602"/>
                <a:gd name="T15" fmla="*/ 108 h 124"/>
                <a:gd name="T16" fmla="*/ 516 w 602"/>
                <a:gd name="T17" fmla="*/ 104 h 124"/>
                <a:gd name="T18" fmla="*/ 536 w 602"/>
                <a:gd name="T19" fmla="*/ 98 h 124"/>
                <a:gd name="T20" fmla="*/ 553 w 602"/>
                <a:gd name="T21" fmla="*/ 94 h 124"/>
                <a:gd name="T22" fmla="*/ 567 w 602"/>
                <a:gd name="T23" fmla="*/ 89 h 124"/>
                <a:gd name="T24" fmla="*/ 580 w 602"/>
                <a:gd name="T25" fmla="*/ 83 h 124"/>
                <a:gd name="T26" fmla="*/ 589 w 602"/>
                <a:gd name="T27" fmla="*/ 79 h 124"/>
                <a:gd name="T28" fmla="*/ 597 w 602"/>
                <a:gd name="T29" fmla="*/ 74 h 124"/>
                <a:gd name="T30" fmla="*/ 599 w 602"/>
                <a:gd name="T31" fmla="*/ 71 h 124"/>
                <a:gd name="T32" fmla="*/ 601 w 602"/>
                <a:gd name="T33" fmla="*/ 69 h 124"/>
                <a:gd name="T34" fmla="*/ 602 w 602"/>
                <a:gd name="T35" fmla="*/ 66 h 124"/>
                <a:gd name="T36" fmla="*/ 602 w 602"/>
                <a:gd name="T37" fmla="*/ 64 h 124"/>
                <a:gd name="T38" fmla="*/ 602 w 602"/>
                <a:gd name="T39" fmla="*/ 0 h 124"/>
                <a:gd name="T40" fmla="*/ 589 w 602"/>
                <a:gd name="T41" fmla="*/ 7 h 124"/>
                <a:gd name="T42" fmla="*/ 573 w 602"/>
                <a:gd name="T43" fmla="*/ 14 h 124"/>
                <a:gd name="T44" fmla="*/ 556 w 602"/>
                <a:gd name="T45" fmla="*/ 19 h 124"/>
                <a:gd name="T46" fmla="*/ 537 w 602"/>
                <a:gd name="T47" fmla="*/ 24 h 124"/>
                <a:gd name="T48" fmla="*/ 517 w 602"/>
                <a:gd name="T49" fmla="*/ 29 h 124"/>
                <a:gd name="T50" fmla="*/ 497 w 602"/>
                <a:gd name="T51" fmla="*/ 33 h 124"/>
                <a:gd name="T52" fmla="*/ 476 w 602"/>
                <a:gd name="T53" fmla="*/ 36 h 124"/>
                <a:gd name="T54" fmla="*/ 454 w 602"/>
                <a:gd name="T55" fmla="*/ 39 h 124"/>
                <a:gd name="T56" fmla="*/ 410 w 602"/>
                <a:gd name="T57" fmla="*/ 44 h 124"/>
                <a:gd name="T58" fmla="*/ 369 w 602"/>
                <a:gd name="T59" fmla="*/ 47 h 124"/>
                <a:gd name="T60" fmla="*/ 332 w 602"/>
                <a:gd name="T61" fmla="*/ 49 h 124"/>
                <a:gd name="T62" fmla="*/ 302 w 602"/>
                <a:gd name="T63" fmla="*/ 49 h 124"/>
                <a:gd name="T64" fmla="*/ 271 w 602"/>
                <a:gd name="T65" fmla="*/ 49 h 124"/>
                <a:gd name="T66" fmla="*/ 233 w 602"/>
                <a:gd name="T67" fmla="*/ 47 h 124"/>
                <a:gd name="T68" fmla="*/ 192 w 602"/>
                <a:gd name="T69" fmla="*/ 44 h 124"/>
                <a:gd name="T70" fmla="*/ 148 w 602"/>
                <a:gd name="T71" fmla="*/ 39 h 124"/>
                <a:gd name="T72" fmla="*/ 127 w 602"/>
                <a:gd name="T73" fmla="*/ 36 h 124"/>
                <a:gd name="T74" fmla="*/ 106 w 602"/>
                <a:gd name="T75" fmla="*/ 33 h 124"/>
                <a:gd name="T76" fmla="*/ 85 w 602"/>
                <a:gd name="T77" fmla="*/ 29 h 124"/>
                <a:gd name="T78" fmla="*/ 66 w 602"/>
                <a:gd name="T79" fmla="*/ 24 h 124"/>
                <a:gd name="T80" fmla="*/ 47 w 602"/>
                <a:gd name="T81" fmla="*/ 19 h 124"/>
                <a:gd name="T82" fmla="*/ 29 w 602"/>
                <a:gd name="T83" fmla="*/ 14 h 124"/>
                <a:gd name="T84" fmla="*/ 14 w 602"/>
                <a:gd name="T85" fmla="*/ 7 h 124"/>
                <a:gd name="T86" fmla="*/ 0 w 602"/>
                <a:gd name="T87" fmla="*/ 0 h 124"/>
                <a:gd name="T88" fmla="*/ 0 w 602"/>
                <a:gd name="T89" fmla="*/ 64 h 124"/>
                <a:gd name="T90" fmla="*/ 0 w 602"/>
                <a:gd name="T91" fmla="*/ 66 h 124"/>
                <a:gd name="T92" fmla="*/ 2 w 602"/>
                <a:gd name="T93" fmla="*/ 69 h 124"/>
                <a:gd name="T94" fmla="*/ 4 w 602"/>
                <a:gd name="T95" fmla="*/ 71 h 124"/>
                <a:gd name="T96" fmla="*/ 6 w 602"/>
                <a:gd name="T97" fmla="*/ 74 h 124"/>
                <a:gd name="T98" fmla="*/ 13 w 602"/>
                <a:gd name="T99" fmla="*/ 79 h 124"/>
                <a:gd name="T100" fmla="*/ 23 w 602"/>
                <a:gd name="T101" fmla="*/ 83 h 124"/>
                <a:gd name="T102" fmla="*/ 36 w 602"/>
                <a:gd name="T103" fmla="*/ 89 h 124"/>
                <a:gd name="T104" fmla="*/ 50 w 602"/>
                <a:gd name="T105" fmla="*/ 94 h 124"/>
                <a:gd name="T106" fmla="*/ 67 w 602"/>
                <a:gd name="T107" fmla="*/ 98 h 124"/>
                <a:gd name="T108" fmla="*/ 86 w 602"/>
                <a:gd name="T109" fmla="*/ 104 h 124"/>
                <a:gd name="T110" fmla="*/ 108 w 602"/>
                <a:gd name="T111" fmla="*/ 108 h 124"/>
                <a:gd name="T112" fmla="*/ 130 w 602"/>
                <a:gd name="T113" fmla="*/ 111 h 124"/>
                <a:gd name="T114" fmla="*/ 155 w 602"/>
                <a:gd name="T115" fmla="*/ 115 h 124"/>
                <a:gd name="T116" fmla="*/ 182 w 602"/>
                <a:gd name="T117" fmla="*/ 119 h 124"/>
                <a:gd name="T118" fmla="*/ 210 w 602"/>
                <a:gd name="T119" fmla="*/ 121 h 124"/>
                <a:gd name="T120" fmla="*/ 240 w 602"/>
                <a:gd name="T121" fmla="*/ 123 h 124"/>
                <a:gd name="T122" fmla="*/ 270 w 602"/>
                <a:gd name="T123" fmla="*/ 124 h 124"/>
                <a:gd name="T124" fmla="*/ 302 w 602"/>
                <a:gd name="T125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02" h="124">
                  <a:moveTo>
                    <a:pt x="302" y="124"/>
                  </a:moveTo>
                  <a:lnTo>
                    <a:pt x="333" y="124"/>
                  </a:lnTo>
                  <a:lnTo>
                    <a:pt x="364" y="123"/>
                  </a:lnTo>
                  <a:lnTo>
                    <a:pt x="393" y="121"/>
                  </a:lnTo>
                  <a:lnTo>
                    <a:pt x="421" y="119"/>
                  </a:lnTo>
                  <a:lnTo>
                    <a:pt x="448" y="115"/>
                  </a:lnTo>
                  <a:lnTo>
                    <a:pt x="472" y="111"/>
                  </a:lnTo>
                  <a:lnTo>
                    <a:pt x="495" y="108"/>
                  </a:lnTo>
                  <a:lnTo>
                    <a:pt x="516" y="104"/>
                  </a:lnTo>
                  <a:lnTo>
                    <a:pt x="536" y="98"/>
                  </a:lnTo>
                  <a:lnTo>
                    <a:pt x="553" y="94"/>
                  </a:lnTo>
                  <a:lnTo>
                    <a:pt x="567" y="89"/>
                  </a:lnTo>
                  <a:lnTo>
                    <a:pt x="580" y="83"/>
                  </a:lnTo>
                  <a:lnTo>
                    <a:pt x="589" y="79"/>
                  </a:lnTo>
                  <a:lnTo>
                    <a:pt x="597" y="74"/>
                  </a:lnTo>
                  <a:lnTo>
                    <a:pt x="599" y="71"/>
                  </a:lnTo>
                  <a:lnTo>
                    <a:pt x="601" y="69"/>
                  </a:lnTo>
                  <a:lnTo>
                    <a:pt x="602" y="66"/>
                  </a:lnTo>
                  <a:lnTo>
                    <a:pt x="602" y="64"/>
                  </a:lnTo>
                  <a:lnTo>
                    <a:pt x="602" y="0"/>
                  </a:lnTo>
                  <a:lnTo>
                    <a:pt x="589" y="7"/>
                  </a:lnTo>
                  <a:lnTo>
                    <a:pt x="573" y="14"/>
                  </a:lnTo>
                  <a:lnTo>
                    <a:pt x="556" y="19"/>
                  </a:lnTo>
                  <a:lnTo>
                    <a:pt x="537" y="24"/>
                  </a:lnTo>
                  <a:lnTo>
                    <a:pt x="517" y="29"/>
                  </a:lnTo>
                  <a:lnTo>
                    <a:pt x="497" y="33"/>
                  </a:lnTo>
                  <a:lnTo>
                    <a:pt x="476" y="36"/>
                  </a:lnTo>
                  <a:lnTo>
                    <a:pt x="454" y="39"/>
                  </a:lnTo>
                  <a:lnTo>
                    <a:pt x="410" y="44"/>
                  </a:lnTo>
                  <a:lnTo>
                    <a:pt x="369" y="47"/>
                  </a:lnTo>
                  <a:lnTo>
                    <a:pt x="332" y="49"/>
                  </a:lnTo>
                  <a:lnTo>
                    <a:pt x="302" y="49"/>
                  </a:lnTo>
                  <a:lnTo>
                    <a:pt x="271" y="49"/>
                  </a:lnTo>
                  <a:lnTo>
                    <a:pt x="233" y="47"/>
                  </a:lnTo>
                  <a:lnTo>
                    <a:pt x="192" y="44"/>
                  </a:lnTo>
                  <a:lnTo>
                    <a:pt x="148" y="39"/>
                  </a:lnTo>
                  <a:lnTo>
                    <a:pt x="127" y="36"/>
                  </a:lnTo>
                  <a:lnTo>
                    <a:pt x="106" y="33"/>
                  </a:lnTo>
                  <a:lnTo>
                    <a:pt x="85" y="29"/>
                  </a:lnTo>
                  <a:lnTo>
                    <a:pt x="66" y="24"/>
                  </a:lnTo>
                  <a:lnTo>
                    <a:pt x="47" y="19"/>
                  </a:lnTo>
                  <a:lnTo>
                    <a:pt x="29" y="14"/>
                  </a:lnTo>
                  <a:lnTo>
                    <a:pt x="14" y="7"/>
                  </a:lnTo>
                  <a:lnTo>
                    <a:pt x="0" y="0"/>
                  </a:lnTo>
                  <a:lnTo>
                    <a:pt x="0" y="64"/>
                  </a:lnTo>
                  <a:lnTo>
                    <a:pt x="0" y="66"/>
                  </a:lnTo>
                  <a:lnTo>
                    <a:pt x="2" y="69"/>
                  </a:lnTo>
                  <a:lnTo>
                    <a:pt x="4" y="71"/>
                  </a:lnTo>
                  <a:lnTo>
                    <a:pt x="6" y="74"/>
                  </a:lnTo>
                  <a:lnTo>
                    <a:pt x="13" y="79"/>
                  </a:lnTo>
                  <a:lnTo>
                    <a:pt x="23" y="83"/>
                  </a:lnTo>
                  <a:lnTo>
                    <a:pt x="36" y="89"/>
                  </a:lnTo>
                  <a:lnTo>
                    <a:pt x="50" y="94"/>
                  </a:lnTo>
                  <a:lnTo>
                    <a:pt x="67" y="98"/>
                  </a:lnTo>
                  <a:lnTo>
                    <a:pt x="86" y="104"/>
                  </a:lnTo>
                  <a:lnTo>
                    <a:pt x="108" y="108"/>
                  </a:lnTo>
                  <a:lnTo>
                    <a:pt x="130" y="111"/>
                  </a:lnTo>
                  <a:lnTo>
                    <a:pt x="155" y="115"/>
                  </a:lnTo>
                  <a:lnTo>
                    <a:pt x="182" y="119"/>
                  </a:lnTo>
                  <a:lnTo>
                    <a:pt x="210" y="121"/>
                  </a:lnTo>
                  <a:lnTo>
                    <a:pt x="240" y="123"/>
                  </a:lnTo>
                  <a:lnTo>
                    <a:pt x="270" y="124"/>
                  </a:lnTo>
                  <a:lnTo>
                    <a:pt x="302" y="1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9" name="Freeform 460"/>
            <p:cNvSpPr>
              <a:spLocks/>
            </p:cNvSpPr>
            <p:nvPr/>
          </p:nvSpPr>
          <p:spPr bwMode="auto">
            <a:xfrm>
              <a:off x="2598738" y="1385888"/>
              <a:ext cx="190500" cy="41275"/>
            </a:xfrm>
            <a:custGeom>
              <a:avLst/>
              <a:gdLst>
                <a:gd name="T0" fmla="*/ 333 w 602"/>
                <a:gd name="T1" fmla="*/ 126 h 127"/>
                <a:gd name="T2" fmla="*/ 393 w 602"/>
                <a:gd name="T3" fmla="*/ 124 h 127"/>
                <a:gd name="T4" fmla="*/ 448 w 602"/>
                <a:gd name="T5" fmla="*/ 117 h 127"/>
                <a:gd name="T6" fmla="*/ 495 w 602"/>
                <a:gd name="T7" fmla="*/ 110 h 127"/>
                <a:gd name="T8" fmla="*/ 536 w 602"/>
                <a:gd name="T9" fmla="*/ 101 h 127"/>
                <a:gd name="T10" fmla="*/ 567 w 602"/>
                <a:gd name="T11" fmla="*/ 91 h 127"/>
                <a:gd name="T12" fmla="*/ 589 w 602"/>
                <a:gd name="T13" fmla="*/ 81 h 127"/>
                <a:gd name="T14" fmla="*/ 599 w 602"/>
                <a:gd name="T15" fmla="*/ 73 h 127"/>
                <a:gd name="T16" fmla="*/ 602 w 602"/>
                <a:gd name="T17" fmla="*/ 69 h 127"/>
                <a:gd name="T18" fmla="*/ 602 w 602"/>
                <a:gd name="T19" fmla="*/ 0 h 127"/>
                <a:gd name="T20" fmla="*/ 576 w 602"/>
                <a:gd name="T21" fmla="*/ 13 h 127"/>
                <a:gd name="T22" fmla="*/ 543 w 602"/>
                <a:gd name="T23" fmla="*/ 24 h 127"/>
                <a:gd name="T24" fmla="*/ 506 w 602"/>
                <a:gd name="T25" fmla="*/ 32 h 127"/>
                <a:gd name="T26" fmla="*/ 466 w 602"/>
                <a:gd name="T27" fmla="*/ 40 h 127"/>
                <a:gd name="T28" fmla="*/ 381 w 602"/>
                <a:gd name="T29" fmla="*/ 48 h 127"/>
                <a:gd name="T30" fmla="*/ 302 w 602"/>
                <a:gd name="T31" fmla="*/ 52 h 127"/>
                <a:gd name="T32" fmla="*/ 221 w 602"/>
                <a:gd name="T33" fmla="*/ 48 h 127"/>
                <a:gd name="T34" fmla="*/ 137 w 602"/>
                <a:gd name="T35" fmla="*/ 40 h 127"/>
                <a:gd name="T36" fmla="*/ 97 w 602"/>
                <a:gd name="T37" fmla="*/ 32 h 127"/>
                <a:gd name="T38" fmla="*/ 59 w 602"/>
                <a:gd name="T39" fmla="*/ 24 h 127"/>
                <a:gd name="T40" fmla="*/ 27 w 602"/>
                <a:gd name="T41" fmla="*/ 13 h 127"/>
                <a:gd name="T42" fmla="*/ 0 w 602"/>
                <a:gd name="T43" fmla="*/ 1 h 127"/>
                <a:gd name="T44" fmla="*/ 0 w 602"/>
                <a:gd name="T45" fmla="*/ 69 h 127"/>
                <a:gd name="T46" fmla="*/ 4 w 602"/>
                <a:gd name="T47" fmla="*/ 73 h 127"/>
                <a:gd name="T48" fmla="*/ 13 w 602"/>
                <a:gd name="T49" fmla="*/ 81 h 127"/>
                <a:gd name="T50" fmla="*/ 36 w 602"/>
                <a:gd name="T51" fmla="*/ 91 h 127"/>
                <a:gd name="T52" fmla="*/ 67 w 602"/>
                <a:gd name="T53" fmla="*/ 101 h 127"/>
                <a:gd name="T54" fmla="*/ 108 w 602"/>
                <a:gd name="T55" fmla="*/ 110 h 127"/>
                <a:gd name="T56" fmla="*/ 155 w 602"/>
                <a:gd name="T57" fmla="*/ 117 h 127"/>
                <a:gd name="T58" fmla="*/ 210 w 602"/>
                <a:gd name="T59" fmla="*/ 124 h 127"/>
                <a:gd name="T60" fmla="*/ 270 w 602"/>
                <a:gd name="T61" fmla="*/ 127 h 127"/>
                <a:gd name="T62" fmla="*/ 302 w 602"/>
                <a:gd name="T63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2" h="127">
                  <a:moveTo>
                    <a:pt x="302" y="127"/>
                  </a:moveTo>
                  <a:lnTo>
                    <a:pt x="333" y="126"/>
                  </a:lnTo>
                  <a:lnTo>
                    <a:pt x="364" y="125"/>
                  </a:lnTo>
                  <a:lnTo>
                    <a:pt x="393" y="124"/>
                  </a:lnTo>
                  <a:lnTo>
                    <a:pt x="421" y="120"/>
                  </a:lnTo>
                  <a:lnTo>
                    <a:pt x="448" y="117"/>
                  </a:lnTo>
                  <a:lnTo>
                    <a:pt x="472" y="114"/>
                  </a:lnTo>
                  <a:lnTo>
                    <a:pt x="495" y="110"/>
                  </a:lnTo>
                  <a:lnTo>
                    <a:pt x="516" y="105"/>
                  </a:lnTo>
                  <a:lnTo>
                    <a:pt x="536" y="101"/>
                  </a:lnTo>
                  <a:lnTo>
                    <a:pt x="553" y="96"/>
                  </a:lnTo>
                  <a:lnTo>
                    <a:pt x="567" y="91"/>
                  </a:lnTo>
                  <a:lnTo>
                    <a:pt x="580" y="86"/>
                  </a:lnTo>
                  <a:lnTo>
                    <a:pt x="589" y="81"/>
                  </a:lnTo>
                  <a:lnTo>
                    <a:pt x="597" y="76"/>
                  </a:lnTo>
                  <a:lnTo>
                    <a:pt x="599" y="73"/>
                  </a:lnTo>
                  <a:lnTo>
                    <a:pt x="601" y="71"/>
                  </a:lnTo>
                  <a:lnTo>
                    <a:pt x="602" y="69"/>
                  </a:lnTo>
                  <a:lnTo>
                    <a:pt x="602" y="67"/>
                  </a:lnTo>
                  <a:lnTo>
                    <a:pt x="602" y="0"/>
                  </a:lnTo>
                  <a:lnTo>
                    <a:pt x="590" y="8"/>
                  </a:lnTo>
                  <a:lnTo>
                    <a:pt x="576" y="13"/>
                  </a:lnTo>
                  <a:lnTo>
                    <a:pt x="560" y="18"/>
                  </a:lnTo>
                  <a:lnTo>
                    <a:pt x="543" y="24"/>
                  </a:lnTo>
                  <a:lnTo>
                    <a:pt x="525" y="28"/>
                  </a:lnTo>
                  <a:lnTo>
                    <a:pt x="506" y="32"/>
                  </a:lnTo>
                  <a:lnTo>
                    <a:pt x="486" y="37"/>
                  </a:lnTo>
                  <a:lnTo>
                    <a:pt x="466" y="40"/>
                  </a:lnTo>
                  <a:lnTo>
                    <a:pt x="423" y="45"/>
                  </a:lnTo>
                  <a:lnTo>
                    <a:pt x="381" y="48"/>
                  </a:lnTo>
                  <a:lnTo>
                    <a:pt x="340" y="51"/>
                  </a:lnTo>
                  <a:lnTo>
                    <a:pt x="302" y="52"/>
                  </a:lnTo>
                  <a:lnTo>
                    <a:pt x="263" y="51"/>
                  </a:lnTo>
                  <a:lnTo>
                    <a:pt x="221" y="48"/>
                  </a:lnTo>
                  <a:lnTo>
                    <a:pt x="180" y="45"/>
                  </a:lnTo>
                  <a:lnTo>
                    <a:pt x="137" y="40"/>
                  </a:lnTo>
                  <a:lnTo>
                    <a:pt x="116" y="37"/>
                  </a:lnTo>
                  <a:lnTo>
                    <a:pt x="97" y="32"/>
                  </a:lnTo>
                  <a:lnTo>
                    <a:pt x="78" y="28"/>
                  </a:lnTo>
                  <a:lnTo>
                    <a:pt x="59" y="24"/>
                  </a:lnTo>
                  <a:lnTo>
                    <a:pt x="42" y="18"/>
                  </a:lnTo>
                  <a:lnTo>
                    <a:pt x="27" y="13"/>
                  </a:lnTo>
                  <a:lnTo>
                    <a:pt x="12" y="8"/>
                  </a:lnTo>
                  <a:lnTo>
                    <a:pt x="0" y="1"/>
                  </a:lnTo>
                  <a:lnTo>
                    <a:pt x="0" y="67"/>
                  </a:lnTo>
                  <a:lnTo>
                    <a:pt x="0" y="69"/>
                  </a:lnTo>
                  <a:lnTo>
                    <a:pt x="2" y="71"/>
                  </a:lnTo>
                  <a:lnTo>
                    <a:pt x="4" y="73"/>
                  </a:lnTo>
                  <a:lnTo>
                    <a:pt x="6" y="75"/>
                  </a:lnTo>
                  <a:lnTo>
                    <a:pt x="13" y="81"/>
                  </a:lnTo>
                  <a:lnTo>
                    <a:pt x="23" y="86"/>
                  </a:lnTo>
                  <a:lnTo>
                    <a:pt x="36" y="91"/>
                  </a:lnTo>
                  <a:lnTo>
                    <a:pt x="50" y="96"/>
                  </a:lnTo>
                  <a:lnTo>
                    <a:pt x="67" y="101"/>
                  </a:lnTo>
                  <a:lnTo>
                    <a:pt x="86" y="105"/>
                  </a:lnTo>
                  <a:lnTo>
                    <a:pt x="108" y="110"/>
                  </a:lnTo>
                  <a:lnTo>
                    <a:pt x="130" y="114"/>
                  </a:lnTo>
                  <a:lnTo>
                    <a:pt x="155" y="117"/>
                  </a:lnTo>
                  <a:lnTo>
                    <a:pt x="182" y="120"/>
                  </a:lnTo>
                  <a:lnTo>
                    <a:pt x="210" y="124"/>
                  </a:lnTo>
                  <a:lnTo>
                    <a:pt x="240" y="125"/>
                  </a:lnTo>
                  <a:lnTo>
                    <a:pt x="270" y="127"/>
                  </a:lnTo>
                  <a:lnTo>
                    <a:pt x="302" y="127"/>
                  </a:lnTo>
                  <a:lnTo>
                    <a:pt x="302" y="1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0" name="Freeform 461"/>
            <p:cNvSpPr>
              <a:spLocks/>
            </p:cNvSpPr>
            <p:nvPr/>
          </p:nvSpPr>
          <p:spPr bwMode="auto">
            <a:xfrm>
              <a:off x="2598738" y="1487488"/>
              <a:ext cx="190500" cy="39688"/>
            </a:xfrm>
            <a:custGeom>
              <a:avLst/>
              <a:gdLst>
                <a:gd name="T0" fmla="*/ 602 w 602"/>
                <a:gd name="T1" fmla="*/ 0 h 125"/>
                <a:gd name="T2" fmla="*/ 573 w 602"/>
                <a:gd name="T3" fmla="*/ 14 h 125"/>
                <a:gd name="T4" fmla="*/ 537 w 602"/>
                <a:gd name="T5" fmla="*/ 24 h 125"/>
                <a:gd name="T6" fmla="*/ 497 w 602"/>
                <a:gd name="T7" fmla="*/ 33 h 125"/>
                <a:gd name="T8" fmla="*/ 454 w 602"/>
                <a:gd name="T9" fmla="*/ 39 h 125"/>
                <a:gd name="T10" fmla="*/ 369 w 602"/>
                <a:gd name="T11" fmla="*/ 47 h 125"/>
                <a:gd name="T12" fmla="*/ 302 w 602"/>
                <a:gd name="T13" fmla="*/ 49 h 125"/>
                <a:gd name="T14" fmla="*/ 233 w 602"/>
                <a:gd name="T15" fmla="*/ 47 h 125"/>
                <a:gd name="T16" fmla="*/ 148 w 602"/>
                <a:gd name="T17" fmla="*/ 39 h 125"/>
                <a:gd name="T18" fmla="*/ 106 w 602"/>
                <a:gd name="T19" fmla="*/ 33 h 125"/>
                <a:gd name="T20" fmla="*/ 66 w 602"/>
                <a:gd name="T21" fmla="*/ 24 h 125"/>
                <a:gd name="T22" fmla="*/ 29 w 602"/>
                <a:gd name="T23" fmla="*/ 14 h 125"/>
                <a:gd name="T24" fmla="*/ 0 w 602"/>
                <a:gd name="T25" fmla="*/ 0 h 125"/>
                <a:gd name="T26" fmla="*/ 2 w 602"/>
                <a:gd name="T27" fmla="*/ 69 h 125"/>
                <a:gd name="T28" fmla="*/ 11 w 602"/>
                <a:gd name="T29" fmla="*/ 79 h 125"/>
                <a:gd name="T30" fmla="*/ 32 w 602"/>
                <a:gd name="T31" fmla="*/ 89 h 125"/>
                <a:gd name="T32" fmla="*/ 59 w 602"/>
                <a:gd name="T33" fmla="*/ 98 h 125"/>
                <a:gd name="T34" fmla="*/ 96 w 602"/>
                <a:gd name="T35" fmla="*/ 107 h 125"/>
                <a:gd name="T36" fmla="*/ 140 w 602"/>
                <a:gd name="T37" fmla="*/ 116 h 125"/>
                <a:gd name="T38" fmla="*/ 190 w 602"/>
                <a:gd name="T39" fmla="*/ 121 h 125"/>
                <a:gd name="T40" fmla="*/ 248 w 602"/>
                <a:gd name="T41" fmla="*/ 124 h 125"/>
                <a:gd name="T42" fmla="*/ 283 w 602"/>
                <a:gd name="T43" fmla="*/ 119 h 125"/>
                <a:gd name="T44" fmla="*/ 292 w 602"/>
                <a:gd name="T45" fmla="*/ 106 h 125"/>
                <a:gd name="T46" fmla="*/ 305 w 602"/>
                <a:gd name="T47" fmla="*/ 94 h 125"/>
                <a:gd name="T48" fmla="*/ 320 w 602"/>
                <a:gd name="T49" fmla="*/ 84 h 125"/>
                <a:gd name="T50" fmla="*/ 350 w 602"/>
                <a:gd name="T51" fmla="*/ 70 h 125"/>
                <a:gd name="T52" fmla="*/ 400 w 602"/>
                <a:gd name="T53" fmla="*/ 55 h 125"/>
                <a:gd name="T54" fmla="*/ 458 w 602"/>
                <a:gd name="T55" fmla="*/ 45 h 125"/>
                <a:gd name="T56" fmla="*/ 514 w 602"/>
                <a:gd name="T57" fmla="*/ 38 h 125"/>
                <a:gd name="T58" fmla="*/ 561 w 602"/>
                <a:gd name="T59" fmla="*/ 35 h 125"/>
                <a:gd name="T60" fmla="*/ 594 w 602"/>
                <a:gd name="T61" fmla="*/ 35 h 125"/>
                <a:gd name="T62" fmla="*/ 602 w 602"/>
                <a:gd name="T63" fmla="*/ 34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2" h="125">
                  <a:moveTo>
                    <a:pt x="602" y="34"/>
                  </a:moveTo>
                  <a:lnTo>
                    <a:pt x="602" y="0"/>
                  </a:lnTo>
                  <a:lnTo>
                    <a:pt x="589" y="7"/>
                  </a:lnTo>
                  <a:lnTo>
                    <a:pt x="573" y="14"/>
                  </a:lnTo>
                  <a:lnTo>
                    <a:pt x="556" y="19"/>
                  </a:lnTo>
                  <a:lnTo>
                    <a:pt x="537" y="24"/>
                  </a:lnTo>
                  <a:lnTo>
                    <a:pt x="517" y="29"/>
                  </a:lnTo>
                  <a:lnTo>
                    <a:pt x="497" y="33"/>
                  </a:lnTo>
                  <a:lnTo>
                    <a:pt x="476" y="36"/>
                  </a:lnTo>
                  <a:lnTo>
                    <a:pt x="454" y="39"/>
                  </a:lnTo>
                  <a:lnTo>
                    <a:pt x="410" y="45"/>
                  </a:lnTo>
                  <a:lnTo>
                    <a:pt x="369" y="47"/>
                  </a:lnTo>
                  <a:lnTo>
                    <a:pt x="332" y="49"/>
                  </a:lnTo>
                  <a:lnTo>
                    <a:pt x="302" y="49"/>
                  </a:lnTo>
                  <a:lnTo>
                    <a:pt x="271" y="49"/>
                  </a:lnTo>
                  <a:lnTo>
                    <a:pt x="233" y="47"/>
                  </a:lnTo>
                  <a:lnTo>
                    <a:pt x="192" y="45"/>
                  </a:lnTo>
                  <a:lnTo>
                    <a:pt x="148" y="39"/>
                  </a:lnTo>
                  <a:lnTo>
                    <a:pt x="127" y="36"/>
                  </a:lnTo>
                  <a:lnTo>
                    <a:pt x="106" y="33"/>
                  </a:lnTo>
                  <a:lnTo>
                    <a:pt x="85" y="29"/>
                  </a:lnTo>
                  <a:lnTo>
                    <a:pt x="66" y="24"/>
                  </a:lnTo>
                  <a:lnTo>
                    <a:pt x="47" y="19"/>
                  </a:lnTo>
                  <a:lnTo>
                    <a:pt x="29" y="14"/>
                  </a:lnTo>
                  <a:lnTo>
                    <a:pt x="14" y="7"/>
                  </a:lnTo>
                  <a:lnTo>
                    <a:pt x="0" y="0"/>
                  </a:lnTo>
                  <a:lnTo>
                    <a:pt x="0" y="64"/>
                  </a:lnTo>
                  <a:lnTo>
                    <a:pt x="2" y="69"/>
                  </a:lnTo>
                  <a:lnTo>
                    <a:pt x="6" y="74"/>
                  </a:lnTo>
                  <a:lnTo>
                    <a:pt x="11" y="79"/>
                  </a:lnTo>
                  <a:lnTo>
                    <a:pt x="20" y="83"/>
                  </a:lnTo>
                  <a:lnTo>
                    <a:pt x="32" y="89"/>
                  </a:lnTo>
                  <a:lnTo>
                    <a:pt x="44" y="94"/>
                  </a:lnTo>
                  <a:lnTo>
                    <a:pt x="59" y="98"/>
                  </a:lnTo>
                  <a:lnTo>
                    <a:pt x="77" y="103"/>
                  </a:lnTo>
                  <a:lnTo>
                    <a:pt x="96" y="107"/>
                  </a:lnTo>
                  <a:lnTo>
                    <a:pt x="117" y="111"/>
                  </a:lnTo>
                  <a:lnTo>
                    <a:pt x="140" y="116"/>
                  </a:lnTo>
                  <a:lnTo>
                    <a:pt x="165" y="118"/>
                  </a:lnTo>
                  <a:lnTo>
                    <a:pt x="190" y="121"/>
                  </a:lnTo>
                  <a:lnTo>
                    <a:pt x="218" y="123"/>
                  </a:lnTo>
                  <a:lnTo>
                    <a:pt x="248" y="124"/>
                  </a:lnTo>
                  <a:lnTo>
                    <a:pt x="278" y="125"/>
                  </a:lnTo>
                  <a:lnTo>
                    <a:pt x="283" y="119"/>
                  </a:lnTo>
                  <a:lnTo>
                    <a:pt x="287" y="112"/>
                  </a:lnTo>
                  <a:lnTo>
                    <a:pt x="292" y="106"/>
                  </a:lnTo>
                  <a:lnTo>
                    <a:pt x="298" y="101"/>
                  </a:lnTo>
                  <a:lnTo>
                    <a:pt x="305" y="94"/>
                  </a:lnTo>
                  <a:lnTo>
                    <a:pt x="313" y="89"/>
                  </a:lnTo>
                  <a:lnTo>
                    <a:pt x="320" y="84"/>
                  </a:lnTo>
                  <a:lnTo>
                    <a:pt x="330" y="79"/>
                  </a:lnTo>
                  <a:lnTo>
                    <a:pt x="350" y="70"/>
                  </a:lnTo>
                  <a:lnTo>
                    <a:pt x="374" y="62"/>
                  </a:lnTo>
                  <a:lnTo>
                    <a:pt x="400" y="55"/>
                  </a:lnTo>
                  <a:lnTo>
                    <a:pt x="429" y="49"/>
                  </a:lnTo>
                  <a:lnTo>
                    <a:pt x="458" y="45"/>
                  </a:lnTo>
                  <a:lnTo>
                    <a:pt x="486" y="40"/>
                  </a:lnTo>
                  <a:lnTo>
                    <a:pt x="514" y="38"/>
                  </a:lnTo>
                  <a:lnTo>
                    <a:pt x="539" y="36"/>
                  </a:lnTo>
                  <a:lnTo>
                    <a:pt x="561" y="35"/>
                  </a:lnTo>
                  <a:lnTo>
                    <a:pt x="580" y="35"/>
                  </a:lnTo>
                  <a:lnTo>
                    <a:pt x="594" y="35"/>
                  </a:lnTo>
                  <a:lnTo>
                    <a:pt x="602" y="34"/>
                  </a:lnTo>
                  <a:lnTo>
                    <a:pt x="602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1" name="Freeform 462"/>
            <p:cNvSpPr>
              <a:spLocks/>
            </p:cNvSpPr>
            <p:nvPr/>
          </p:nvSpPr>
          <p:spPr bwMode="auto">
            <a:xfrm>
              <a:off x="2598738" y="1520825"/>
              <a:ext cx="85725" cy="49213"/>
            </a:xfrm>
            <a:custGeom>
              <a:avLst/>
              <a:gdLst>
                <a:gd name="T0" fmla="*/ 0 w 271"/>
                <a:gd name="T1" fmla="*/ 63 h 153"/>
                <a:gd name="T2" fmla="*/ 0 w 271"/>
                <a:gd name="T3" fmla="*/ 69 h 153"/>
                <a:gd name="T4" fmla="*/ 3 w 271"/>
                <a:gd name="T5" fmla="*/ 75 h 153"/>
                <a:gd name="T6" fmla="*/ 5 w 271"/>
                <a:gd name="T7" fmla="*/ 80 h 153"/>
                <a:gd name="T8" fmla="*/ 7 w 271"/>
                <a:gd name="T9" fmla="*/ 86 h 153"/>
                <a:gd name="T10" fmla="*/ 11 w 271"/>
                <a:gd name="T11" fmla="*/ 90 h 153"/>
                <a:gd name="T12" fmla="*/ 15 w 271"/>
                <a:gd name="T13" fmla="*/ 95 h 153"/>
                <a:gd name="T14" fmla="*/ 21 w 271"/>
                <a:gd name="T15" fmla="*/ 100 h 153"/>
                <a:gd name="T16" fmla="*/ 27 w 271"/>
                <a:gd name="T17" fmla="*/ 104 h 153"/>
                <a:gd name="T18" fmla="*/ 40 w 271"/>
                <a:gd name="T19" fmla="*/ 113 h 153"/>
                <a:gd name="T20" fmla="*/ 56 w 271"/>
                <a:gd name="T21" fmla="*/ 119 h 153"/>
                <a:gd name="T22" fmla="*/ 74 w 271"/>
                <a:gd name="T23" fmla="*/ 125 h 153"/>
                <a:gd name="T24" fmla="*/ 94 w 271"/>
                <a:gd name="T25" fmla="*/ 131 h 153"/>
                <a:gd name="T26" fmla="*/ 114 w 271"/>
                <a:gd name="T27" fmla="*/ 136 h 153"/>
                <a:gd name="T28" fmla="*/ 136 w 271"/>
                <a:gd name="T29" fmla="*/ 140 h 153"/>
                <a:gd name="T30" fmla="*/ 158 w 271"/>
                <a:gd name="T31" fmla="*/ 144 h 153"/>
                <a:gd name="T32" fmla="*/ 182 w 271"/>
                <a:gd name="T33" fmla="*/ 147 h 153"/>
                <a:gd name="T34" fmla="*/ 227 w 271"/>
                <a:gd name="T35" fmla="*/ 151 h 153"/>
                <a:gd name="T36" fmla="*/ 271 w 271"/>
                <a:gd name="T37" fmla="*/ 153 h 153"/>
                <a:gd name="T38" fmla="*/ 271 w 271"/>
                <a:gd name="T39" fmla="*/ 48 h 153"/>
                <a:gd name="T40" fmla="*/ 271 w 271"/>
                <a:gd name="T41" fmla="*/ 48 h 153"/>
                <a:gd name="T42" fmla="*/ 271 w 271"/>
                <a:gd name="T43" fmla="*/ 48 h 153"/>
                <a:gd name="T44" fmla="*/ 237 w 271"/>
                <a:gd name="T45" fmla="*/ 47 h 153"/>
                <a:gd name="T46" fmla="*/ 201 w 271"/>
                <a:gd name="T47" fmla="*/ 45 h 153"/>
                <a:gd name="T48" fmla="*/ 163 w 271"/>
                <a:gd name="T49" fmla="*/ 42 h 153"/>
                <a:gd name="T50" fmla="*/ 126 w 271"/>
                <a:gd name="T51" fmla="*/ 36 h 153"/>
                <a:gd name="T52" fmla="*/ 107 w 271"/>
                <a:gd name="T53" fmla="*/ 33 h 153"/>
                <a:gd name="T54" fmla="*/ 89 w 271"/>
                <a:gd name="T55" fmla="*/ 30 h 153"/>
                <a:gd name="T56" fmla="*/ 71 w 271"/>
                <a:gd name="T57" fmla="*/ 26 h 153"/>
                <a:gd name="T58" fmla="*/ 55 w 271"/>
                <a:gd name="T59" fmla="*/ 21 h 153"/>
                <a:gd name="T60" fmla="*/ 39 w 271"/>
                <a:gd name="T61" fmla="*/ 17 h 153"/>
                <a:gd name="T62" fmla="*/ 25 w 271"/>
                <a:gd name="T63" fmla="*/ 12 h 153"/>
                <a:gd name="T64" fmla="*/ 12 w 271"/>
                <a:gd name="T65" fmla="*/ 5 h 153"/>
                <a:gd name="T66" fmla="*/ 0 w 271"/>
                <a:gd name="T67" fmla="*/ 0 h 153"/>
                <a:gd name="T68" fmla="*/ 0 w 271"/>
                <a:gd name="T69" fmla="*/ 6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1" h="153">
                  <a:moveTo>
                    <a:pt x="0" y="63"/>
                  </a:moveTo>
                  <a:lnTo>
                    <a:pt x="0" y="69"/>
                  </a:lnTo>
                  <a:lnTo>
                    <a:pt x="3" y="75"/>
                  </a:lnTo>
                  <a:lnTo>
                    <a:pt x="5" y="80"/>
                  </a:lnTo>
                  <a:lnTo>
                    <a:pt x="7" y="86"/>
                  </a:lnTo>
                  <a:lnTo>
                    <a:pt x="11" y="90"/>
                  </a:lnTo>
                  <a:lnTo>
                    <a:pt x="15" y="95"/>
                  </a:lnTo>
                  <a:lnTo>
                    <a:pt x="21" y="100"/>
                  </a:lnTo>
                  <a:lnTo>
                    <a:pt x="27" y="104"/>
                  </a:lnTo>
                  <a:lnTo>
                    <a:pt x="40" y="113"/>
                  </a:lnTo>
                  <a:lnTo>
                    <a:pt x="56" y="119"/>
                  </a:lnTo>
                  <a:lnTo>
                    <a:pt x="74" y="125"/>
                  </a:lnTo>
                  <a:lnTo>
                    <a:pt x="94" y="131"/>
                  </a:lnTo>
                  <a:lnTo>
                    <a:pt x="114" y="136"/>
                  </a:lnTo>
                  <a:lnTo>
                    <a:pt x="136" y="140"/>
                  </a:lnTo>
                  <a:lnTo>
                    <a:pt x="158" y="144"/>
                  </a:lnTo>
                  <a:lnTo>
                    <a:pt x="182" y="147"/>
                  </a:lnTo>
                  <a:lnTo>
                    <a:pt x="227" y="151"/>
                  </a:lnTo>
                  <a:lnTo>
                    <a:pt x="271" y="153"/>
                  </a:lnTo>
                  <a:lnTo>
                    <a:pt x="271" y="48"/>
                  </a:lnTo>
                  <a:lnTo>
                    <a:pt x="271" y="48"/>
                  </a:lnTo>
                  <a:lnTo>
                    <a:pt x="271" y="48"/>
                  </a:lnTo>
                  <a:lnTo>
                    <a:pt x="237" y="47"/>
                  </a:lnTo>
                  <a:lnTo>
                    <a:pt x="201" y="45"/>
                  </a:lnTo>
                  <a:lnTo>
                    <a:pt x="163" y="42"/>
                  </a:lnTo>
                  <a:lnTo>
                    <a:pt x="126" y="36"/>
                  </a:lnTo>
                  <a:lnTo>
                    <a:pt x="107" y="33"/>
                  </a:lnTo>
                  <a:lnTo>
                    <a:pt x="89" y="30"/>
                  </a:lnTo>
                  <a:lnTo>
                    <a:pt x="71" y="26"/>
                  </a:lnTo>
                  <a:lnTo>
                    <a:pt x="55" y="21"/>
                  </a:lnTo>
                  <a:lnTo>
                    <a:pt x="39" y="17"/>
                  </a:lnTo>
                  <a:lnTo>
                    <a:pt x="25" y="12"/>
                  </a:lnTo>
                  <a:lnTo>
                    <a:pt x="12" y="5"/>
                  </a:lnTo>
                  <a:lnTo>
                    <a:pt x="0" y="0"/>
                  </a:lnTo>
                  <a:lnTo>
                    <a:pt x="0" y="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2" name="Freeform 463"/>
            <p:cNvSpPr>
              <a:spLocks/>
            </p:cNvSpPr>
            <p:nvPr/>
          </p:nvSpPr>
          <p:spPr bwMode="auto">
            <a:xfrm>
              <a:off x="2693988" y="1582738"/>
              <a:ext cx="192088" cy="49213"/>
            </a:xfrm>
            <a:custGeom>
              <a:avLst/>
              <a:gdLst>
                <a:gd name="T0" fmla="*/ 0 w 601"/>
                <a:gd name="T1" fmla="*/ 0 h 155"/>
                <a:gd name="T2" fmla="*/ 0 w 601"/>
                <a:gd name="T3" fmla="*/ 64 h 155"/>
                <a:gd name="T4" fmla="*/ 0 w 601"/>
                <a:gd name="T5" fmla="*/ 71 h 155"/>
                <a:gd name="T6" fmla="*/ 2 w 601"/>
                <a:gd name="T7" fmla="*/ 77 h 155"/>
                <a:gd name="T8" fmla="*/ 4 w 601"/>
                <a:gd name="T9" fmla="*/ 84 h 155"/>
                <a:gd name="T10" fmla="*/ 7 w 601"/>
                <a:gd name="T11" fmla="*/ 89 h 155"/>
                <a:gd name="T12" fmla="*/ 13 w 601"/>
                <a:gd name="T13" fmla="*/ 95 h 155"/>
                <a:gd name="T14" fmla="*/ 18 w 601"/>
                <a:gd name="T15" fmla="*/ 100 h 155"/>
                <a:gd name="T16" fmla="*/ 23 w 601"/>
                <a:gd name="T17" fmla="*/ 104 h 155"/>
                <a:gd name="T18" fmla="*/ 31 w 601"/>
                <a:gd name="T19" fmla="*/ 108 h 155"/>
                <a:gd name="T20" fmla="*/ 47 w 601"/>
                <a:gd name="T21" fmla="*/ 117 h 155"/>
                <a:gd name="T22" fmla="*/ 65 w 601"/>
                <a:gd name="T23" fmla="*/ 125 h 155"/>
                <a:gd name="T24" fmla="*/ 86 w 601"/>
                <a:gd name="T25" fmla="*/ 131 h 155"/>
                <a:gd name="T26" fmla="*/ 108 w 601"/>
                <a:gd name="T27" fmla="*/ 136 h 155"/>
                <a:gd name="T28" fmla="*/ 132 w 601"/>
                <a:gd name="T29" fmla="*/ 142 h 155"/>
                <a:gd name="T30" fmla="*/ 156 w 601"/>
                <a:gd name="T31" fmla="*/ 145 h 155"/>
                <a:gd name="T32" fmla="*/ 181 w 601"/>
                <a:gd name="T33" fmla="*/ 148 h 155"/>
                <a:gd name="T34" fmla="*/ 206 w 601"/>
                <a:gd name="T35" fmla="*/ 151 h 155"/>
                <a:gd name="T36" fmla="*/ 255 w 601"/>
                <a:gd name="T37" fmla="*/ 155 h 155"/>
                <a:gd name="T38" fmla="*/ 300 w 601"/>
                <a:gd name="T39" fmla="*/ 155 h 155"/>
                <a:gd name="T40" fmla="*/ 345 w 601"/>
                <a:gd name="T41" fmla="*/ 155 h 155"/>
                <a:gd name="T42" fmla="*/ 394 w 601"/>
                <a:gd name="T43" fmla="*/ 151 h 155"/>
                <a:gd name="T44" fmla="*/ 420 w 601"/>
                <a:gd name="T45" fmla="*/ 148 h 155"/>
                <a:gd name="T46" fmla="*/ 445 w 601"/>
                <a:gd name="T47" fmla="*/ 145 h 155"/>
                <a:gd name="T48" fmla="*/ 470 w 601"/>
                <a:gd name="T49" fmla="*/ 142 h 155"/>
                <a:gd name="T50" fmla="*/ 493 w 601"/>
                <a:gd name="T51" fmla="*/ 136 h 155"/>
                <a:gd name="T52" fmla="*/ 515 w 601"/>
                <a:gd name="T53" fmla="*/ 131 h 155"/>
                <a:gd name="T54" fmla="*/ 536 w 601"/>
                <a:gd name="T55" fmla="*/ 125 h 155"/>
                <a:gd name="T56" fmla="*/ 554 w 601"/>
                <a:gd name="T57" fmla="*/ 117 h 155"/>
                <a:gd name="T58" fmla="*/ 570 w 601"/>
                <a:gd name="T59" fmla="*/ 108 h 155"/>
                <a:gd name="T60" fmla="*/ 577 w 601"/>
                <a:gd name="T61" fmla="*/ 104 h 155"/>
                <a:gd name="T62" fmla="*/ 583 w 601"/>
                <a:gd name="T63" fmla="*/ 100 h 155"/>
                <a:gd name="T64" fmla="*/ 589 w 601"/>
                <a:gd name="T65" fmla="*/ 95 h 155"/>
                <a:gd name="T66" fmla="*/ 593 w 601"/>
                <a:gd name="T67" fmla="*/ 89 h 155"/>
                <a:gd name="T68" fmla="*/ 597 w 601"/>
                <a:gd name="T69" fmla="*/ 84 h 155"/>
                <a:gd name="T70" fmla="*/ 599 w 601"/>
                <a:gd name="T71" fmla="*/ 77 h 155"/>
                <a:gd name="T72" fmla="*/ 600 w 601"/>
                <a:gd name="T73" fmla="*/ 71 h 155"/>
                <a:gd name="T74" fmla="*/ 601 w 601"/>
                <a:gd name="T75" fmla="*/ 64 h 155"/>
                <a:gd name="T76" fmla="*/ 601 w 601"/>
                <a:gd name="T77" fmla="*/ 0 h 155"/>
                <a:gd name="T78" fmla="*/ 588 w 601"/>
                <a:gd name="T79" fmla="*/ 7 h 155"/>
                <a:gd name="T80" fmla="*/ 573 w 601"/>
                <a:gd name="T81" fmla="*/ 13 h 155"/>
                <a:gd name="T82" fmla="*/ 555 w 601"/>
                <a:gd name="T83" fmla="*/ 19 h 155"/>
                <a:gd name="T84" fmla="*/ 536 w 601"/>
                <a:gd name="T85" fmla="*/ 25 h 155"/>
                <a:gd name="T86" fmla="*/ 517 w 601"/>
                <a:gd name="T87" fmla="*/ 29 h 155"/>
                <a:gd name="T88" fmla="*/ 495 w 601"/>
                <a:gd name="T89" fmla="*/ 33 h 155"/>
                <a:gd name="T90" fmla="*/ 474 w 601"/>
                <a:gd name="T91" fmla="*/ 37 h 155"/>
                <a:gd name="T92" fmla="*/ 452 w 601"/>
                <a:gd name="T93" fmla="*/ 40 h 155"/>
                <a:gd name="T94" fmla="*/ 410 w 601"/>
                <a:gd name="T95" fmla="*/ 44 h 155"/>
                <a:gd name="T96" fmla="*/ 369 w 601"/>
                <a:gd name="T97" fmla="*/ 47 h 155"/>
                <a:gd name="T98" fmla="*/ 331 w 601"/>
                <a:gd name="T99" fmla="*/ 49 h 155"/>
                <a:gd name="T100" fmla="*/ 300 w 601"/>
                <a:gd name="T101" fmla="*/ 49 h 155"/>
                <a:gd name="T102" fmla="*/ 269 w 601"/>
                <a:gd name="T103" fmla="*/ 49 h 155"/>
                <a:gd name="T104" fmla="*/ 233 w 601"/>
                <a:gd name="T105" fmla="*/ 47 h 155"/>
                <a:gd name="T106" fmla="*/ 191 w 601"/>
                <a:gd name="T107" fmla="*/ 44 h 155"/>
                <a:gd name="T108" fmla="*/ 148 w 601"/>
                <a:gd name="T109" fmla="*/ 40 h 155"/>
                <a:gd name="T110" fmla="*/ 126 w 601"/>
                <a:gd name="T111" fmla="*/ 37 h 155"/>
                <a:gd name="T112" fmla="*/ 105 w 601"/>
                <a:gd name="T113" fmla="*/ 33 h 155"/>
                <a:gd name="T114" fmla="*/ 85 w 601"/>
                <a:gd name="T115" fmla="*/ 29 h 155"/>
                <a:gd name="T116" fmla="*/ 64 w 601"/>
                <a:gd name="T117" fmla="*/ 25 h 155"/>
                <a:gd name="T118" fmla="*/ 46 w 601"/>
                <a:gd name="T119" fmla="*/ 19 h 155"/>
                <a:gd name="T120" fmla="*/ 29 w 601"/>
                <a:gd name="T121" fmla="*/ 14 h 155"/>
                <a:gd name="T122" fmla="*/ 13 w 601"/>
                <a:gd name="T123" fmla="*/ 8 h 155"/>
                <a:gd name="T124" fmla="*/ 0 w 601"/>
                <a:gd name="T125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01" h="155">
                  <a:moveTo>
                    <a:pt x="0" y="0"/>
                  </a:moveTo>
                  <a:lnTo>
                    <a:pt x="0" y="64"/>
                  </a:lnTo>
                  <a:lnTo>
                    <a:pt x="0" y="71"/>
                  </a:lnTo>
                  <a:lnTo>
                    <a:pt x="2" y="77"/>
                  </a:lnTo>
                  <a:lnTo>
                    <a:pt x="4" y="84"/>
                  </a:lnTo>
                  <a:lnTo>
                    <a:pt x="7" y="89"/>
                  </a:lnTo>
                  <a:lnTo>
                    <a:pt x="13" y="95"/>
                  </a:lnTo>
                  <a:lnTo>
                    <a:pt x="18" y="100"/>
                  </a:lnTo>
                  <a:lnTo>
                    <a:pt x="23" y="104"/>
                  </a:lnTo>
                  <a:lnTo>
                    <a:pt x="31" y="108"/>
                  </a:lnTo>
                  <a:lnTo>
                    <a:pt x="47" y="117"/>
                  </a:lnTo>
                  <a:lnTo>
                    <a:pt x="65" y="125"/>
                  </a:lnTo>
                  <a:lnTo>
                    <a:pt x="86" y="131"/>
                  </a:lnTo>
                  <a:lnTo>
                    <a:pt x="108" y="136"/>
                  </a:lnTo>
                  <a:lnTo>
                    <a:pt x="132" y="142"/>
                  </a:lnTo>
                  <a:lnTo>
                    <a:pt x="156" y="145"/>
                  </a:lnTo>
                  <a:lnTo>
                    <a:pt x="181" y="148"/>
                  </a:lnTo>
                  <a:lnTo>
                    <a:pt x="206" y="151"/>
                  </a:lnTo>
                  <a:lnTo>
                    <a:pt x="255" y="155"/>
                  </a:lnTo>
                  <a:lnTo>
                    <a:pt x="300" y="155"/>
                  </a:lnTo>
                  <a:lnTo>
                    <a:pt x="345" y="155"/>
                  </a:lnTo>
                  <a:lnTo>
                    <a:pt x="394" y="151"/>
                  </a:lnTo>
                  <a:lnTo>
                    <a:pt x="420" y="148"/>
                  </a:lnTo>
                  <a:lnTo>
                    <a:pt x="445" y="145"/>
                  </a:lnTo>
                  <a:lnTo>
                    <a:pt x="470" y="142"/>
                  </a:lnTo>
                  <a:lnTo>
                    <a:pt x="493" y="136"/>
                  </a:lnTo>
                  <a:lnTo>
                    <a:pt x="515" y="131"/>
                  </a:lnTo>
                  <a:lnTo>
                    <a:pt x="536" y="125"/>
                  </a:lnTo>
                  <a:lnTo>
                    <a:pt x="554" y="117"/>
                  </a:lnTo>
                  <a:lnTo>
                    <a:pt x="570" y="108"/>
                  </a:lnTo>
                  <a:lnTo>
                    <a:pt x="577" y="104"/>
                  </a:lnTo>
                  <a:lnTo>
                    <a:pt x="583" y="100"/>
                  </a:lnTo>
                  <a:lnTo>
                    <a:pt x="589" y="95"/>
                  </a:lnTo>
                  <a:lnTo>
                    <a:pt x="593" y="89"/>
                  </a:lnTo>
                  <a:lnTo>
                    <a:pt x="597" y="84"/>
                  </a:lnTo>
                  <a:lnTo>
                    <a:pt x="599" y="77"/>
                  </a:lnTo>
                  <a:lnTo>
                    <a:pt x="600" y="71"/>
                  </a:lnTo>
                  <a:lnTo>
                    <a:pt x="601" y="64"/>
                  </a:lnTo>
                  <a:lnTo>
                    <a:pt x="601" y="0"/>
                  </a:lnTo>
                  <a:lnTo>
                    <a:pt x="588" y="7"/>
                  </a:lnTo>
                  <a:lnTo>
                    <a:pt x="573" y="13"/>
                  </a:lnTo>
                  <a:lnTo>
                    <a:pt x="555" y="19"/>
                  </a:lnTo>
                  <a:lnTo>
                    <a:pt x="536" y="25"/>
                  </a:lnTo>
                  <a:lnTo>
                    <a:pt x="517" y="29"/>
                  </a:lnTo>
                  <a:lnTo>
                    <a:pt x="495" y="33"/>
                  </a:lnTo>
                  <a:lnTo>
                    <a:pt x="474" y="37"/>
                  </a:lnTo>
                  <a:lnTo>
                    <a:pt x="452" y="40"/>
                  </a:lnTo>
                  <a:lnTo>
                    <a:pt x="410" y="44"/>
                  </a:lnTo>
                  <a:lnTo>
                    <a:pt x="369" y="47"/>
                  </a:lnTo>
                  <a:lnTo>
                    <a:pt x="331" y="49"/>
                  </a:lnTo>
                  <a:lnTo>
                    <a:pt x="300" y="49"/>
                  </a:lnTo>
                  <a:lnTo>
                    <a:pt x="269" y="49"/>
                  </a:lnTo>
                  <a:lnTo>
                    <a:pt x="233" y="47"/>
                  </a:lnTo>
                  <a:lnTo>
                    <a:pt x="191" y="44"/>
                  </a:lnTo>
                  <a:lnTo>
                    <a:pt x="148" y="40"/>
                  </a:lnTo>
                  <a:lnTo>
                    <a:pt x="126" y="37"/>
                  </a:lnTo>
                  <a:lnTo>
                    <a:pt x="105" y="33"/>
                  </a:lnTo>
                  <a:lnTo>
                    <a:pt x="85" y="29"/>
                  </a:lnTo>
                  <a:lnTo>
                    <a:pt x="64" y="25"/>
                  </a:lnTo>
                  <a:lnTo>
                    <a:pt x="46" y="19"/>
                  </a:lnTo>
                  <a:lnTo>
                    <a:pt x="29" y="14"/>
                  </a:lnTo>
                  <a:lnTo>
                    <a:pt x="13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3" name="Freeform 464"/>
            <p:cNvSpPr>
              <a:spLocks/>
            </p:cNvSpPr>
            <p:nvPr/>
          </p:nvSpPr>
          <p:spPr bwMode="auto">
            <a:xfrm>
              <a:off x="2693988" y="1549400"/>
              <a:ext cx="192088" cy="39688"/>
            </a:xfrm>
            <a:custGeom>
              <a:avLst/>
              <a:gdLst>
                <a:gd name="T0" fmla="*/ 0 w 601"/>
                <a:gd name="T1" fmla="*/ 65 h 125"/>
                <a:gd name="T2" fmla="*/ 1 w 601"/>
                <a:gd name="T3" fmla="*/ 70 h 125"/>
                <a:gd name="T4" fmla="*/ 5 w 601"/>
                <a:gd name="T5" fmla="*/ 75 h 125"/>
                <a:gd name="T6" fmla="*/ 22 w 601"/>
                <a:gd name="T7" fmla="*/ 85 h 125"/>
                <a:gd name="T8" fmla="*/ 49 w 601"/>
                <a:gd name="T9" fmla="*/ 94 h 125"/>
                <a:gd name="T10" fmla="*/ 86 w 601"/>
                <a:gd name="T11" fmla="*/ 104 h 125"/>
                <a:gd name="T12" fmla="*/ 130 w 601"/>
                <a:gd name="T13" fmla="*/ 113 h 125"/>
                <a:gd name="T14" fmla="*/ 181 w 601"/>
                <a:gd name="T15" fmla="*/ 119 h 125"/>
                <a:gd name="T16" fmla="*/ 238 w 601"/>
                <a:gd name="T17" fmla="*/ 124 h 125"/>
                <a:gd name="T18" fmla="*/ 300 w 601"/>
                <a:gd name="T19" fmla="*/ 125 h 125"/>
                <a:gd name="T20" fmla="*/ 362 w 601"/>
                <a:gd name="T21" fmla="*/ 124 h 125"/>
                <a:gd name="T22" fmla="*/ 420 w 601"/>
                <a:gd name="T23" fmla="*/ 119 h 125"/>
                <a:gd name="T24" fmla="*/ 471 w 601"/>
                <a:gd name="T25" fmla="*/ 113 h 125"/>
                <a:gd name="T26" fmla="*/ 516 w 601"/>
                <a:gd name="T27" fmla="*/ 104 h 125"/>
                <a:gd name="T28" fmla="*/ 551 w 601"/>
                <a:gd name="T29" fmla="*/ 94 h 125"/>
                <a:gd name="T30" fmla="*/ 579 w 601"/>
                <a:gd name="T31" fmla="*/ 85 h 125"/>
                <a:gd name="T32" fmla="*/ 595 w 601"/>
                <a:gd name="T33" fmla="*/ 75 h 125"/>
                <a:gd name="T34" fmla="*/ 600 w 601"/>
                <a:gd name="T35" fmla="*/ 70 h 125"/>
                <a:gd name="T36" fmla="*/ 601 w 601"/>
                <a:gd name="T37" fmla="*/ 65 h 125"/>
                <a:gd name="T38" fmla="*/ 589 w 601"/>
                <a:gd name="T39" fmla="*/ 6 h 125"/>
                <a:gd name="T40" fmla="*/ 560 w 601"/>
                <a:gd name="T41" fmla="*/ 18 h 125"/>
                <a:gd name="T42" fmla="*/ 524 w 601"/>
                <a:gd name="T43" fmla="*/ 28 h 125"/>
                <a:gd name="T44" fmla="*/ 486 w 601"/>
                <a:gd name="T45" fmla="*/ 35 h 125"/>
                <a:gd name="T46" fmla="*/ 422 w 601"/>
                <a:gd name="T47" fmla="*/ 44 h 125"/>
                <a:gd name="T48" fmla="*/ 339 w 601"/>
                <a:gd name="T49" fmla="*/ 49 h 125"/>
                <a:gd name="T50" fmla="*/ 261 w 601"/>
                <a:gd name="T51" fmla="*/ 49 h 125"/>
                <a:gd name="T52" fmla="*/ 178 w 601"/>
                <a:gd name="T53" fmla="*/ 44 h 125"/>
                <a:gd name="T54" fmla="*/ 116 w 601"/>
                <a:gd name="T55" fmla="*/ 35 h 125"/>
                <a:gd name="T56" fmla="*/ 77 w 601"/>
                <a:gd name="T57" fmla="*/ 28 h 125"/>
                <a:gd name="T58" fmla="*/ 42 w 601"/>
                <a:gd name="T59" fmla="*/ 18 h 125"/>
                <a:gd name="T60" fmla="*/ 12 w 601"/>
                <a:gd name="T61" fmla="*/ 6 h 125"/>
                <a:gd name="T62" fmla="*/ 0 w 601"/>
                <a:gd name="T63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1" h="125">
                  <a:moveTo>
                    <a:pt x="0" y="0"/>
                  </a:moveTo>
                  <a:lnTo>
                    <a:pt x="0" y="65"/>
                  </a:lnTo>
                  <a:lnTo>
                    <a:pt x="0" y="67"/>
                  </a:lnTo>
                  <a:lnTo>
                    <a:pt x="1" y="70"/>
                  </a:lnTo>
                  <a:lnTo>
                    <a:pt x="3" y="72"/>
                  </a:lnTo>
                  <a:lnTo>
                    <a:pt x="5" y="75"/>
                  </a:lnTo>
                  <a:lnTo>
                    <a:pt x="13" y="79"/>
                  </a:lnTo>
                  <a:lnTo>
                    <a:pt x="22" y="85"/>
                  </a:lnTo>
                  <a:lnTo>
                    <a:pt x="34" y="90"/>
                  </a:lnTo>
                  <a:lnTo>
                    <a:pt x="49" y="94"/>
                  </a:lnTo>
                  <a:lnTo>
                    <a:pt x="66" y="100"/>
                  </a:lnTo>
                  <a:lnTo>
                    <a:pt x="86" y="104"/>
                  </a:lnTo>
                  <a:lnTo>
                    <a:pt x="107" y="108"/>
                  </a:lnTo>
                  <a:lnTo>
                    <a:pt x="130" y="113"/>
                  </a:lnTo>
                  <a:lnTo>
                    <a:pt x="154" y="117"/>
                  </a:lnTo>
                  <a:lnTo>
                    <a:pt x="181" y="119"/>
                  </a:lnTo>
                  <a:lnTo>
                    <a:pt x="209" y="122"/>
                  </a:lnTo>
                  <a:lnTo>
                    <a:pt x="238" y="124"/>
                  </a:lnTo>
                  <a:lnTo>
                    <a:pt x="269" y="125"/>
                  </a:lnTo>
                  <a:lnTo>
                    <a:pt x="300" y="125"/>
                  </a:lnTo>
                  <a:lnTo>
                    <a:pt x="332" y="125"/>
                  </a:lnTo>
                  <a:lnTo>
                    <a:pt x="362" y="124"/>
                  </a:lnTo>
                  <a:lnTo>
                    <a:pt x="392" y="122"/>
                  </a:lnTo>
                  <a:lnTo>
                    <a:pt x="420" y="119"/>
                  </a:lnTo>
                  <a:lnTo>
                    <a:pt x="446" y="117"/>
                  </a:lnTo>
                  <a:lnTo>
                    <a:pt x="471" y="113"/>
                  </a:lnTo>
                  <a:lnTo>
                    <a:pt x="494" y="108"/>
                  </a:lnTo>
                  <a:lnTo>
                    <a:pt x="516" y="104"/>
                  </a:lnTo>
                  <a:lnTo>
                    <a:pt x="535" y="100"/>
                  </a:lnTo>
                  <a:lnTo>
                    <a:pt x="551" y="94"/>
                  </a:lnTo>
                  <a:lnTo>
                    <a:pt x="566" y="90"/>
                  </a:lnTo>
                  <a:lnTo>
                    <a:pt x="579" y="85"/>
                  </a:lnTo>
                  <a:lnTo>
                    <a:pt x="589" y="79"/>
                  </a:lnTo>
                  <a:lnTo>
                    <a:pt x="595" y="75"/>
                  </a:lnTo>
                  <a:lnTo>
                    <a:pt x="598" y="72"/>
                  </a:lnTo>
                  <a:lnTo>
                    <a:pt x="600" y="70"/>
                  </a:lnTo>
                  <a:lnTo>
                    <a:pt x="601" y="67"/>
                  </a:lnTo>
                  <a:lnTo>
                    <a:pt x="601" y="65"/>
                  </a:lnTo>
                  <a:lnTo>
                    <a:pt x="601" y="0"/>
                  </a:lnTo>
                  <a:lnTo>
                    <a:pt x="589" y="6"/>
                  </a:lnTo>
                  <a:lnTo>
                    <a:pt x="575" y="12"/>
                  </a:lnTo>
                  <a:lnTo>
                    <a:pt x="560" y="18"/>
                  </a:lnTo>
                  <a:lnTo>
                    <a:pt x="542" y="22"/>
                  </a:lnTo>
                  <a:lnTo>
                    <a:pt x="524" y="28"/>
                  </a:lnTo>
                  <a:lnTo>
                    <a:pt x="505" y="31"/>
                  </a:lnTo>
                  <a:lnTo>
                    <a:pt x="486" y="35"/>
                  </a:lnTo>
                  <a:lnTo>
                    <a:pt x="464" y="39"/>
                  </a:lnTo>
                  <a:lnTo>
                    <a:pt x="422" y="44"/>
                  </a:lnTo>
                  <a:lnTo>
                    <a:pt x="381" y="47"/>
                  </a:lnTo>
                  <a:lnTo>
                    <a:pt x="339" y="49"/>
                  </a:lnTo>
                  <a:lnTo>
                    <a:pt x="300" y="50"/>
                  </a:lnTo>
                  <a:lnTo>
                    <a:pt x="261" y="49"/>
                  </a:lnTo>
                  <a:lnTo>
                    <a:pt x="221" y="47"/>
                  </a:lnTo>
                  <a:lnTo>
                    <a:pt x="178" y="44"/>
                  </a:lnTo>
                  <a:lnTo>
                    <a:pt x="136" y="39"/>
                  </a:lnTo>
                  <a:lnTo>
                    <a:pt x="116" y="35"/>
                  </a:lnTo>
                  <a:lnTo>
                    <a:pt x="95" y="32"/>
                  </a:lnTo>
                  <a:lnTo>
                    <a:pt x="77" y="28"/>
                  </a:lnTo>
                  <a:lnTo>
                    <a:pt x="59" y="22"/>
                  </a:lnTo>
                  <a:lnTo>
                    <a:pt x="42" y="18"/>
                  </a:lnTo>
                  <a:lnTo>
                    <a:pt x="26" y="13"/>
                  </a:lnTo>
                  <a:lnTo>
                    <a:pt x="1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4" name="Freeform 465"/>
            <p:cNvSpPr>
              <a:spLocks/>
            </p:cNvSpPr>
            <p:nvPr/>
          </p:nvSpPr>
          <p:spPr bwMode="auto">
            <a:xfrm>
              <a:off x="2598738" y="1344613"/>
              <a:ext cx="190500" cy="49213"/>
            </a:xfrm>
            <a:custGeom>
              <a:avLst/>
              <a:gdLst>
                <a:gd name="T0" fmla="*/ 337 w 602"/>
                <a:gd name="T1" fmla="*/ 151 h 152"/>
                <a:gd name="T2" fmla="*/ 403 w 602"/>
                <a:gd name="T3" fmla="*/ 147 h 152"/>
                <a:gd name="T4" fmla="*/ 458 w 602"/>
                <a:gd name="T5" fmla="*/ 141 h 152"/>
                <a:gd name="T6" fmla="*/ 506 w 602"/>
                <a:gd name="T7" fmla="*/ 132 h 152"/>
                <a:gd name="T8" fmla="*/ 544 w 602"/>
                <a:gd name="T9" fmla="*/ 122 h 152"/>
                <a:gd name="T10" fmla="*/ 572 w 602"/>
                <a:gd name="T11" fmla="*/ 112 h 152"/>
                <a:gd name="T12" fmla="*/ 591 w 602"/>
                <a:gd name="T13" fmla="*/ 102 h 152"/>
                <a:gd name="T14" fmla="*/ 601 w 602"/>
                <a:gd name="T15" fmla="*/ 95 h 152"/>
                <a:gd name="T16" fmla="*/ 602 w 602"/>
                <a:gd name="T17" fmla="*/ 85 h 152"/>
                <a:gd name="T18" fmla="*/ 599 w 602"/>
                <a:gd name="T19" fmla="*/ 74 h 152"/>
                <a:gd name="T20" fmla="*/ 591 w 602"/>
                <a:gd name="T21" fmla="*/ 65 h 152"/>
                <a:gd name="T22" fmla="*/ 582 w 602"/>
                <a:gd name="T23" fmla="*/ 55 h 152"/>
                <a:gd name="T24" fmla="*/ 561 w 602"/>
                <a:gd name="T25" fmla="*/ 42 h 152"/>
                <a:gd name="T26" fmla="*/ 527 w 602"/>
                <a:gd name="T27" fmla="*/ 28 h 152"/>
                <a:gd name="T28" fmla="*/ 484 w 602"/>
                <a:gd name="T29" fmla="*/ 18 h 152"/>
                <a:gd name="T30" fmla="*/ 436 w 602"/>
                <a:gd name="T31" fmla="*/ 9 h 152"/>
                <a:gd name="T32" fmla="*/ 383 w 602"/>
                <a:gd name="T33" fmla="*/ 4 h 152"/>
                <a:gd name="T34" fmla="*/ 329 w 602"/>
                <a:gd name="T35" fmla="*/ 1 h 152"/>
                <a:gd name="T36" fmla="*/ 274 w 602"/>
                <a:gd name="T37" fmla="*/ 1 h 152"/>
                <a:gd name="T38" fmla="*/ 219 w 602"/>
                <a:gd name="T39" fmla="*/ 4 h 152"/>
                <a:gd name="T40" fmla="*/ 168 w 602"/>
                <a:gd name="T41" fmla="*/ 9 h 152"/>
                <a:gd name="T42" fmla="*/ 118 w 602"/>
                <a:gd name="T43" fmla="*/ 18 h 152"/>
                <a:gd name="T44" fmla="*/ 76 w 602"/>
                <a:gd name="T45" fmla="*/ 28 h 152"/>
                <a:gd name="T46" fmla="*/ 41 w 602"/>
                <a:gd name="T47" fmla="*/ 42 h 152"/>
                <a:gd name="T48" fmla="*/ 21 w 602"/>
                <a:gd name="T49" fmla="*/ 55 h 152"/>
                <a:gd name="T50" fmla="*/ 11 w 602"/>
                <a:gd name="T51" fmla="*/ 65 h 152"/>
                <a:gd name="T52" fmla="*/ 5 w 602"/>
                <a:gd name="T53" fmla="*/ 74 h 152"/>
                <a:gd name="T54" fmla="*/ 0 w 602"/>
                <a:gd name="T55" fmla="*/ 85 h 152"/>
                <a:gd name="T56" fmla="*/ 2 w 602"/>
                <a:gd name="T57" fmla="*/ 95 h 152"/>
                <a:gd name="T58" fmla="*/ 11 w 602"/>
                <a:gd name="T59" fmla="*/ 102 h 152"/>
                <a:gd name="T60" fmla="*/ 30 w 602"/>
                <a:gd name="T61" fmla="*/ 112 h 152"/>
                <a:gd name="T62" fmla="*/ 59 w 602"/>
                <a:gd name="T63" fmla="*/ 122 h 152"/>
                <a:gd name="T64" fmla="*/ 97 w 602"/>
                <a:gd name="T65" fmla="*/ 131 h 152"/>
                <a:gd name="T66" fmla="*/ 144 w 602"/>
                <a:gd name="T67" fmla="*/ 141 h 152"/>
                <a:gd name="T68" fmla="*/ 200 w 602"/>
                <a:gd name="T69" fmla="*/ 147 h 152"/>
                <a:gd name="T70" fmla="*/ 265 w 602"/>
                <a:gd name="T71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02" h="152">
                  <a:moveTo>
                    <a:pt x="302" y="152"/>
                  </a:moveTo>
                  <a:lnTo>
                    <a:pt x="337" y="151"/>
                  </a:lnTo>
                  <a:lnTo>
                    <a:pt x="370" y="149"/>
                  </a:lnTo>
                  <a:lnTo>
                    <a:pt x="403" y="147"/>
                  </a:lnTo>
                  <a:lnTo>
                    <a:pt x="432" y="144"/>
                  </a:lnTo>
                  <a:lnTo>
                    <a:pt x="458" y="141"/>
                  </a:lnTo>
                  <a:lnTo>
                    <a:pt x="483" y="137"/>
                  </a:lnTo>
                  <a:lnTo>
                    <a:pt x="506" y="132"/>
                  </a:lnTo>
                  <a:lnTo>
                    <a:pt x="526" y="127"/>
                  </a:lnTo>
                  <a:lnTo>
                    <a:pt x="544" y="122"/>
                  </a:lnTo>
                  <a:lnTo>
                    <a:pt x="559" y="117"/>
                  </a:lnTo>
                  <a:lnTo>
                    <a:pt x="572" y="112"/>
                  </a:lnTo>
                  <a:lnTo>
                    <a:pt x="583" y="107"/>
                  </a:lnTo>
                  <a:lnTo>
                    <a:pt x="591" y="102"/>
                  </a:lnTo>
                  <a:lnTo>
                    <a:pt x="598" y="98"/>
                  </a:lnTo>
                  <a:lnTo>
                    <a:pt x="601" y="95"/>
                  </a:lnTo>
                  <a:lnTo>
                    <a:pt x="602" y="92"/>
                  </a:lnTo>
                  <a:lnTo>
                    <a:pt x="602" y="85"/>
                  </a:lnTo>
                  <a:lnTo>
                    <a:pt x="601" y="80"/>
                  </a:lnTo>
                  <a:lnTo>
                    <a:pt x="599" y="74"/>
                  </a:lnTo>
                  <a:lnTo>
                    <a:pt x="596" y="69"/>
                  </a:lnTo>
                  <a:lnTo>
                    <a:pt x="591" y="65"/>
                  </a:lnTo>
                  <a:lnTo>
                    <a:pt x="587" y="59"/>
                  </a:lnTo>
                  <a:lnTo>
                    <a:pt x="582" y="55"/>
                  </a:lnTo>
                  <a:lnTo>
                    <a:pt x="575" y="51"/>
                  </a:lnTo>
                  <a:lnTo>
                    <a:pt x="561" y="42"/>
                  </a:lnTo>
                  <a:lnTo>
                    <a:pt x="545" y="35"/>
                  </a:lnTo>
                  <a:lnTo>
                    <a:pt x="527" y="28"/>
                  </a:lnTo>
                  <a:lnTo>
                    <a:pt x="507" y="23"/>
                  </a:lnTo>
                  <a:lnTo>
                    <a:pt x="484" y="18"/>
                  </a:lnTo>
                  <a:lnTo>
                    <a:pt x="461" y="13"/>
                  </a:lnTo>
                  <a:lnTo>
                    <a:pt x="436" y="9"/>
                  </a:lnTo>
                  <a:lnTo>
                    <a:pt x="409" y="6"/>
                  </a:lnTo>
                  <a:lnTo>
                    <a:pt x="383" y="4"/>
                  </a:lnTo>
                  <a:lnTo>
                    <a:pt x="355" y="3"/>
                  </a:lnTo>
                  <a:lnTo>
                    <a:pt x="329" y="1"/>
                  </a:lnTo>
                  <a:lnTo>
                    <a:pt x="302" y="0"/>
                  </a:lnTo>
                  <a:lnTo>
                    <a:pt x="274" y="1"/>
                  </a:lnTo>
                  <a:lnTo>
                    <a:pt x="247" y="3"/>
                  </a:lnTo>
                  <a:lnTo>
                    <a:pt x="219" y="4"/>
                  </a:lnTo>
                  <a:lnTo>
                    <a:pt x="193" y="6"/>
                  </a:lnTo>
                  <a:lnTo>
                    <a:pt x="168" y="9"/>
                  </a:lnTo>
                  <a:lnTo>
                    <a:pt x="142" y="13"/>
                  </a:lnTo>
                  <a:lnTo>
                    <a:pt x="118" y="18"/>
                  </a:lnTo>
                  <a:lnTo>
                    <a:pt x="97" y="23"/>
                  </a:lnTo>
                  <a:lnTo>
                    <a:pt x="76" y="28"/>
                  </a:lnTo>
                  <a:lnTo>
                    <a:pt x="57" y="35"/>
                  </a:lnTo>
                  <a:lnTo>
                    <a:pt x="41" y="42"/>
                  </a:lnTo>
                  <a:lnTo>
                    <a:pt x="27" y="51"/>
                  </a:lnTo>
                  <a:lnTo>
                    <a:pt x="21" y="55"/>
                  </a:lnTo>
                  <a:lnTo>
                    <a:pt x="15" y="59"/>
                  </a:lnTo>
                  <a:lnTo>
                    <a:pt x="11" y="65"/>
                  </a:lnTo>
                  <a:lnTo>
                    <a:pt x="7" y="69"/>
                  </a:lnTo>
                  <a:lnTo>
                    <a:pt x="5" y="74"/>
                  </a:lnTo>
                  <a:lnTo>
                    <a:pt x="3" y="80"/>
                  </a:lnTo>
                  <a:lnTo>
                    <a:pt x="0" y="85"/>
                  </a:lnTo>
                  <a:lnTo>
                    <a:pt x="0" y="92"/>
                  </a:lnTo>
                  <a:lnTo>
                    <a:pt x="2" y="95"/>
                  </a:lnTo>
                  <a:lnTo>
                    <a:pt x="5" y="98"/>
                  </a:lnTo>
                  <a:lnTo>
                    <a:pt x="11" y="102"/>
                  </a:lnTo>
                  <a:lnTo>
                    <a:pt x="20" y="107"/>
                  </a:lnTo>
                  <a:lnTo>
                    <a:pt x="30" y="112"/>
                  </a:lnTo>
                  <a:lnTo>
                    <a:pt x="43" y="117"/>
                  </a:lnTo>
                  <a:lnTo>
                    <a:pt x="59" y="122"/>
                  </a:lnTo>
                  <a:lnTo>
                    <a:pt x="77" y="127"/>
                  </a:lnTo>
                  <a:lnTo>
                    <a:pt x="97" y="131"/>
                  </a:lnTo>
                  <a:lnTo>
                    <a:pt x="119" y="137"/>
                  </a:lnTo>
                  <a:lnTo>
                    <a:pt x="144" y="141"/>
                  </a:lnTo>
                  <a:lnTo>
                    <a:pt x="171" y="144"/>
                  </a:lnTo>
                  <a:lnTo>
                    <a:pt x="200" y="147"/>
                  </a:lnTo>
                  <a:lnTo>
                    <a:pt x="232" y="149"/>
                  </a:lnTo>
                  <a:lnTo>
                    <a:pt x="265" y="151"/>
                  </a:lnTo>
                  <a:lnTo>
                    <a:pt x="302" y="1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1D7BE5-AC96-45A6-98F0-2ACA0C47F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97AE3C-BF03-4D22-A58C-3E5630EFFACD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5/11/2019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91075B-A95F-456D-8C08-807CE30C8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92990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THE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STAGE</a:t>
            </a:r>
          </a:p>
        </p:txBody>
      </p:sp>
      <p:sp>
        <p:nvSpPr>
          <p:cNvPr id="54" name="Rectangle 53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1D5549-7E6F-4827-96C2-84D8FFBBB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BF9FB5-845F-4326-BE90-5DD190DD316B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5/11/2019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F9E384-D42B-487E-A190-18847823D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" name="Chevron 6"/>
          <p:cNvSpPr/>
          <p:nvPr/>
        </p:nvSpPr>
        <p:spPr>
          <a:xfrm>
            <a:off x="801192" y="1439177"/>
            <a:ext cx="2743727" cy="563577"/>
          </a:xfrm>
          <a:prstGeom prst="chevron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Chevron 7"/>
          <p:cNvSpPr/>
          <p:nvPr/>
        </p:nvSpPr>
        <p:spPr>
          <a:xfrm>
            <a:off x="3416489" y="1439177"/>
            <a:ext cx="2743727" cy="563577"/>
          </a:xfrm>
          <a:prstGeom prst="chevron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Chevron 8"/>
          <p:cNvSpPr/>
          <p:nvPr/>
        </p:nvSpPr>
        <p:spPr>
          <a:xfrm>
            <a:off x="6031786" y="1439177"/>
            <a:ext cx="2743727" cy="563577"/>
          </a:xfrm>
          <a:prstGeom prst="chevron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0" name="Chevron 9"/>
          <p:cNvSpPr/>
          <p:nvPr/>
        </p:nvSpPr>
        <p:spPr>
          <a:xfrm>
            <a:off x="8647083" y="1439177"/>
            <a:ext cx="2743727" cy="563577"/>
          </a:xfrm>
          <a:prstGeom prst="chevron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2046993" y="1594902"/>
            <a:ext cx="252126" cy="252126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4662290" y="1594902"/>
            <a:ext cx="252126" cy="252126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7277586" y="1594902"/>
            <a:ext cx="252126" cy="252126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9892883" y="1594902"/>
            <a:ext cx="252126" cy="252126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2173055" y="1720965"/>
            <a:ext cx="0" cy="1091933"/>
          </a:xfrm>
          <a:prstGeom prst="line">
            <a:avLst/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780779" y="1720965"/>
            <a:ext cx="0" cy="1091933"/>
          </a:xfrm>
          <a:prstGeom prst="line">
            <a:avLst/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403649" y="1720965"/>
            <a:ext cx="0" cy="1091933"/>
          </a:xfrm>
          <a:prstGeom prst="line">
            <a:avLst/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0018946" y="1720965"/>
            <a:ext cx="0" cy="1091933"/>
          </a:xfrm>
          <a:prstGeom prst="line">
            <a:avLst/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1543666" y="2812898"/>
            <a:ext cx="1258778" cy="1258778"/>
          </a:xfrm>
          <a:prstGeom prst="ellipse">
            <a:avLst/>
          </a:prstGeom>
          <a:noFill/>
          <a:ln w="25400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151390" y="2812898"/>
            <a:ext cx="1258778" cy="1258778"/>
          </a:xfrm>
          <a:prstGeom prst="ellipse">
            <a:avLst/>
          </a:prstGeom>
          <a:noFill/>
          <a:ln w="25400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6774259" y="2812898"/>
            <a:ext cx="1258778" cy="1258778"/>
          </a:xfrm>
          <a:prstGeom prst="ellipse">
            <a:avLst/>
          </a:prstGeom>
          <a:noFill/>
          <a:ln w="25400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9389557" y="2812898"/>
            <a:ext cx="1258778" cy="1258778"/>
          </a:xfrm>
          <a:prstGeom prst="ellipse">
            <a:avLst/>
          </a:prstGeom>
          <a:noFill/>
          <a:ln w="25400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958672" y="3221743"/>
            <a:ext cx="428765" cy="441085"/>
            <a:chOff x="7048500" y="1387475"/>
            <a:chExt cx="276226" cy="284163"/>
          </a:xfrm>
          <a:solidFill>
            <a:srgbClr val="FFBE00"/>
          </a:solidFill>
        </p:grpSpPr>
        <p:sp>
          <p:nvSpPr>
            <p:cNvPr id="32" name="Freeform 4357"/>
            <p:cNvSpPr>
              <a:spLocks noEditPoints="1"/>
            </p:cNvSpPr>
            <p:nvPr/>
          </p:nvSpPr>
          <p:spPr bwMode="auto">
            <a:xfrm>
              <a:off x="7161213" y="1387475"/>
              <a:ext cx="163513" cy="160338"/>
            </a:xfrm>
            <a:custGeom>
              <a:avLst/>
              <a:gdLst>
                <a:gd name="T0" fmla="*/ 229 w 512"/>
                <a:gd name="T1" fmla="*/ 345 h 506"/>
                <a:gd name="T2" fmla="*/ 198 w 512"/>
                <a:gd name="T3" fmla="*/ 328 h 506"/>
                <a:gd name="T4" fmla="*/ 177 w 512"/>
                <a:gd name="T5" fmla="*/ 302 h 506"/>
                <a:gd name="T6" fmla="*/ 166 w 512"/>
                <a:gd name="T7" fmla="*/ 268 h 506"/>
                <a:gd name="T8" fmla="*/ 169 w 512"/>
                <a:gd name="T9" fmla="*/ 232 h 506"/>
                <a:gd name="T10" fmla="*/ 187 w 512"/>
                <a:gd name="T11" fmla="*/ 201 h 506"/>
                <a:gd name="T12" fmla="*/ 213 w 512"/>
                <a:gd name="T13" fmla="*/ 179 h 506"/>
                <a:gd name="T14" fmla="*/ 246 w 512"/>
                <a:gd name="T15" fmla="*/ 169 h 506"/>
                <a:gd name="T16" fmla="*/ 283 w 512"/>
                <a:gd name="T17" fmla="*/ 172 h 506"/>
                <a:gd name="T18" fmla="*/ 314 w 512"/>
                <a:gd name="T19" fmla="*/ 189 h 506"/>
                <a:gd name="T20" fmla="*/ 335 w 512"/>
                <a:gd name="T21" fmla="*/ 216 h 506"/>
                <a:gd name="T22" fmla="*/ 346 w 512"/>
                <a:gd name="T23" fmla="*/ 250 h 506"/>
                <a:gd name="T24" fmla="*/ 343 w 512"/>
                <a:gd name="T25" fmla="*/ 286 h 506"/>
                <a:gd name="T26" fmla="*/ 326 w 512"/>
                <a:gd name="T27" fmla="*/ 316 h 506"/>
                <a:gd name="T28" fmla="*/ 299 w 512"/>
                <a:gd name="T29" fmla="*/ 338 h 506"/>
                <a:gd name="T30" fmla="*/ 265 w 512"/>
                <a:gd name="T31" fmla="*/ 348 h 506"/>
                <a:gd name="T32" fmla="*/ 458 w 512"/>
                <a:gd name="T33" fmla="*/ 276 h 506"/>
                <a:gd name="T34" fmla="*/ 504 w 512"/>
                <a:gd name="T35" fmla="*/ 198 h 506"/>
                <a:gd name="T36" fmla="*/ 511 w 512"/>
                <a:gd name="T37" fmla="*/ 189 h 506"/>
                <a:gd name="T38" fmla="*/ 510 w 512"/>
                <a:gd name="T39" fmla="*/ 178 h 506"/>
                <a:gd name="T40" fmla="*/ 438 w 512"/>
                <a:gd name="T41" fmla="*/ 72 h 506"/>
                <a:gd name="T42" fmla="*/ 363 w 512"/>
                <a:gd name="T43" fmla="*/ 85 h 506"/>
                <a:gd name="T44" fmla="*/ 332 w 512"/>
                <a:gd name="T45" fmla="*/ 10 h 506"/>
                <a:gd name="T46" fmla="*/ 326 w 512"/>
                <a:gd name="T47" fmla="*/ 2 h 506"/>
                <a:gd name="T48" fmla="*/ 204 w 512"/>
                <a:gd name="T49" fmla="*/ 0 h 506"/>
                <a:gd name="T50" fmla="*/ 193 w 512"/>
                <a:gd name="T51" fmla="*/ 3 h 506"/>
                <a:gd name="T52" fmla="*/ 189 w 512"/>
                <a:gd name="T53" fmla="*/ 14 h 506"/>
                <a:gd name="T54" fmla="*/ 162 w 512"/>
                <a:gd name="T55" fmla="*/ 78 h 506"/>
                <a:gd name="T56" fmla="*/ 81 w 512"/>
                <a:gd name="T57" fmla="*/ 74 h 506"/>
                <a:gd name="T58" fmla="*/ 65 w 512"/>
                <a:gd name="T59" fmla="*/ 76 h 506"/>
                <a:gd name="T60" fmla="*/ 1 w 512"/>
                <a:gd name="T61" fmla="*/ 184 h 506"/>
                <a:gd name="T62" fmla="*/ 6 w 512"/>
                <a:gd name="T63" fmla="*/ 197 h 506"/>
                <a:gd name="T64" fmla="*/ 53 w 512"/>
                <a:gd name="T65" fmla="*/ 259 h 506"/>
                <a:gd name="T66" fmla="*/ 4 w 512"/>
                <a:gd name="T67" fmla="*/ 324 h 506"/>
                <a:gd name="T68" fmla="*/ 1 w 512"/>
                <a:gd name="T69" fmla="*/ 338 h 506"/>
                <a:gd name="T70" fmla="*/ 62 w 512"/>
                <a:gd name="T71" fmla="*/ 442 h 506"/>
                <a:gd name="T72" fmla="*/ 73 w 512"/>
                <a:gd name="T73" fmla="*/ 445 h 506"/>
                <a:gd name="T74" fmla="*/ 141 w 512"/>
                <a:gd name="T75" fmla="*/ 427 h 506"/>
                <a:gd name="T76" fmla="*/ 179 w 512"/>
                <a:gd name="T77" fmla="*/ 447 h 506"/>
                <a:gd name="T78" fmla="*/ 190 w 512"/>
                <a:gd name="T79" fmla="*/ 497 h 506"/>
                <a:gd name="T80" fmla="*/ 198 w 512"/>
                <a:gd name="T81" fmla="*/ 505 h 506"/>
                <a:gd name="T82" fmla="*/ 320 w 512"/>
                <a:gd name="T83" fmla="*/ 506 h 506"/>
                <a:gd name="T84" fmla="*/ 330 w 512"/>
                <a:gd name="T85" fmla="*/ 499 h 506"/>
                <a:gd name="T86" fmla="*/ 332 w 512"/>
                <a:gd name="T87" fmla="*/ 448 h 506"/>
                <a:gd name="T88" fmla="*/ 387 w 512"/>
                <a:gd name="T89" fmla="*/ 416 h 506"/>
                <a:gd name="T90" fmla="*/ 441 w 512"/>
                <a:gd name="T91" fmla="*/ 446 h 506"/>
                <a:gd name="T92" fmla="*/ 451 w 512"/>
                <a:gd name="T93" fmla="*/ 440 h 506"/>
                <a:gd name="T94" fmla="*/ 512 w 512"/>
                <a:gd name="T95" fmla="*/ 335 h 506"/>
                <a:gd name="T96" fmla="*/ 509 w 512"/>
                <a:gd name="T97" fmla="*/ 323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12" h="506">
                  <a:moveTo>
                    <a:pt x="256" y="350"/>
                  </a:moveTo>
                  <a:lnTo>
                    <a:pt x="246" y="348"/>
                  </a:lnTo>
                  <a:lnTo>
                    <a:pt x="238" y="347"/>
                  </a:lnTo>
                  <a:lnTo>
                    <a:pt x="229" y="345"/>
                  </a:lnTo>
                  <a:lnTo>
                    <a:pt x="221" y="342"/>
                  </a:lnTo>
                  <a:lnTo>
                    <a:pt x="213" y="338"/>
                  </a:lnTo>
                  <a:lnTo>
                    <a:pt x="206" y="334"/>
                  </a:lnTo>
                  <a:lnTo>
                    <a:pt x="198" y="328"/>
                  </a:lnTo>
                  <a:lnTo>
                    <a:pt x="192" y="323"/>
                  </a:lnTo>
                  <a:lnTo>
                    <a:pt x="187" y="316"/>
                  </a:lnTo>
                  <a:lnTo>
                    <a:pt x="181" y="310"/>
                  </a:lnTo>
                  <a:lnTo>
                    <a:pt x="177" y="302"/>
                  </a:lnTo>
                  <a:lnTo>
                    <a:pt x="173" y="294"/>
                  </a:lnTo>
                  <a:lnTo>
                    <a:pt x="169" y="286"/>
                  </a:lnTo>
                  <a:lnTo>
                    <a:pt x="167" y="278"/>
                  </a:lnTo>
                  <a:lnTo>
                    <a:pt x="166" y="268"/>
                  </a:lnTo>
                  <a:lnTo>
                    <a:pt x="165" y="260"/>
                  </a:lnTo>
                  <a:lnTo>
                    <a:pt x="166" y="250"/>
                  </a:lnTo>
                  <a:lnTo>
                    <a:pt x="167" y="240"/>
                  </a:lnTo>
                  <a:lnTo>
                    <a:pt x="169" y="232"/>
                  </a:lnTo>
                  <a:lnTo>
                    <a:pt x="173" y="223"/>
                  </a:lnTo>
                  <a:lnTo>
                    <a:pt x="177" y="216"/>
                  </a:lnTo>
                  <a:lnTo>
                    <a:pt x="181" y="208"/>
                  </a:lnTo>
                  <a:lnTo>
                    <a:pt x="187" y="201"/>
                  </a:lnTo>
                  <a:lnTo>
                    <a:pt x="192" y="194"/>
                  </a:lnTo>
                  <a:lnTo>
                    <a:pt x="198" y="189"/>
                  </a:lnTo>
                  <a:lnTo>
                    <a:pt x="206" y="184"/>
                  </a:lnTo>
                  <a:lnTo>
                    <a:pt x="213" y="179"/>
                  </a:lnTo>
                  <a:lnTo>
                    <a:pt x="221" y="175"/>
                  </a:lnTo>
                  <a:lnTo>
                    <a:pt x="229" y="172"/>
                  </a:lnTo>
                  <a:lnTo>
                    <a:pt x="238" y="170"/>
                  </a:lnTo>
                  <a:lnTo>
                    <a:pt x="246" y="169"/>
                  </a:lnTo>
                  <a:lnTo>
                    <a:pt x="256" y="168"/>
                  </a:lnTo>
                  <a:lnTo>
                    <a:pt x="265" y="169"/>
                  </a:lnTo>
                  <a:lnTo>
                    <a:pt x="274" y="170"/>
                  </a:lnTo>
                  <a:lnTo>
                    <a:pt x="283" y="172"/>
                  </a:lnTo>
                  <a:lnTo>
                    <a:pt x="291" y="175"/>
                  </a:lnTo>
                  <a:lnTo>
                    <a:pt x="299" y="179"/>
                  </a:lnTo>
                  <a:lnTo>
                    <a:pt x="306" y="184"/>
                  </a:lnTo>
                  <a:lnTo>
                    <a:pt x="314" y="189"/>
                  </a:lnTo>
                  <a:lnTo>
                    <a:pt x="320" y="194"/>
                  </a:lnTo>
                  <a:lnTo>
                    <a:pt x="326" y="201"/>
                  </a:lnTo>
                  <a:lnTo>
                    <a:pt x="331" y="208"/>
                  </a:lnTo>
                  <a:lnTo>
                    <a:pt x="335" y="216"/>
                  </a:lnTo>
                  <a:lnTo>
                    <a:pt x="340" y="223"/>
                  </a:lnTo>
                  <a:lnTo>
                    <a:pt x="343" y="232"/>
                  </a:lnTo>
                  <a:lnTo>
                    <a:pt x="345" y="240"/>
                  </a:lnTo>
                  <a:lnTo>
                    <a:pt x="346" y="250"/>
                  </a:lnTo>
                  <a:lnTo>
                    <a:pt x="346" y="260"/>
                  </a:lnTo>
                  <a:lnTo>
                    <a:pt x="346" y="268"/>
                  </a:lnTo>
                  <a:lnTo>
                    <a:pt x="345" y="278"/>
                  </a:lnTo>
                  <a:lnTo>
                    <a:pt x="343" y="286"/>
                  </a:lnTo>
                  <a:lnTo>
                    <a:pt x="340" y="294"/>
                  </a:lnTo>
                  <a:lnTo>
                    <a:pt x="335" y="302"/>
                  </a:lnTo>
                  <a:lnTo>
                    <a:pt x="331" y="310"/>
                  </a:lnTo>
                  <a:lnTo>
                    <a:pt x="326" y="316"/>
                  </a:lnTo>
                  <a:lnTo>
                    <a:pt x="320" y="323"/>
                  </a:lnTo>
                  <a:lnTo>
                    <a:pt x="314" y="328"/>
                  </a:lnTo>
                  <a:lnTo>
                    <a:pt x="306" y="334"/>
                  </a:lnTo>
                  <a:lnTo>
                    <a:pt x="299" y="338"/>
                  </a:lnTo>
                  <a:lnTo>
                    <a:pt x="291" y="342"/>
                  </a:lnTo>
                  <a:lnTo>
                    <a:pt x="283" y="345"/>
                  </a:lnTo>
                  <a:lnTo>
                    <a:pt x="274" y="347"/>
                  </a:lnTo>
                  <a:lnTo>
                    <a:pt x="265" y="348"/>
                  </a:lnTo>
                  <a:lnTo>
                    <a:pt x="256" y="350"/>
                  </a:lnTo>
                  <a:close/>
                  <a:moveTo>
                    <a:pt x="504" y="320"/>
                  </a:moveTo>
                  <a:lnTo>
                    <a:pt x="456" y="292"/>
                  </a:lnTo>
                  <a:lnTo>
                    <a:pt x="458" y="276"/>
                  </a:lnTo>
                  <a:lnTo>
                    <a:pt x="459" y="259"/>
                  </a:lnTo>
                  <a:lnTo>
                    <a:pt x="458" y="241"/>
                  </a:lnTo>
                  <a:lnTo>
                    <a:pt x="456" y="225"/>
                  </a:lnTo>
                  <a:lnTo>
                    <a:pt x="504" y="198"/>
                  </a:lnTo>
                  <a:lnTo>
                    <a:pt x="506" y="197"/>
                  </a:lnTo>
                  <a:lnTo>
                    <a:pt x="509" y="194"/>
                  </a:lnTo>
                  <a:lnTo>
                    <a:pt x="510" y="191"/>
                  </a:lnTo>
                  <a:lnTo>
                    <a:pt x="511" y="189"/>
                  </a:lnTo>
                  <a:lnTo>
                    <a:pt x="512" y="186"/>
                  </a:lnTo>
                  <a:lnTo>
                    <a:pt x="512" y="184"/>
                  </a:lnTo>
                  <a:lnTo>
                    <a:pt x="511" y="181"/>
                  </a:lnTo>
                  <a:lnTo>
                    <a:pt x="510" y="178"/>
                  </a:lnTo>
                  <a:lnTo>
                    <a:pt x="453" y="80"/>
                  </a:lnTo>
                  <a:lnTo>
                    <a:pt x="449" y="76"/>
                  </a:lnTo>
                  <a:lnTo>
                    <a:pt x="443" y="72"/>
                  </a:lnTo>
                  <a:lnTo>
                    <a:pt x="438" y="72"/>
                  </a:lnTo>
                  <a:lnTo>
                    <a:pt x="433" y="74"/>
                  </a:lnTo>
                  <a:lnTo>
                    <a:pt x="387" y="102"/>
                  </a:lnTo>
                  <a:lnTo>
                    <a:pt x="376" y="94"/>
                  </a:lnTo>
                  <a:lnTo>
                    <a:pt x="363" y="85"/>
                  </a:lnTo>
                  <a:lnTo>
                    <a:pt x="348" y="78"/>
                  </a:lnTo>
                  <a:lnTo>
                    <a:pt x="332" y="69"/>
                  </a:lnTo>
                  <a:lnTo>
                    <a:pt x="332" y="14"/>
                  </a:lnTo>
                  <a:lnTo>
                    <a:pt x="332" y="10"/>
                  </a:lnTo>
                  <a:lnTo>
                    <a:pt x="331" y="8"/>
                  </a:lnTo>
                  <a:lnTo>
                    <a:pt x="330" y="5"/>
                  </a:lnTo>
                  <a:lnTo>
                    <a:pt x="328" y="3"/>
                  </a:lnTo>
                  <a:lnTo>
                    <a:pt x="326" y="2"/>
                  </a:lnTo>
                  <a:lnTo>
                    <a:pt x="322" y="1"/>
                  </a:lnTo>
                  <a:lnTo>
                    <a:pt x="320" y="0"/>
                  </a:lnTo>
                  <a:lnTo>
                    <a:pt x="317" y="0"/>
                  </a:lnTo>
                  <a:lnTo>
                    <a:pt x="204" y="0"/>
                  </a:lnTo>
                  <a:lnTo>
                    <a:pt x="200" y="0"/>
                  </a:lnTo>
                  <a:lnTo>
                    <a:pt x="198" y="1"/>
                  </a:lnTo>
                  <a:lnTo>
                    <a:pt x="195" y="2"/>
                  </a:lnTo>
                  <a:lnTo>
                    <a:pt x="193" y="3"/>
                  </a:lnTo>
                  <a:lnTo>
                    <a:pt x="192" y="5"/>
                  </a:lnTo>
                  <a:lnTo>
                    <a:pt x="190" y="8"/>
                  </a:lnTo>
                  <a:lnTo>
                    <a:pt x="190" y="10"/>
                  </a:lnTo>
                  <a:lnTo>
                    <a:pt x="189" y="14"/>
                  </a:lnTo>
                  <a:lnTo>
                    <a:pt x="189" y="68"/>
                  </a:lnTo>
                  <a:lnTo>
                    <a:pt x="179" y="71"/>
                  </a:lnTo>
                  <a:lnTo>
                    <a:pt x="169" y="75"/>
                  </a:lnTo>
                  <a:lnTo>
                    <a:pt x="162" y="78"/>
                  </a:lnTo>
                  <a:lnTo>
                    <a:pt x="154" y="82"/>
                  </a:lnTo>
                  <a:lnTo>
                    <a:pt x="141" y="92"/>
                  </a:lnTo>
                  <a:lnTo>
                    <a:pt x="129" y="102"/>
                  </a:lnTo>
                  <a:lnTo>
                    <a:pt x="81" y="74"/>
                  </a:lnTo>
                  <a:lnTo>
                    <a:pt x="75" y="72"/>
                  </a:lnTo>
                  <a:lnTo>
                    <a:pt x="69" y="74"/>
                  </a:lnTo>
                  <a:lnTo>
                    <a:pt x="67" y="74"/>
                  </a:lnTo>
                  <a:lnTo>
                    <a:pt x="65" y="76"/>
                  </a:lnTo>
                  <a:lnTo>
                    <a:pt x="62" y="78"/>
                  </a:lnTo>
                  <a:lnTo>
                    <a:pt x="60" y="80"/>
                  </a:lnTo>
                  <a:lnTo>
                    <a:pt x="3" y="177"/>
                  </a:lnTo>
                  <a:lnTo>
                    <a:pt x="1" y="184"/>
                  </a:lnTo>
                  <a:lnTo>
                    <a:pt x="1" y="189"/>
                  </a:lnTo>
                  <a:lnTo>
                    <a:pt x="3" y="192"/>
                  </a:lnTo>
                  <a:lnTo>
                    <a:pt x="4" y="194"/>
                  </a:lnTo>
                  <a:lnTo>
                    <a:pt x="6" y="197"/>
                  </a:lnTo>
                  <a:lnTo>
                    <a:pt x="9" y="198"/>
                  </a:lnTo>
                  <a:lnTo>
                    <a:pt x="56" y="225"/>
                  </a:lnTo>
                  <a:lnTo>
                    <a:pt x="54" y="241"/>
                  </a:lnTo>
                  <a:lnTo>
                    <a:pt x="53" y="259"/>
                  </a:lnTo>
                  <a:lnTo>
                    <a:pt x="53" y="276"/>
                  </a:lnTo>
                  <a:lnTo>
                    <a:pt x="55" y="292"/>
                  </a:lnTo>
                  <a:lnTo>
                    <a:pt x="8" y="320"/>
                  </a:lnTo>
                  <a:lnTo>
                    <a:pt x="4" y="324"/>
                  </a:lnTo>
                  <a:lnTo>
                    <a:pt x="1" y="328"/>
                  </a:lnTo>
                  <a:lnTo>
                    <a:pt x="0" y="331"/>
                  </a:lnTo>
                  <a:lnTo>
                    <a:pt x="0" y="335"/>
                  </a:lnTo>
                  <a:lnTo>
                    <a:pt x="1" y="338"/>
                  </a:lnTo>
                  <a:lnTo>
                    <a:pt x="3" y="340"/>
                  </a:lnTo>
                  <a:lnTo>
                    <a:pt x="59" y="437"/>
                  </a:lnTo>
                  <a:lnTo>
                    <a:pt x="60" y="439"/>
                  </a:lnTo>
                  <a:lnTo>
                    <a:pt x="62" y="442"/>
                  </a:lnTo>
                  <a:lnTo>
                    <a:pt x="66" y="444"/>
                  </a:lnTo>
                  <a:lnTo>
                    <a:pt x="68" y="445"/>
                  </a:lnTo>
                  <a:lnTo>
                    <a:pt x="71" y="446"/>
                  </a:lnTo>
                  <a:lnTo>
                    <a:pt x="73" y="445"/>
                  </a:lnTo>
                  <a:lnTo>
                    <a:pt x="76" y="445"/>
                  </a:lnTo>
                  <a:lnTo>
                    <a:pt x="80" y="444"/>
                  </a:lnTo>
                  <a:lnTo>
                    <a:pt x="129" y="416"/>
                  </a:lnTo>
                  <a:lnTo>
                    <a:pt x="141" y="427"/>
                  </a:lnTo>
                  <a:lnTo>
                    <a:pt x="154" y="435"/>
                  </a:lnTo>
                  <a:lnTo>
                    <a:pt x="162" y="439"/>
                  </a:lnTo>
                  <a:lnTo>
                    <a:pt x="169" y="444"/>
                  </a:lnTo>
                  <a:lnTo>
                    <a:pt x="179" y="447"/>
                  </a:lnTo>
                  <a:lnTo>
                    <a:pt x="189" y="451"/>
                  </a:lnTo>
                  <a:lnTo>
                    <a:pt x="189" y="491"/>
                  </a:lnTo>
                  <a:lnTo>
                    <a:pt x="190" y="494"/>
                  </a:lnTo>
                  <a:lnTo>
                    <a:pt x="190" y="497"/>
                  </a:lnTo>
                  <a:lnTo>
                    <a:pt x="192" y="499"/>
                  </a:lnTo>
                  <a:lnTo>
                    <a:pt x="193" y="501"/>
                  </a:lnTo>
                  <a:lnTo>
                    <a:pt x="195" y="504"/>
                  </a:lnTo>
                  <a:lnTo>
                    <a:pt x="198" y="505"/>
                  </a:lnTo>
                  <a:lnTo>
                    <a:pt x="200" y="506"/>
                  </a:lnTo>
                  <a:lnTo>
                    <a:pt x="204" y="506"/>
                  </a:lnTo>
                  <a:lnTo>
                    <a:pt x="317" y="506"/>
                  </a:lnTo>
                  <a:lnTo>
                    <a:pt x="320" y="506"/>
                  </a:lnTo>
                  <a:lnTo>
                    <a:pt x="322" y="505"/>
                  </a:lnTo>
                  <a:lnTo>
                    <a:pt x="326" y="504"/>
                  </a:lnTo>
                  <a:lnTo>
                    <a:pt x="328" y="501"/>
                  </a:lnTo>
                  <a:lnTo>
                    <a:pt x="330" y="499"/>
                  </a:lnTo>
                  <a:lnTo>
                    <a:pt x="331" y="497"/>
                  </a:lnTo>
                  <a:lnTo>
                    <a:pt x="332" y="494"/>
                  </a:lnTo>
                  <a:lnTo>
                    <a:pt x="332" y="491"/>
                  </a:lnTo>
                  <a:lnTo>
                    <a:pt x="332" y="448"/>
                  </a:lnTo>
                  <a:lnTo>
                    <a:pt x="348" y="439"/>
                  </a:lnTo>
                  <a:lnTo>
                    <a:pt x="363" y="432"/>
                  </a:lnTo>
                  <a:lnTo>
                    <a:pt x="376" y="424"/>
                  </a:lnTo>
                  <a:lnTo>
                    <a:pt x="387" y="416"/>
                  </a:lnTo>
                  <a:lnTo>
                    <a:pt x="433" y="444"/>
                  </a:lnTo>
                  <a:lnTo>
                    <a:pt x="435" y="445"/>
                  </a:lnTo>
                  <a:lnTo>
                    <a:pt x="438" y="445"/>
                  </a:lnTo>
                  <a:lnTo>
                    <a:pt x="441" y="446"/>
                  </a:lnTo>
                  <a:lnTo>
                    <a:pt x="443" y="445"/>
                  </a:lnTo>
                  <a:lnTo>
                    <a:pt x="447" y="444"/>
                  </a:lnTo>
                  <a:lnTo>
                    <a:pt x="449" y="443"/>
                  </a:lnTo>
                  <a:lnTo>
                    <a:pt x="451" y="440"/>
                  </a:lnTo>
                  <a:lnTo>
                    <a:pt x="453" y="437"/>
                  </a:lnTo>
                  <a:lnTo>
                    <a:pt x="510" y="340"/>
                  </a:lnTo>
                  <a:lnTo>
                    <a:pt x="511" y="338"/>
                  </a:lnTo>
                  <a:lnTo>
                    <a:pt x="512" y="335"/>
                  </a:lnTo>
                  <a:lnTo>
                    <a:pt x="512" y="331"/>
                  </a:lnTo>
                  <a:lnTo>
                    <a:pt x="511" y="328"/>
                  </a:lnTo>
                  <a:lnTo>
                    <a:pt x="510" y="326"/>
                  </a:lnTo>
                  <a:lnTo>
                    <a:pt x="509" y="323"/>
                  </a:lnTo>
                  <a:lnTo>
                    <a:pt x="506" y="321"/>
                  </a:lnTo>
                  <a:lnTo>
                    <a:pt x="504" y="3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3" name="Freeform 4358"/>
            <p:cNvSpPr>
              <a:spLocks noEditPoints="1"/>
            </p:cNvSpPr>
            <p:nvPr/>
          </p:nvSpPr>
          <p:spPr bwMode="auto">
            <a:xfrm>
              <a:off x="7048500" y="1509713"/>
              <a:ext cx="161925" cy="161925"/>
            </a:xfrm>
            <a:custGeom>
              <a:avLst/>
              <a:gdLst>
                <a:gd name="T0" fmla="*/ 229 w 511"/>
                <a:gd name="T1" fmla="*/ 335 h 509"/>
                <a:gd name="T2" fmla="*/ 198 w 511"/>
                <a:gd name="T3" fmla="*/ 319 h 509"/>
                <a:gd name="T4" fmla="*/ 176 w 511"/>
                <a:gd name="T5" fmla="*/ 292 h 509"/>
                <a:gd name="T6" fmla="*/ 166 w 511"/>
                <a:gd name="T7" fmla="*/ 258 h 509"/>
                <a:gd name="T8" fmla="*/ 169 w 511"/>
                <a:gd name="T9" fmla="*/ 223 h 509"/>
                <a:gd name="T10" fmla="*/ 186 w 511"/>
                <a:gd name="T11" fmla="*/ 191 h 509"/>
                <a:gd name="T12" fmla="*/ 213 w 511"/>
                <a:gd name="T13" fmla="*/ 169 h 509"/>
                <a:gd name="T14" fmla="*/ 246 w 511"/>
                <a:gd name="T15" fmla="*/ 158 h 509"/>
                <a:gd name="T16" fmla="*/ 282 w 511"/>
                <a:gd name="T17" fmla="*/ 163 h 509"/>
                <a:gd name="T18" fmla="*/ 313 w 511"/>
                <a:gd name="T19" fmla="*/ 179 h 509"/>
                <a:gd name="T20" fmla="*/ 335 w 511"/>
                <a:gd name="T21" fmla="*/ 206 h 509"/>
                <a:gd name="T22" fmla="*/ 346 w 511"/>
                <a:gd name="T23" fmla="*/ 240 h 509"/>
                <a:gd name="T24" fmla="*/ 342 w 511"/>
                <a:gd name="T25" fmla="*/ 276 h 509"/>
                <a:gd name="T26" fmla="*/ 325 w 511"/>
                <a:gd name="T27" fmla="*/ 306 h 509"/>
                <a:gd name="T28" fmla="*/ 298 w 511"/>
                <a:gd name="T29" fmla="*/ 328 h 509"/>
                <a:gd name="T30" fmla="*/ 265 w 511"/>
                <a:gd name="T31" fmla="*/ 338 h 509"/>
                <a:gd name="T32" fmla="*/ 511 w 511"/>
                <a:gd name="T33" fmla="*/ 173 h 509"/>
                <a:gd name="T34" fmla="*/ 450 w 511"/>
                <a:gd name="T35" fmla="*/ 67 h 509"/>
                <a:gd name="T36" fmla="*/ 441 w 511"/>
                <a:gd name="T37" fmla="*/ 63 h 509"/>
                <a:gd name="T38" fmla="*/ 386 w 511"/>
                <a:gd name="T39" fmla="*/ 92 h 509"/>
                <a:gd name="T40" fmla="*/ 332 w 511"/>
                <a:gd name="T41" fmla="*/ 59 h 509"/>
                <a:gd name="T42" fmla="*/ 329 w 511"/>
                <a:gd name="T43" fmla="*/ 6 h 509"/>
                <a:gd name="T44" fmla="*/ 320 w 511"/>
                <a:gd name="T45" fmla="*/ 0 h 509"/>
                <a:gd name="T46" fmla="*/ 198 w 511"/>
                <a:gd name="T47" fmla="*/ 1 h 509"/>
                <a:gd name="T48" fmla="*/ 190 w 511"/>
                <a:gd name="T49" fmla="*/ 9 h 509"/>
                <a:gd name="T50" fmla="*/ 179 w 511"/>
                <a:gd name="T51" fmla="*/ 61 h 509"/>
                <a:gd name="T52" fmla="*/ 141 w 511"/>
                <a:gd name="T53" fmla="*/ 81 h 509"/>
                <a:gd name="T54" fmla="*/ 68 w 511"/>
                <a:gd name="T55" fmla="*/ 63 h 509"/>
                <a:gd name="T56" fmla="*/ 60 w 511"/>
                <a:gd name="T57" fmla="*/ 70 h 509"/>
                <a:gd name="T58" fmla="*/ 1 w 511"/>
                <a:gd name="T59" fmla="*/ 177 h 509"/>
                <a:gd name="T60" fmla="*/ 5 w 511"/>
                <a:gd name="T61" fmla="*/ 186 h 509"/>
                <a:gd name="T62" fmla="*/ 52 w 511"/>
                <a:gd name="T63" fmla="*/ 249 h 509"/>
                <a:gd name="T64" fmla="*/ 5 w 511"/>
                <a:gd name="T65" fmla="*/ 311 h 509"/>
                <a:gd name="T66" fmla="*/ 0 w 511"/>
                <a:gd name="T67" fmla="*/ 322 h 509"/>
                <a:gd name="T68" fmla="*/ 59 w 511"/>
                <a:gd name="T69" fmla="*/ 429 h 509"/>
                <a:gd name="T70" fmla="*/ 74 w 511"/>
                <a:gd name="T71" fmla="*/ 435 h 509"/>
                <a:gd name="T72" fmla="*/ 140 w 511"/>
                <a:gd name="T73" fmla="*/ 416 h 509"/>
                <a:gd name="T74" fmla="*/ 179 w 511"/>
                <a:gd name="T75" fmla="*/ 438 h 509"/>
                <a:gd name="T76" fmla="*/ 190 w 511"/>
                <a:gd name="T77" fmla="*/ 500 h 509"/>
                <a:gd name="T78" fmla="*/ 198 w 511"/>
                <a:gd name="T79" fmla="*/ 508 h 509"/>
                <a:gd name="T80" fmla="*/ 320 w 511"/>
                <a:gd name="T81" fmla="*/ 509 h 509"/>
                <a:gd name="T82" fmla="*/ 329 w 511"/>
                <a:gd name="T83" fmla="*/ 503 h 509"/>
                <a:gd name="T84" fmla="*/ 332 w 511"/>
                <a:gd name="T85" fmla="*/ 439 h 509"/>
                <a:gd name="T86" fmla="*/ 387 w 511"/>
                <a:gd name="T87" fmla="*/ 407 h 509"/>
                <a:gd name="T88" fmla="*/ 441 w 511"/>
                <a:gd name="T89" fmla="*/ 435 h 509"/>
                <a:gd name="T90" fmla="*/ 450 w 511"/>
                <a:gd name="T91" fmla="*/ 431 h 509"/>
                <a:gd name="T92" fmla="*/ 511 w 511"/>
                <a:gd name="T93" fmla="*/ 324 h 509"/>
                <a:gd name="T94" fmla="*/ 504 w 511"/>
                <a:gd name="T95" fmla="*/ 309 h 509"/>
                <a:gd name="T96" fmla="*/ 459 w 511"/>
                <a:gd name="T97" fmla="*/ 233 h 509"/>
                <a:gd name="T98" fmla="*/ 508 w 511"/>
                <a:gd name="T99" fmla="*/ 184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11" h="509">
                  <a:moveTo>
                    <a:pt x="256" y="339"/>
                  </a:moveTo>
                  <a:lnTo>
                    <a:pt x="246" y="338"/>
                  </a:lnTo>
                  <a:lnTo>
                    <a:pt x="237" y="337"/>
                  </a:lnTo>
                  <a:lnTo>
                    <a:pt x="229" y="335"/>
                  </a:lnTo>
                  <a:lnTo>
                    <a:pt x="220" y="332"/>
                  </a:lnTo>
                  <a:lnTo>
                    <a:pt x="213" y="328"/>
                  </a:lnTo>
                  <a:lnTo>
                    <a:pt x="205" y="323"/>
                  </a:lnTo>
                  <a:lnTo>
                    <a:pt x="198" y="319"/>
                  </a:lnTo>
                  <a:lnTo>
                    <a:pt x="191" y="312"/>
                  </a:lnTo>
                  <a:lnTo>
                    <a:pt x="186" y="306"/>
                  </a:lnTo>
                  <a:lnTo>
                    <a:pt x="181" y="300"/>
                  </a:lnTo>
                  <a:lnTo>
                    <a:pt x="176" y="292"/>
                  </a:lnTo>
                  <a:lnTo>
                    <a:pt x="172" y="284"/>
                  </a:lnTo>
                  <a:lnTo>
                    <a:pt x="169" y="276"/>
                  </a:lnTo>
                  <a:lnTo>
                    <a:pt x="167" y="267"/>
                  </a:lnTo>
                  <a:lnTo>
                    <a:pt x="166" y="258"/>
                  </a:lnTo>
                  <a:lnTo>
                    <a:pt x="166" y="249"/>
                  </a:lnTo>
                  <a:lnTo>
                    <a:pt x="166" y="240"/>
                  </a:lnTo>
                  <a:lnTo>
                    <a:pt x="167" y="231"/>
                  </a:lnTo>
                  <a:lnTo>
                    <a:pt x="169" y="223"/>
                  </a:lnTo>
                  <a:lnTo>
                    <a:pt x="172" y="214"/>
                  </a:lnTo>
                  <a:lnTo>
                    <a:pt x="176" y="206"/>
                  </a:lnTo>
                  <a:lnTo>
                    <a:pt x="181" y="199"/>
                  </a:lnTo>
                  <a:lnTo>
                    <a:pt x="186" y="191"/>
                  </a:lnTo>
                  <a:lnTo>
                    <a:pt x="191" y="185"/>
                  </a:lnTo>
                  <a:lnTo>
                    <a:pt x="198" y="179"/>
                  </a:lnTo>
                  <a:lnTo>
                    <a:pt x="205" y="173"/>
                  </a:lnTo>
                  <a:lnTo>
                    <a:pt x="213" y="169"/>
                  </a:lnTo>
                  <a:lnTo>
                    <a:pt x="220" y="165"/>
                  </a:lnTo>
                  <a:lnTo>
                    <a:pt x="229" y="163"/>
                  </a:lnTo>
                  <a:lnTo>
                    <a:pt x="237" y="159"/>
                  </a:lnTo>
                  <a:lnTo>
                    <a:pt x="246" y="158"/>
                  </a:lnTo>
                  <a:lnTo>
                    <a:pt x="256" y="158"/>
                  </a:lnTo>
                  <a:lnTo>
                    <a:pt x="265" y="158"/>
                  </a:lnTo>
                  <a:lnTo>
                    <a:pt x="274" y="159"/>
                  </a:lnTo>
                  <a:lnTo>
                    <a:pt x="282" y="163"/>
                  </a:lnTo>
                  <a:lnTo>
                    <a:pt x="291" y="165"/>
                  </a:lnTo>
                  <a:lnTo>
                    <a:pt x="298" y="169"/>
                  </a:lnTo>
                  <a:lnTo>
                    <a:pt x="306" y="173"/>
                  </a:lnTo>
                  <a:lnTo>
                    <a:pt x="313" y="179"/>
                  </a:lnTo>
                  <a:lnTo>
                    <a:pt x="320" y="185"/>
                  </a:lnTo>
                  <a:lnTo>
                    <a:pt x="325" y="191"/>
                  </a:lnTo>
                  <a:lnTo>
                    <a:pt x="331" y="199"/>
                  </a:lnTo>
                  <a:lnTo>
                    <a:pt x="335" y="206"/>
                  </a:lnTo>
                  <a:lnTo>
                    <a:pt x="339" y="214"/>
                  </a:lnTo>
                  <a:lnTo>
                    <a:pt x="342" y="223"/>
                  </a:lnTo>
                  <a:lnTo>
                    <a:pt x="344" y="231"/>
                  </a:lnTo>
                  <a:lnTo>
                    <a:pt x="346" y="240"/>
                  </a:lnTo>
                  <a:lnTo>
                    <a:pt x="347" y="249"/>
                  </a:lnTo>
                  <a:lnTo>
                    <a:pt x="346" y="258"/>
                  </a:lnTo>
                  <a:lnTo>
                    <a:pt x="344" y="267"/>
                  </a:lnTo>
                  <a:lnTo>
                    <a:pt x="342" y="276"/>
                  </a:lnTo>
                  <a:lnTo>
                    <a:pt x="339" y="284"/>
                  </a:lnTo>
                  <a:lnTo>
                    <a:pt x="335" y="292"/>
                  </a:lnTo>
                  <a:lnTo>
                    <a:pt x="331" y="300"/>
                  </a:lnTo>
                  <a:lnTo>
                    <a:pt x="325" y="306"/>
                  </a:lnTo>
                  <a:lnTo>
                    <a:pt x="320" y="312"/>
                  </a:lnTo>
                  <a:lnTo>
                    <a:pt x="313" y="319"/>
                  </a:lnTo>
                  <a:lnTo>
                    <a:pt x="306" y="323"/>
                  </a:lnTo>
                  <a:lnTo>
                    <a:pt x="298" y="328"/>
                  </a:lnTo>
                  <a:lnTo>
                    <a:pt x="291" y="332"/>
                  </a:lnTo>
                  <a:lnTo>
                    <a:pt x="282" y="335"/>
                  </a:lnTo>
                  <a:lnTo>
                    <a:pt x="274" y="337"/>
                  </a:lnTo>
                  <a:lnTo>
                    <a:pt x="265" y="338"/>
                  </a:lnTo>
                  <a:lnTo>
                    <a:pt x="256" y="339"/>
                  </a:lnTo>
                  <a:close/>
                  <a:moveTo>
                    <a:pt x="510" y="179"/>
                  </a:moveTo>
                  <a:lnTo>
                    <a:pt x="511" y="177"/>
                  </a:lnTo>
                  <a:lnTo>
                    <a:pt x="511" y="173"/>
                  </a:lnTo>
                  <a:lnTo>
                    <a:pt x="510" y="171"/>
                  </a:lnTo>
                  <a:lnTo>
                    <a:pt x="509" y="168"/>
                  </a:lnTo>
                  <a:lnTo>
                    <a:pt x="453" y="70"/>
                  </a:lnTo>
                  <a:lnTo>
                    <a:pt x="450" y="67"/>
                  </a:lnTo>
                  <a:lnTo>
                    <a:pt x="448" y="65"/>
                  </a:lnTo>
                  <a:lnTo>
                    <a:pt x="446" y="64"/>
                  </a:lnTo>
                  <a:lnTo>
                    <a:pt x="443" y="64"/>
                  </a:lnTo>
                  <a:lnTo>
                    <a:pt x="441" y="63"/>
                  </a:lnTo>
                  <a:lnTo>
                    <a:pt x="438" y="63"/>
                  </a:lnTo>
                  <a:lnTo>
                    <a:pt x="434" y="63"/>
                  </a:lnTo>
                  <a:lnTo>
                    <a:pt x="432" y="65"/>
                  </a:lnTo>
                  <a:lnTo>
                    <a:pt x="386" y="92"/>
                  </a:lnTo>
                  <a:lnTo>
                    <a:pt x="375" y="83"/>
                  </a:lnTo>
                  <a:lnTo>
                    <a:pt x="363" y="75"/>
                  </a:lnTo>
                  <a:lnTo>
                    <a:pt x="348" y="67"/>
                  </a:lnTo>
                  <a:lnTo>
                    <a:pt x="332" y="59"/>
                  </a:lnTo>
                  <a:lnTo>
                    <a:pt x="332" y="14"/>
                  </a:lnTo>
                  <a:lnTo>
                    <a:pt x="332" y="12"/>
                  </a:lnTo>
                  <a:lnTo>
                    <a:pt x="331" y="9"/>
                  </a:lnTo>
                  <a:lnTo>
                    <a:pt x="329" y="6"/>
                  </a:lnTo>
                  <a:lnTo>
                    <a:pt x="327" y="4"/>
                  </a:lnTo>
                  <a:lnTo>
                    <a:pt x="325" y="2"/>
                  </a:lnTo>
                  <a:lnTo>
                    <a:pt x="323" y="1"/>
                  </a:lnTo>
                  <a:lnTo>
                    <a:pt x="320" y="0"/>
                  </a:lnTo>
                  <a:lnTo>
                    <a:pt x="317" y="0"/>
                  </a:lnTo>
                  <a:lnTo>
                    <a:pt x="203" y="0"/>
                  </a:lnTo>
                  <a:lnTo>
                    <a:pt x="201" y="0"/>
                  </a:lnTo>
                  <a:lnTo>
                    <a:pt x="198" y="1"/>
                  </a:lnTo>
                  <a:lnTo>
                    <a:pt x="196" y="2"/>
                  </a:lnTo>
                  <a:lnTo>
                    <a:pt x="194" y="4"/>
                  </a:lnTo>
                  <a:lnTo>
                    <a:pt x="191" y="6"/>
                  </a:lnTo>
                  <a:lnTo>
                    <a:pt x="190" y="9"/>
                  </a:lnTo>
                  <a:lnTo>
                    <a:pt x="189" y="12"/>
                  </a:lnTo>
                  <a:lnTo>
                    <a:pt x="188" y="14"/>
                  </a:lnTo>
                  <a:lnTo>
                    <a:pt x="188" y="58"/>
                  </a:lnTo>
                  <a:lnTo>
                    <a:pt x="179" y="61"/>
                  </a:lnTo>
                  <a:lnTo>
                    <a:pt x="170" y="64"/>
                  </a:lnTo>
                  <a:lnTo>
                    <a:pt x="161" y="68"/>
                  </a:lnTo>
                  <a:lnTo>
                    <a:pt x="154" y="72"/>
                  </a:lnTo>
                  <a:lnTo>
                    <a:pt x="141" y="81"/>
                  </a:lnTo>
                  <a:lnTo>
                    <a:pt x="128" y="92"/>
                  </a:lnTo>
                  <a:lnTo>
                    <a:pt x="80" y="64"/>
                  </a:lnTo>
                  <a:lnTo>
                    <a:pt x="75" y="62"/>
                  </a:lnTo>
                  <a:lnTo>
                    <a:pt x="68" y="63"/>
                  </a:lnTo>
                  <a:lnTo>
                    <a:pt x="66" y="64"/>
                  </a:lnTo>
                  <a:lnTo>
                    <a:pt x="64" y="65"/>
                  </a:lnTo>
                  <a:lnTo>
                    <a:pt x="62" y="67"/>
                  </a:lnTo>
                  <a:lnTo>
                    <a:pt x="60" y="70"/>
                  </a:lnTo>
                  <a:lnTo>
                    <a:pt x="3" y="168"/>
                  </a:lnTo>
                  <a:lnTo>
                    <a:pt x="2" y="171"/>
                  </a:lnTo>
                  <a:lnTo>
                    <a:pt x="1" y="173"/>
                  </a:lnTo>
                  <a:lnTo>
                    <a:pt x="1" y="177"/>
                  </a:lnTo>
                  <a:lnTo>
                    <a:pt x="1" y="179"/>
                  </a:lnTo>
                  <a:lnTo>
                    <a:pt x="2" y="182"/>
                  </a:lnTo>
                  <a:lnTo>
                    <a:pt x="4" y="184"/>
                  </a:lnTo>
                  <a:lnTo>
                    <a:pt x="5" y="186"/>
                  </a:lnTo>
                  <a:lnTo>
                    <a:pt x="8" y="188"/>
                  </a:lnTo>
                  <a:lnTo>
                    <a:pt x="56" y="216"/>
                  </a:lnTo>
                  <a:lnTo>
                    <a:pt x="53" y="233"/>
                  </a:lnTo>
                  <a:lnTo>
                    <a:pt x="52" y="249"/>
                  </a:lnTo>
                  <a:lnTo>
                    <a:pt x="53" y="265"/>
                  </a:lnTo>
                  <a:lnTo>
                    <a:pt x="56" y="282"/>
                  </a:lnTo>
                  <a:lnTo>
                    <a:pt x="7" y="309"/>
                  </a:lnTo>
                  <a:lnTo>
                    <a:pt x="5" y="311"/>
                  </a:lnTo>
                  <a:lnTo>
                    <a:pt x="3" y="313"/>
                  </a:lnTo>
                  <a:lnTo>
                    <a:pt x="2" y="317"/>
                  </a:lnTo>
                  <a:lnTo>
                    <a:pt x="1" y="320"/>
                  </a:lnTo>
                  <a:lnTo>
                    <a:pt x="0" y="322"/>
                  </a:lnTo>
                  <a:lnTo>
                    <a:pt x="0" y="324"/>
                  </a:lnTo>
                  <a:lnTo>
                    <a:pt x="1" y="327"/>
                  </a:lnTo>
                  <a:lnTo>
                    <a:pt x="2" y="330"/>
                  </a:lnTo>
                  <a:lnTo>
                    <a:pt x="59" y="429"/>
                  </a:lnTo>
                  <a:lnTo>
                    <a:pt x="63" y="432"/>
                  </a:lnTo>
                  <a:lnTo>
                    <a:pt x="67" y="434"/>
                  </a:lnTo>
                  <a:lnTo>
                    <a:pt x="71" y="435"/>
                  </a:lnTo>
                  <a:lnTo>
                    <a:pt x="74" y="435"/>
                  </a:lnTo>
                  <a:lnTo>
                    <a:pt x="76" y="434"/>
                  </a:lnTo>
                  <a:lnTo>
                    <a:pt x="79" y="433"/>
                  </a:lnTo>
                  <a:lnTo>
                    <a:pt x="128" y="407"/>
                  </a:lnTo>
                  <a:lnTo>
                    <a:pt x="140" y="416"/>
                  </a:lnTo>
                  <a:lnTo>
                    <a:pt x="154" y="426"/>
                  </a:lnTo>
                  <a:lnTo>
                    <a:pt x="161" y="430"/>
                  </a:lnTo>
                  <a:lnTo>
                    <a:pt x="169" y="434"/>
                  </a:lnTo>
                  <a:lnTo>
                    <a:pt x="179" y="438"/>
                  </a:lnTo>
                  <a:lnTo>
                    <a:pt x="188" y="441"/>
                  </a:lnTo>
                  <a:lnTo>
                    <a:pt x="188" y="494"/>
                  </a:lnTo>
                  <a:lnTo>
                    <a:pt x="189" y="497"/>
                  </a:lnTo>
                  <a:lnTo>
                    <a:pt x="190" y="500"/>
                  </a:lnTo>
                  <a:lnTo>
                    <a:pt x="191" y="503"/>
                  </a:lnTo>
                  <a:lnTo>
                    <a:pt x="194" y="505"/>
                  </a:lnTo>
                  <a:lnTo>
                    <a:pt x="196" y="507"/>
                  </a:lnTo>
                  <a:lnTo>
                    <a:pt x="198" y="508"/>
                  </a:lnTo>
                  <a:lnTo>
                    <a:pt x="201" y="509"/>
                  </a:lnTo>
                  <a:lnTo>
                    <a:pt x="203" y="509"/>
                  </a:lnTo>
                  <a:lnTo>
                    <a:pt x="317" y="509"/>
                  </a:lnTo>
                  <a:lnTo>
                    <a:pt x="320" y="509"/>
                  </a:lnTo>
                  <a:lnTo>
                    <a:pt x="323" y="508"/>
                  </a:lnTo>
                  <a:lnTo>
                    <a:pt x="325" y="507"/>
                  </a:lnTo>
                  <a:lnTo>
                    <a:pt x="327" y="505"/>
                  </a:lnTo>
                  <a:lnTo>
                    <a:pt x="329" y="503"/>
                  </a:lnTo>
                  <a:lnTo>
                    <a:pt x="331" y="500"/>
                  </a:lnTo>
                  <a:lnTo>
                    <a:pt x="332" y="497"/>
                  </a:lnTo>
                  <a:lnTo>
                    <a:pt x="332" y="494"/>
                  </a:lnTo>
                  <a:lnTo>
                    <a:pt x="332" y="439"/>
                  </a:lnTo>
                  <a:lnTo>
                    <a:pt x="348" y="431"/>
                  </a:lnTo>
                  <a:lnTo>
                    <a:pt x="363" y="423"/>
                  </a:lnTo>
                  <a:lnTo>
                    <a:pt x="375" y="414"/>
                  </a:lnTo>
                  <a:lnTo>
                    <a:pt x="387" y="407"/>
                  </a:lnTo>
                  <a:lnTo>
                    <a:pt x="432" y="433"/>
                  </a:lnTo>
                  <a:lnTo>
                    <a:pt x="434" y="434"/>
                  </a:lnTo>
                  <a:lnTo>
                    <a:pt x="438" y="435"/>
                  </a:lnTo>
                  <a:lnTo>
                    <a:pt x="441" y="435"/>
                  </a:lnTo>
                  <a:lnTo>
                    <a:pt x="443" y="434"/>
                  </a:lnTo>
                  <a:lnTo>
                    <a:pt x="446" y="434"/>
                  </a:lnTo>
                  <a:lnTo>
                    <a:pt x="448" y="432"/>
                  </a:lnTo>
                  <a:lnTo>
                    <a:pt x="450" y="431"/>
                  </a:lnTo>
                  <a:lnTo>
                    <a:pt x="453" y="429"/>
                  </a:lnTo>
                  <a:lnTo>
                    <a:pt x="509" y="330"/>
                  </a:lnTo>
                  <a:lnTo>
                    <a:pt x="510" y="327"/>
                  </a:lnTo>
                  <a:lnTo>
                    <a:pt x="511" y="324"/>
                  </a:lnTo>
                  <a:lnTo>
                    <a:pt x="511" y="322"/>
                  </a:lnTo>
                  <a:lnTo>
                    <a:pt x="510" y="320"/>
                  </a:lnTo>
                  <a:lnTo>
                    <a:pt x="508" y="313"/>
                  </a:lnTo>
                  <a:lnTo>
                    <a:pt x="504" y="309"/>
                  </a:lnTo>
                  <a:lnTo>
                    <a:pt x="457" y="282"/>
                  </a:lnTo>
                  <a:lnTo>
                    <a:pt x="459" y="265"/>
                  </a:lnTo>
                  <a:lnTo>
                    <a:pt x="459" y="249"/>
                  </a:lnTo>
                  <a:lnTo>
                    <a:pt x="459" y="233"/>
                  </a:lnTo>
                  <a:lnTo>
                    <a:pt x="457" y="216"/>
                  </a:lnTo>
                  <a:lnTo>
                    <a:pt x="504" y="188"/>
                  </a:lnTo>
                  <a:lnTo>
                    <a:pt x="506" y="186"/>
                  </a:lnTo>
                  <a:lnTo>
                    <a:pt x="508" y="184"/>
                  </a:lnTo>
                  <a:lnTo>
                    <a:pt x="509" y="182"/>
                  </a:lnTo>
                  <a:lnTo>
                    <a:pt x="510" y="1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4574651" y="3236159"/>
            <a:ext cx="412257" cy="412257"/>
            <a:chOff x="11026775" y="1919288"/>
            <a:chExt cx="271463" cy="271463"/>
          </a:xfrm>
          <a:solidFill>
            <a:srgbClr val="1C819E"/>
          </a:solidFill>
        </p:grpSpPr>
        <p:sp>
          <p:nvSpPr>
            <p:cNvPr id="35" name="Freeform 3817"/>
            <p:cNvSpPr>
              <a:spLocks/>
            </p:cNvSpPr>
            <p:nvPr/>
          </p:nvSpPr>
          <p:spPr bwMode="auto">
            <a:xfrm>
              <a:off x="11137900" y="1919288"/>
              <a:ext cx="160338" cy="160338"/>
            </a:xfrm>
            <a:custGeom>
              <a:avLst/>
              <a:gdLst>
                <a:gd name="T0" fmla="*/ 364 w 506"/>
                <a:gd name="T1" fmla="*/ 27 h 505"/>
                <a:gd name="T2" fmla="*/ 334 w 506"/>
                <a:gd name="T3" fmla="*/ 9 h 505"/>
                <a:gd name="T4" fmla="*/ 300 w 506"/>
                <a:gd name="T5" fmla="*/ 0 h 505"/>
                <a:gd name="T6" fmla="*/ 264 w 506"/>
                <a:gd name="T7" fmla="*/ 3 h 505"/>
                <a:gd name="T8" fmla="*/ 231 w 506"/>
                <a:gd name="T9" fmla="*/ 14 h 505"/>
                <a:gd name="T10" fmla="*/ 202 w 506"/>
                <a:gd name="T11" fmla="*/ 35 h 505"/>
                <a:gd name="T12" fmla="*/ 13 w 506"/>
                <a:gd name="T13" fmla="*/ 227 h 505"/>
                <a:gd name="T14" fmla="*/ 3 w 506"/>
                <a:gd name="T15" fmla="*/ 254 h 505"/>
                <a:gd name="T16" fmla="*/ 0 w 506"/>
                <a:gd name="T17" fmla="*/ 282 h 505"/>
                <a:gd name="T18" fmla="*/ 8 w 506"/>
                <a:gd name="T19" fmla="*/ 311 h 505"/>
                <a:gd name="T20" fmla="*/ 25 w 506"/>
                <a:gd name="T21" fmla="*/ 340 h 505"/>
                <a:gd name="T22" fmla="*/ 45 w 506"/>
                <a:gd name="T23" fmla="*/ 363 h 505"/>
                <a:gd name="T24" fmla="*/ 62 w 506"/>
                <a:gd name="T25" fmla="*/ 368 h 505"/>
                <a:gd name="T26" fmla="*/ 79 w 506"/>
                <a:gd name="T27" fmla="*/ 363 h 505"/>
                <a:gd name="T28" fmla="*/ 89 w 506"/>
                <a:gd name="T29" fmla="*/ 349 h 505"/>
                <a:gd name="T30" fmla="*/ 92 w 506"/>
                <a:gd name="T31" fmla="*/ 332 h 505"/>
                <a:gd name="T32" fmla="*/ 83 w 506"/>
                <a:gd name="T33" fmla="*/ 317 h 505"/>
                <a:gd name="T34" fmla="*/ 70 w 506"/>
                <a:gd name="T35" fmla="*/ 300 h 505"/>
                <a:gd name="T36" fmla="*/ 62 w 506"/>
                <a:gd name="T37" fmla="*/ 282 h 505"/>
                <a:gd name="T38" fmla="*/ 60 w 506"/>
                <a:gd name="T39" fmla="*/ 267 h 505"/>
                <a:gd name="T40" fmla="*/ 68 w 506"/>
                <a:gd name="T41" fmla="*/ 255 h 505"/>
                <a:gd name="T42" fmla="*/ 254 w 506"/>
                <a:gd name="T43" fmla="*/ 70 h 505"/>
                <a:gd name="T44" fmla="*/ 270 w 506"/>
                <a:gd name="T45" fmla="*/ 63 h 505"/>
                <a:gd name="T46" fmla="*/ 288 w 506"/>
                <a:gd name="T47" fmla="*/ 61 h 505"/>
                <a:gd name="T48" fmla="*/ 305 w 506"/>
                <a:gd name="T49" fmla="*/ 63 h 505"/>
                <a:gd name="T50" fmla="*/ 321 w 506"/>
                <a:gd name="T51" fmla="*/ 70 h 505"/>
                <a:gd name="T52" fmla="*/ 427 w 506"/>
                <a:gd name="T53" fmla="*/ 175 h 505"/>
                <a:gd name="T54" fmla="*/ 438 w 506"/>
                <a:gd name="T55" fmla="*/ 189 h 505"/>
                <a:gd name="T56" fmla="*/ 444 w 506"/>
                <a:gd name="T57" fmla="*/ 206 h 505"/>
                <a:gd name="T58" fmla="*/ 446 w 506"/>
                <a:gd name="T59" fmla="*/ 223 h 505"/>
                <a:gd name="T60" fmla="*/ 441 w 506"/>
                <a:gd name="T61" fmla="*/ 241 h 505"/>
                <a:gd name="T62" fmla="*/ 432 w 506"/>
                <a:gd name="T63" fmla="*/ 256 h 505"/>
                <a:gd name="T64" fmla="*/ 246 w 506"/>
                <a:gd name="T65" fmla="*/ 441 h 505"/>
                <a:gd name="T66" fmla="*/ 228 w 506"/>
                <a:gd name="T67" fmla="*/ 444 h 505"/>
                <a:gd name="T68" fmla="*/ 199 w 506"/>
                <a:gd name="T69" fmla="*/ 430 h 505"/>
                <a:gd name="T70" fmla="*/ 178 w 506"/>
                <a:gd name="T71" fmla="*/ 415 h 505"/>
                <a:gd name="T72" fmla="*/ 161 w 506"/>
                <a:gd name="T73" fmla="*/ 413 h 505"/>
                <a:gd name="T74" fmla="*/ 146 w 506"/>
                <a:gd name="T75" fmla="*/ 422 h 505"/>
                <a:gd name="T76" fmla="*/ 138 w 506"/>
                <a:gd name="T77" fmla="*/ 438 h 505"/>
                <a:gd name="T78" fmla="*/ 140 w 506"/>
                <a:gd name="T79" fmla="*/ 454 h 505"/>
                <a:gd name="T80" fmla="*/ 155 w 506"/>
                <a:gd name="T81" fmla="*/ 472 h 505"/>
                <a:gd name="T82" fmla="*/ 182 w 506"/>
                <a:gd name="T83" fmla="*/ 492 h 505"/>
                <a:gd name="T84" fmla="*/ 210 w 506"/>
                <a:gd name="T85" fmla="*/ 502 h 505"/>
                <a:gd name="T86" fmla="*/ 232 w 506"/>
                <a:gd name="T87" fmla="*/ 505 h 505"/>
                <a:gd name="T88" fmla="*/ 258 w 506"/>
                <a:gd name="T89" fmla="*/ 501 h 505"/>
                <a:gd name="T90" fmla="*/ 280 w 506"/>
                <a:gd name="T91" fmla="*/ 490 h 505"/>
                <a:gd name="T92" fmla="*/ 470 w 506"/>
                <a:gd name="T93" fmla="*/ 303 h 505"/>
                <a:gd name="T94" fmla="*/ 492 w 506"/>
                <a:gd name="T95" fmla="*/ 275 h 505"/>
                <a:gd name="T96" fmla="*/ 503 w 506"/>
                <a:gd name="T97" fmla="*/ 242 h 505"/>
                <a:gd name="T98" fmla="*/ 505 w 506"/>
                <a:gd name="T99" fmla="*/ 206 h 505"/>
                <a:gd name="T100" fmla="*/ 496 w 506"/>
                <a:gd name="T101" fmla="*/ 172 h 505"/>
                <a:gd name="T102" fmla="*/ 479 w 506"/>
                <a:gd name="T103" fmla="*/ 142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06" h="505">
                  <a:moveTo>
                    <a:pt x="470" y="132"/>
                  </a:moveTo>
                  <a:lnTo>
                    <a:pt x="373" y="35"/>
                  </a:lnTo>
                  <a:lnTo>
                    <a:pt x="364" y="27"/>
                  </a:lnTo>
                  <a:lnTo>
                    <a:pt x="354" y="20"/>
                  </a:lnTo>
                  <a:lnTo>
                    <a:pt x="344" y="14"/>
                  </a:lnTo>
                  <a:lnTo>
                    <a:pt x="334" y="9"/>
                  </a:lnTo>
                  <a:lnTo>
                    <a:pt x="322" y="5"/>
                  </a:lnTo>
                  <a:lnTo>
                    <a:pt x="311" y="3"/>
                  </a:lnTo>
                  <a:lnTo>
                    <a:pt x="300" y="0"/>
                  </a:lnTo>
                  <a:lnTo>
                    <a:pt x="288" y="0"/>
                  </a:lnTo>
                  <a:lnTo>
                    <a:pt x="275" y="0"/>
                  </a:lnTo>
                  <a:lnTo>
                    <a:pt x="264" y="3"/>
                  </a:lnTo>
                  <a:lnTo>
                    <a:pt x="252" y="5"/>
                  </a:lnTo>
                  <a:lnTo>
                    <a:pt x="242" y="9"/>
                  </a:lnTo>
                  <a:lnTo>
                    <a:pt x="231" y="14"/>
                  </a:lnTo>
                  <a:lnTo>
                    <a:pt x="220" y="20"/>
                  </a:lnTo>
                  <a:lnTo>
                    <a:pt x="212" y="27"/>
                  </a:lnTo>
                  <a:lnTo>
                    <a:pt x="202" y="35"/>
                  </a:lnTo>
                  <a:lnTo>
                    <a:pt x="26" y="212"/>
                  </a:lnTo>
                  <a:lnTo>
                    <a:pt x="19" y="219"/>
                  </a:lnTo>
                  <a:lnTo>
                    <a:pt x="13" y="227"/>
                  </a:lnTo>
                  <a:lnTo>
                    <a:pt x="9" y="235"/>
                  </a:lnTo>
                  <a:lnTo>
                    <a:pt x="5" y="245"/>
                  </a:lnTo>
                  <a:lnTo>
                    <a:pt x="3" y="254"/>
                  </a:lnTo>
                  <a:lnTo>
                    <a:pt x="0" y="263"/>
                  </a:lnTo>
                  <a:lnTo>
                    <a:pt x="0" y="273"/>
                  </a:lnTo>
                  <a:lnTo>
                    <a:pt x="0" y="282"/>
                  </a:lnTo>
                  <a:lnTo>
                    <a:pt x="3" y="292"/>
                  </a:lnTo>
                  <a:lnTo>
                    <a:pt x="5" y="302"/>
                  </a:lnTo>
                  <a:lnTo>
                    <a:pt x="8" y="311"/>
                  </a:lnTo>
                  <a:lnTo>
                    <a:pt x="12" y="321"/>
                  </a:lnTo>
                  <a:lnTo>
                    <a:pt x="19" y="332"/>
                  </a:lnTo>
                  <a:lnTo>
                    <a:pt x="25" y="340"/>
                  </a:lnTo>
                  <a:lnTo>
                    <a:pt x="33" y="350"/>
                  </a:lnTo>
                  <a:lnTo>
                    <a:pt x="41" y="360"/>
                  </a:lnTo>
                  <a:lnTo>
                    <a:pt x="45" y="363"/>
                  </a:lnTo>
                  <a:lnTo>
                    <a:pt x="51" y="366"/>
                  </a:lnTo>
                  <a:lnTo>
                    <a:pt x="56" y="367"/>
                  </a:lnTo>
                  <a:lnTo>
                    <a:pt x="62" y="368"/>
                  </a:lnTo>
                  <a:lnTo>
                    <a:pt x="68" y="367"/>
                  </a:lnTo>
                  <a:lnTo>
                    <a:pt x="73" y="366"/>
                  </a:lnTo>
                  <a:lnTo>
                    <a:pt x="79" y="363"/>
                  </a:lnTo>
                  <a:lnTo>
                    <a:pt x="83" y="360"/>
                  </a:lnTo>
                  <a:lnTo>
                    <a:pt x="87" y="354"/>
                  </a:lnTo>
                  <a:lnTo>
                    <a:pt x="89" y="349"/>
                  </a:lnTo>
                  <a:lnTo>
                    <a:pt x="92" y="344"/>
                  </a:lnTo>
                  <a:lnTo>
                    <a:pt x="92" y="338"/>
                  </a:lnTo>
                  <a:lnTo>
                    <a:pt x="92" y="332"/>
                  </a:lnTo>
                  <a:lnTo>
                    <a:pt x="89" y="326"/>
                  </a:lnTo>
                  <a:lnTo>
                    <a:pt x="87" y="321"/>
                  </a:lnTo>
                  <a:lnTo>
                    <a:pt x="83" y="317"/>
                  </a:lnTo>
                  <a:lnTo>
                    <a:pt x="80" y="314"/>
                  </a:lnTo>
                  <a:lnTo>
                    <a:pt x="76" y="307"/>
                  </a:lnTo>
                  <a:lnTo>
                    <a:pt x="70" y="300"/>
                  </a:lnTo>
                  <a:lnTo>
                    <a:pt x="65" y="291"/>
                  </a:lnTo>
                  <a:lnTo>
                    <a:pt x="63" y="287"/>
                  </a:lnTo>
                  <a:lnTo>
                    <a:pt x="62" y="282"/>
                  </a:lnTo>
                  <a:lnTo>
                    <a:pt x="60" y="277"/>
                  </a:lnTo>
                  <a:lnTo>
                    <a:pt x="60" y="273"/>
                  </a:lnTo>
                  <a:lnTo>
                    <a:pt x="60" y="267"/>
                  </a:lnTo>
                  <a:lnTo>
                    <a:pt x="63" y="263"/>
                  </a:lnTo>
                  <a:lnTo>
                    <a:pt x="65" y="259"/>
                  </a:lnTo>
                  <a:lnTo>
                    <a:pt x="68" y="255"/>
                  </a:lnTo>
                  <a:lnTo>
                    <a:pt x="245" y="78"/>
                  </a:lnTo>
                  <a:lnTo>
                    <a:pt x="249" y="73"/>
                  </a:lnTo>
                  <a:lnTo>
                    <a:pt x="254" y="70"/>
                  </a:lnTo>
                  <a:lnTo>
                    <a:pt x="259" y="67"/>
                  </a:lnTo>
                  <a:lnTo>
                    <a:pt x="264" y="65"/>
                  </a:lnTo>
                  <a:lnTo>
                    <a:pt x="270" y="63"/>
                  </a:lnTo>
                  <a:lnTo>
                    <a:pt x="276" y="62"/>
                  </a:lnTo>
                  <a:lnTo>
                    <a:pt x="281" y="61"/>
                  </a:lnTo>
                  <a:lnTo>
                    <a:pt x="288" y="61"/>
                  </a:lnTo>
                  <a:lnTo>
                    <a:pt x="293" y="61"/>
                  </a:lnTo>
                  <a:lnTo>
                    <a:pt x="300" y="62"/>
                  </a:lnTo>
                  <a:lnTo>
                    <a:pt x="305" y="63"/>
                  </a:lnTo>
                  <a:lnTo>
                    <a:pt x="310" y="65"/>
                  </a:lnTo>
                  <a:lnTo>
                    <a:pt x="316" y="67"/>
                  </a:lnTo>
                  <a:lnTo>
                    <a:pt x="321" y="70"/>
                  </a:lnTo>
                  <a:lnTo>
                    <a:pt x="325" y="73"/>
                  </a:lnTo>
                  <a:lnTo>
                    <a:pt x="330" y="78"/>
                  </a:lnTo>
                  <a:lnTo>
                    <a:pt x="427" y="175"/>
                  </a:lnTo>
                  <a:lnTo>
                    <a:pt x="432" y="180"/>
                  </a:lnTo>
                  <a:lnTo>
                    <a:pt x="435" y="185"/>
                  </a:lnTo>
                  <a:lnTo>
                    <a:pt x="438" y="189"/>
                  </a:lnTo>
                  <a:lnTo>
                    <a:pt x="441" y="195"/>
                  </a:lnTo>
                  <a:lnTo>
                    <a:pt x="442" y="200"/>
                  </a:lnTo>
                  <a:lnTo>
                    <a:pt x="444" y="206"/>
                  </a:lnTo>
                  <a:lnTo>
                    <a:pt x="446" y="212"/>
                  </a:lnTo>
                  <a:lnTo>
                    <a:pt x="446" y="218"/>
                  </a:lnTo>
                  <a:lnTo>
                    <a:pt x="446" y="223"/>
                  </a:lnTo>
                  <a:lnTo>
                    <a:pt x="444" y="230"/>
                  </a:lnTo>
                  <a:lnTo>
                    <a:pt x="442" y="235"/>
                  </a:lnTo>
                  <a:lnTo>
                    <a:pt x="441" y="241"/>
                  </a:lnTo>
                  <a:lnTo>
                    <a:pt x="438" y="246"/>
                  </a:lnTo>
                  <a:lnTo>
                    <a:pt x="435" y="251"/>
                  </a:lnTo>
                  <a:lnTo>
                    <a:pt x="432" y="256"/>
                  </a:lnTo>
                  <a:lnTo>
                    <a:pt x="427" y="260"/>
                  </a:lnTo>
                  <a:lnTo>
                    <a:pt x="251" y="437"/>
                  </a:lnTo>
                  <a:lnTo>
                    <a:pt x="246" y="441"/>
                  </a:lnTo>
                  <a:lnTo>
                    <a:pt x="241" y="443"/>
                  </a:lnTo>
                  <a:lnTo>
                    <a:pt x="234" y="445"/>
                  </a:lnTo>
                  <a:lnTo>
                    <a:pt x="228" y="444"/>
                  </a:lnTo>
                  <a:lnTo>
                    <a:pt x="218" y="442"/>
                  </a:lnTo>
                  <a:lnTo>
                    <a:pt x="208" y="438"/>
                  </a:lnTo>
                  <a:lnTo>
                    <a:pt x="199" y="430"/>
                  </a:lnTo>
                  <a:lnTo>
                    <a:pt x="188" y="422"/>
                  </a:lnTo>
                  <a:lnTo>
                    <a:pt x="184" y="419"/>
                  </a:lnTo>
                  <a:lnTo>
                    <a:pt x="178" y="415"/>
                  </a:lnTo>
                  <a:lnTo>
                    <a:pt x="173" y="413"/>
                  </a:lnTo>
                  <a:lnTo>
                    <a:pt x="168" y="413"/>
                  </a:lnTo>
                  <a:lnTo>
                    <a:pt x="161" y="413"/>
                  </a:lnTo>
                  <a:lnTo>
                    <a:pt x="156" y="415"/>
                  </a:lnTo>
                  <a:lnTo>
                    <a:pt x="151" y="419"/>
                  </a:lnTo>
                  <a:lnTo>
                    <a:pt x="146" y="422"/>
                  </a:lnTo>
                  <a:lnTo>
                    <a:pt x="142" y="426"/>
                  </a:lnTo>
                  <a:lnTo>
                    <a:pt x="140" y="432"/>
                  </a:lnTo>
                  <a:lnTo>
                    <a:pt x="138" y="438"/>
                  </a:lnTo>
                  <a:lnTo>
                    <a:pt x="137" y="443"/>
                  </a:lnTo>
                  <a:lnTo>
                    <a:pt x="138" y="449"/>
                  </a:lnTo>
                  <a:lnTo>
                    <a:pt x="140" y="454"/>
                  </a:lnTo>
                  <a:lnTo>
                    <a:pt x="142" y="459"/>
                  </a:lnTo>
                  <a:lnTo>
                    <a:pt x="146" y="465"/>
                  </a:lnTo>
                  <a:lnTo>
                    <a:pt x="155" y="472"/>
                  </a:lnTo>
                  <a:lnTo>
                    <a:pt x="163" y="480"/>
                  </a:lnTo>
                  <a:lnTo>
                    <a:pt x="172" y="486"/>
                  </a:lnTo>
                  <a:lnTo>
                    <a:pt x="182" y="492"/>
                  </a:lnTo>
                  <a:lnTo>
                    <a:pt x="190" y="496"/>
                  </a:lnTo>
                  <a:lnTo>
                    <a:pt x="200" y="500"/>
                  </a:lnTo>
                  <a:lnTo>
                    <a:pt x="210" y="502"/>
                  </a:lnTo>
                  <a:lnTo>
                    <a:pt x="219" y="504"/>
                  </a:lnTo>
                  <a:lnTo>
                    <a:pt x="226" y="505"/>
                  </a:lnTo>
                  <a:lnTo>
                    <a:pt x="232" y="505"/>
                  </a:lnTo>
                  <a:lnTo>
                    <a:pt x="241" y="504"/>
                  </a:lnTo>
                  <a:lnTo>
                    <a:pt x="249" y="503"/>
                  </a:lnTo>
                  <a:lnTo>
                    <a:pt x="258" y="501"/>
                  </a:lnTo>
                  <a:lnTo>
                    <a:pt x="265" y="499"/>
                  </a:lnTo>
                  <a:lnTo>
                    <a:pt x="273" y="495"/>
                  </a:lnTo>
                  <a:lnTo>
                    <a:pt x="280" y="490"/>
                  </a:lnTo>
                  <a:lnTo>
                    <a:pt x="287" y="485"/>
                  </a:lnTo>
                  <a:lnTo>
                    <a:pt x="293" y="480"/>
                  </a:lnTo>
                  <a:lnTo>
                    <a:pt x="470" y="303"/>
                  </a:lnTo>
                  <a:lnTo>
                    <a:pt x="479" y="294"/>
                  </a:lnTo>
                  <a:lnTo>
                    <a:pt x="485" y="285"/>
                  </a:lnTo>
                  <a:lnTo>
                    <a:pt x="492" y="275"/>
                  </a:lnTo>
                  <a:lnTo>
                    <a:pt x="496" y="264"/>
                  </a:lnTo>
                  <a:lnTo>
                    <a:pt x="500" y="252"/>
                  </a:lnTo>
                  <a:lnTo>
                    <a:pt x="503" y="242"/>
                  </a:lnTo>
                  <a:lnTo>
                    <a:pt x="505" y="230"/>
                  </a:lnTo>
                  <a:lnTo>
                    <a:pt x="506" y="218"/>
                  </a:lnTo>
                  <a:lnTo>
                    <a:pt x="505" y="206"/>
                  </a:lnTo>
                  <a:lnTo>
                    <a:pt x="503" y="195"/>
                  </a:lnTo>
                  <a:lnTo>
                    <a:pt x="500" y="183"/>
                  </a:lnTo>
                  <a:lnTo>
                    <a:pt x="496" y="172"/>
                  </a:lnTo>
                  <a:lnTo>
                    <a:pt x="492" y="161"/>
                  </a:lnTo>
                  <a:lnTo>
                    <a:pt x="485" y="152"/>
                  </a:lnTo>
                  <a:lnTo>
                    <a:pt x="479" y="142"/>
                  </a:lnTo>
                  <a:lnTo>
                    <a:pt x="470" y="133"/>
                  </a:lnTo>
                  <a:lnTo>
                    <a:pt x="47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6" name="Freeform 3818"/>
            <p:cNvSpPr>
              <a:spLocks/>
            </p:cNvSpPr>
            <p:nvPr/>
          </p:nvSpPr>
          <p:spPr bwMode="auto">
            <a:xfrm>
              <a:off x="11026775" y="2030413"/>
              <a:ext cx="160338" cy="160338"/>
            </a:xfrm>
            <a:custGeom>
              <a:avLst/>
              <a:gdLst>
                <a:gd name="T0" fmla="*/ 415 w 505"/>
                <a:gd name="T1" fmla="*/ 156 h 505"/>
                <a:gd name="T2" fmla="*/ 414 w 505"/>
                <a:gd name="T3" fmla="*/ 173 h 505"/>
                <a:gd name="T4" fmla="*/ 422 w 505"/>
                <a:gd name="T5" fmla="*/ 189 h 505"/>
                <a:gd name="T6" fmla="*/ 435 w 505"/>
                <a:gd name="T7" fmla="*/ 205 h 505"/>
                <a:gd name="T8" fmla="*/ 444 w 505"/>
                <a:gd name="T9" fmla="*/ 223 h 505"/>
                <a:gd name="T10" fmla="*/ 445 w 505"/>
                <a:gd name="T11" fmla="*/ 238 h 505"/>
                <a:gd name="T12" fmla="*/ 437 w 505"/>
                <a:gd name="T13" fmla="*/ 251 h 505"/>
                <a:gd name="T14" fmla="*/ 253 w 505"/>
                <a:gd name="T15" fmla="*/ 435 h 505"/>
                <a:gd name="T16" fmla="*/ 237 w 505"/>
                <a:gd name="T17" fmla="*/ 443 h 505"/>
                <a:gd name="T18" fmla="*/ 220 w 505"/>
                <a:gd name="T19" fmla="*/ 445 h 505"/>
                <a:gd name="T20" fmla="*/ 202 w 505"/>
                <a:gd name="T21" fmla="*/ 443 h 505"/>
                <a:gd name="T22" fmla="*/ 186 w 505"/>
                <a:gd name="T23" fmla="*/ 435 h 505"/>
                <a:gd name="T24" fmla="*/ 77 w 505"/>
                <a:gd name="T25" fmla="*/ 328 h 505"/>
                <a:gd name="T26" fmla="*/ 67 w 505"/>
                <a:gd name="T27" fmla="*/ 314 h 505"/>
                <a:gd name="T28" fmla="*/ 61 w 505"/>
                <a:gd name="T29" fmla="*/ 297 h 505"/>
                <a:gd name="T30" fmla="*/ 60 w 505"/>
                <a:gd name="T31" fmla="*/ 280 h 505"/>
                <a:gd name="T32" fmla="*/ 64 w 505"/>
                <a:gd name="T33" fmla="*/ 263 h 505"/>
                <a:gd name="T34" fmla="*/ 74 w 505"/>
                <a:gd name="T35" fmla="*/ 248 h 505"/>
                <a:gd name="T36" fmla="*/ 258 w 505"/>
                <a:gd name="T37" fmla="*/ 64 h 505"/>
                <a:gd name="T38" fmla="*/ 272 w 505"/>
                <a:gd name="T39" fmla="*/ 60 h 505"/>
                <a:gd name="T40" fmla="*/ 287 w 505"/>
                <a:gd name="T41" fmla="*/ 63 h 505"/>
                <a:gd name="T42" fmla="*/ 307 w 505"/>
                <a:gd name="T43" fmla="*/ 75 h 505"/>
                <a:gd name="T44" fmla="*/ 321 w 505"/>
                <a:gd name="T45" fmla="*/ 87 h 505"/>
                <a:gd name="T46" fmla="*/ 337 w 505"/>
                <a:gd name="T47" fmla="*/ 92 h 505"/>
                <a:gd name="T48" fmla="*/ 355 w 505"/>
                <a:gd name="T49" fmla="*/ 87 h 505"/>
                <a:gd name="T50" fmla="*/ 365 w 505"/>
                <a:gd name="T51" fmla="*/ 73 h 505"/>
                <a:gd name="T52" fmla="*/ 368 w 505"/>
                <a:gd name="T53" fmla="*/ 57 h 505"/>
                <a:gd name="T54" fmla="*/ 359 w 505"/>
                <a:gd name="T55" fmla="*/ 41 h 505"/>
                <a:gd name="T56" fmla="*/ 331 w 505"/>
                <a:gd name="T57" fmla="*/ 18 h 505"/>
                <a:gd name="T58" fmla="*/ 301 w 505"/>
                <a:gd name="T59" fmla="*/ 4 h 505"/>
                <a:gd name="T60" fmla="*/ 272 w 505"/>
                <a:gd name="T61" fmla="*/ 0 h 505"/>
                <a:gd name="T62" fmla="*/ 244 w 505"/>
                <a:gd name="T63" fmla="*/ 4 h 505"/>
                <a:gd name="T64" fmla="*/ 220 w 505"/>
                <a:gd name="T65" fmla="*/ 19 h 505"/>
                <a:gd name="T66" fmla="*/ 28 w 505"/>
                <a:gd name="T67" fmla="*/ 209 h 505"/>
                <a:gd name="T68" fmla="*/ 9 w 505"/>
                <a:gd name="T69" fmla="*/ 239 h 505"/>
                <a:gd name="T70" fmla="*/ 1 w 505"/>
                <a:gd name="T71" fmla="*/ 274 h 505"/>
                <a:gd name="T72" fmla="*/ 2 w 505"/>
                <a:gd name="T73" fmla="*/ 309 h 505"/>
                <a:gd name="T74" fmla="*/ 14 w 505"/>
                <a:gd name="T75" fmla="*/ 342 h 505"/>
                <a:gd name="T76" fmla="*/ 35 w 505"/>
                <a:gd name="T77" fmla="*/ 370 h 505"/>
                <a:gd name="T78" fmla="*/ 153 w 505"/>
                <a:gd name="T79" fmla="*/ 485 h 505"/>
                <a:gd name="T80" fmla="*/ 184 w 505"/>
                <a:gd name="T81" fmla="*/ 500 h 505"/>
                <a:gd name="T82" fmla="*/ 220 w 505"/>
                <a:gd name="T83" fmla="*/ 505 h 505"/>
                <a:gd name="T84" fmla="*/ 231 w 505"/>
                <a:gd name="T85" fmla="*/ 505 h 505"/>
                <a:gd name="T86" fmla="*/ 266 w 505"/>
                <a:gd name="T87" fmla="*/ 497 h 505"/>
                <a:gd name="T88" fmla="*/ 296 w 505"/>
                <a:gd name="T89" fmla="*/ 478 h 505"/>
                <a:gd name="T90" fmla="*/ 487 w 505"/>
                <a:gd name="T91" fmla="*/ 286 h 505"/>
                <a:gd name="T92" fmla="*/ 501 w 505"/>
                <a:gd name="T93" fmla="*/ 261 h 505"/>
                <a:gd name="T94" fmla="*/ 505 w 505"/>
                <a:gd name="T95" fmla="*/ 233 h 505"/>
                <a:gd name="T96" fmla="*/ 501 w 505"/>
                <a:gd name="T97" fmla="*/ 204 h 505"/>
                <a:gd name="T98" fmla="*/ 487 w 505"/>
                <a:gd name="T99" fmla="*/ 174 h 505"/>
                <a:gd name="T100" fmla="*/ 464 w 505"/>
                <a:gd name="T101" fmla="*/ 146 h 505"/>
                <a:gd name="T102" fmla="*/ 449 w 505"/>
                <a:gd name="T103" fmla="*/ 137 h 505"/>
                <a:gd name="T104" fmla="*/ 432 w 505"/>
                <a:gd name="T105" fmla="*/ 139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05" h="505">
                  <a:moveTo>
                    <a:pt x="422" y="146"/>
                  </a:moveTo>
                  <a:lnTo>
                    <a:pt x="418" y="151"/>
                  </a:lnTo>
                  <a:lnTo>
                    <a:pt x="415" y="156"/>
                  </a:lnTo>
                  <a:lnTo>
                    <a:pt x="414" y="162"/>
                  </a:lnTo>
                  <a:lnTo>
                    <a:pt x="413" y="167"/>
                  </a:lnTo>
                  <a:lnTo>
                    <a:pt x="414" y="173"/>
                  </a:lnTo>
                  <a:lnTo>
                    <a:pt x="415" y="179"/>
                  </a:lnTo>
                  <a:lnTo>
                    <a:pt x="418" y="183"/>
                  </a:lnTo>
                  <a:lnTo>
                    <a:pt x="422" y="189"/>
                  </a:lnTo>
                  <a:lnTo>
                    <a:pt x="425" y="192"/>
                  </a:lnTo>
                  <a:lnTo>
                    <a:pt x="430" y="197"/>
                  </a:lnTo>
                  <a:lnTo>
                    <a:pt x="435" y="205"/>
                  </a:lnTo>
                  <a:lnTo>
                    <a:pt x="440" y="213"/>
                  </a:lnTo>
                  <a:lnTo>
                    <a:pt x="443" y="219"/>
                  </a:lnTo>
                  <a:lnTo>
                    <a:pt x="444" y="223"/>
                  </a:lnTo>
                  <a:lnTo>
                    <a:pt x="445" y="228"/>
                  </a:lnTo>
                  <a:lnTo>
                    <a:pt x="445" y="233"/>
                  </a:lnTo>
                  <a:lnTo>
                    <a:pt x="445" y="238"/>
                  </a:lnTo>
                  <a:lnTo>
                    <a:pt x="443" y="242"/>
                  </a:lnTo>
                  <a:lnTo>
                    <a:pt x="440" y="247"/>
                  </a:lnTo>
                  <a:lnTo>
                    <a:pt x="437" y="251"/>
                  </a:lnTo>
                  <a:lnTo>
                    <a:pt x="261" y="428"/>
                  </a:lnTo>
                  <a:lnTo>
                    <a:pt x="257" y="431"/>
                  </a:lnTo>
                  <a:lnTo>
                    <a:pt x="253" y="435"/>
                  </a:lnTo>
                  <a:lnTo>
                    <a:pt x="247" y="439"/>
                  </a:lnTo>
                  <a:lnTo>
                    <a:pt x="242" y="441"/>
                  </a:lnTo>
                  <a:lnTo>
                    <a:pt x="237" y="443"/>
                  </a:lnTo>
                  <a:lnTo>
                    <a:pt x="231" y="444"/>
                  </a:lnTo>
                  <a:lnTo>
                    <a:pt x="226" y="445"/>
                  </a:lnTo>
                  <a:lnTo>
                    <a:pt x="220" y="445"/>
                  </a:lnTo>
                  <a:lnTo>
                    <a:pt x="213" y="445"/>
                  </a:lnTo>
                  <a:lnTo>
                    <a:pt x="208" y="444"/>
                  </a:lnTo>
                  <a:lnTo>
                    <a:pt x="202" y="443"/>
                  </a:lnTo>
                  <a:lnTo>
                    <a:pt x="197" y="441"/>
                  </a:lnTo>
                  <a:lnTo>
                    <a:pt x="192" y="439"/>
                  </a:lnTo>
                  <a:lnTo>
                    <a:pt x="186" y="435"/>
                  </a:lnTo>
                  <a:lnTo>
                    <a:pt x="182" y="432"/>
                  </a:lnTo>
                  <a:lnTo>
                    <a:pt x="177" y="428"/>
                  </a:lnTo>
                  <a:lnTo>
                    <a:pt x="77" y="328"/>
                  </a:lnTo>
                  <a:lnTo>
                    <a:pt x="74" y="324"/>
                  </a:lnTo>
                  <a:lnTo>
                    <a:pt x="69" y="319"/>
                  </a:lnTo>
                  <a:lnTo>
                    <a:pt x="67" y="314"/>
                  </a:lnTo>
                  <a:lnTo>
                    <a:pt x="64" y="309"/>
                  </a:lnTo>
                  <a:lnTo>
                    <a:pt x="63" y="304"/>
                  </a:lnTo>
                  <a:lnTo>
                    <a:pt x="61" y="297"/>
                  </a:lnTo>
                  <a:lnTo>
                    <a:pt x="60" y="292"/>
                  </a:lnTo>
                  <a:lnTo>
                    <a:pt x="60" y="285"/>
                  </a:lnTo>
                  <a:lnTo>
                    <a:pt x="60" y="280"/>
                  </a:lnTo>
                  <a:lnTo>
                    <a:pt x="61" y="274"/>
                  </a:lnTo>
                  <a:lnTo>
                    <a:pt x="63" y="268"/>
                  </a:lnTo>
                  <a:lnTo>
                    <a:pt x="64" y="263"/>
                  </a:lnTo>
                  <a:lnTo>
                    <a:pt x="67" y="257"/>
                  </a:lnTo>
                  <a:lnTo>
                    <a:pt x="70" y="252"/>
                  </a:lnTo>
                  <a:lnTo>
                    <a:pt x="74" y="248"/>
                  </a:lnTo>
                  <a:lnTo>
                    <a:pt x="78" y="243"/>
                  </a:lnTo>
                  <a:lnTo>
                    <a:pt x="254" y="69"/>
                  </a:lnTo>
                  <a:lnTo>
                    <a:pt x="258" y="64"/>
                  </a:lnTo>
                  <a:lnTo>
                    <a:pt x="262" y="62"/>
                  </a:lnTo>
                  <a:lnTo>
                    <a:pt x="268" y="61"/>
                  </a:lnTo>
                  <a:lnTo>
                    <a:pt x="272" y="60"/>
                  </a:lnTo>
                  <a:lnTo>
                    <a:pt x="277" y="60"/>
                  </a:lnTo>
                  <a:lnTo>
                    <a:pt x="282" y="61"/>
                  </a:lnTo>
                  <a:lnTo>
                    <a:pt x="287" y="63"/>
                  </a:lnTo>
                  <a:lnTo>
                    <a:pt x="291" y="64"/>
                  </a:lnTo>
                  <a:lnTo>
                    <a:pt x="300" y="70"/>
                  </a:lnTo>
                  <a:lnTo>
                    <a:pt x="307" y="75"/>
                  </a:lnTo>
                  <a:lnTo>
                    <a:pt x="313" y="81"/>
                  </a:lnTo>
                  <a:lnTo>
                    <a:pt x="317" y="84"/>
                  </a:lnTo>
                  <a:lnTo>
                    <a:pt x="321" y="87"/>
                  </a:lnTo>
                  <a:lnTo>
                    <a:pt x="327" y="90"/>
                  </a:lnTo>
                  <a:lnTo>
                    <a:pt x="332" y="91"/>
                  </a:lnTo>
                  <a:lnTo>
                    <a:pt x="337" y="92"/>
                  </a:lnTo>
                  <a:lnTo>
                    <a:pt x="344" y="91"/>
                  </a:lnTo>
                  <a:lnTo>
                    <a:pt x="349" y="90"/>
                  </a:lnTo>
                  <a:lnTo>
                    <a:pt x="355" y="87"/>
                  </a:lnTo>
                  <a:lnTo>
                    <a:pt x="359" y="84"/>
                  </a:lnTo>
                  <a:lnTo>
                    <a:pt x="363" y="78"/>
                  </a:lnTo>
                  <a:lnTo>
                    <a:pt x="365" y="73"/>
                  </a:lnTo>
                  <a:lnTo>
                    <a:pt x="368" y="68"/>
                  </a:lnTo>
                  <a:lnTo>
                    <a:pt x="368" y="62"/>
                  </a:lnTo>
                  <a:lnTo>
                    <a:pt x="368" y="57"/>
                  </a:lnTo>
                  <a:lnTo>
                    <a:pt x="365" y="50"/>
                  </a:lnTo>
                  <a:lnTo>
                    <a:pt x="363" y="45"/>
                  </a:lnTo>
                  <a:lnTo>
                    <a:pt x="359" y="41"/>
                  </a:lnTo>
                  <a:lnTo>
                    <a:pt x="350" y="32"/>
                  </a:lnTo>
                  <a:lnTo>
                    <a:pt x="341" y="25"/>
                  </a:lnTo>
                  <a:lnTo>
                    <a:pt x="331" y="18"/>
                  </a:lnTo>
                  <a:lnTo>
                    <a:pt x="321" y="13"/>
                  </a:lnTo>
                  <a:lnTo>
                    <a:pt x="312" y="8"/>
                  </a:lnTo>
                  <a:lnTo>
                    <a:pt x="301" y="4"/>
                  </a:lnTo>
                  <a:lnTo>
                    <a:pt x="291" y="2"/>
                  </a:lnTo>
                  <a:lnTo>
                    <a:pt x="282" y="0"/>
                  </a:lnTo>
                  <a:lnTo>
                    <a:pt x="272" y="0"/>
                  </a:lnTo>
                  <a:lnTo>
                    <a:pt x="262" y="0"/>
                  </a:lnTo>
                  <a:lnTo>
                    <a:pt x="254" y="2"/>
                  </a:lnTo>
                  <a:lnTo>
                    <a:pt x="244" y="4"/>
                  </a:lnTo>
                  <a:lnTo>
                    <a:pt x="236" y="9"/>
                  </a:lnTo>
                  <a:lnTo>
                    <a:pt x="227" y="13"/>
                  </a:lnTo>
                  <a:lnTo>
                    <a:pt x="220" y="19"/>
                  </a:lnTo>
                  <a:lnTo>
                    <a:pt x="212" y="26"/>
                  </a:lnTo>
                  <a:lnTo>
                    <a:pt x="35" y="201"/>
                  </a:lnTo>
                  <a:lnTo>
                    <a:pt x="28" y="209"/>
                  </a:lnTo>
                  <a:lnTo>
                    <a:pt x="20" y="219"/>
                  </a:lnTo>
                  <a:lnTo>
                    <a:pt x="14" y="228"/>
                  </a:lnTo>
                  <a:lnTo>
                    <a:pt x="9" y="239"/>
                  </a:lnTo>
                  <a:lnTo>
                    <a:pt x="5" y="251"/>
                  </a:lnTo>
                  <a:lnTo>
                    <a:pt x="2" y="262"/>
                  </a:lnTo>
                  <a:lnTo>
                    <a:pt x="1" y="274"/>
                  </a:lnTo>
                  <a:lnTo>
                    <a:pt x="0" y="285"/>
                  </a:lnTo>
                  <a:lnTo>
                    <a:pt x="1" y="297"/>
                  </a:lnTo>
                  <a:lnTo>
                    <a:pt x="2" y="309"/>
                  </a:lnTo>
                  <a:lnTo>
                    <a:pt x="5" y="321"/>
                  </a:lnTo>
                  <a:lnTo>
                    <a:pt x="9" y="331"/>
                  </a:lnTo>
                  <a:lnTo>
                    <a:pt x="14" y="342"/>
                  </a:lnTo>
                  <a:lnTo>
                    <a:pt x="20" y="352"/>
                  </a:lnTo>
                  <a:lnTo>
                    <a:pt x="26" y="361"/>
                  </a:lnTo>
                  <a:lnTo>
                    <a:pt x="35" y="370"/>
                  </a:lnTo>
                  <a:lnTo>
                    <a:pt x="135" y="470"/>
                  </a:lnTo>
                  <a:lnTo>
                    <a:pt x="143" y="478"/>
                  </a:lnTo>
                  <a:lnTo>
                    <a:pt x="153" y="485"/>
                  </a:lnTo>
                  <a:lnTo>
                    <a:pt x="163" y="491"/>
                  </a:lnTo>
                  <a:lnTo>
                    <a:pt x="173" y="497"/>
                  </a:lnTo>
                  <a:lnTo>
                    <a:pt x="184" y="500"/>
                  </a:lnTo>
                  <a:lnTo>
                    <a:pt x="196" y="503"/>
                  </a:lnTo>
                  <a:lnTo>
                    <a:pt x="208" y="505"/>
                  </a:lnTo>
                  <a:lnTo>
                    <a:pt x="220" y="505"/>
                  </a:lnTo>
                  <a:lnTo>
                    <a:pt x="220" y="505"/>
                  </a:lnTo>
                  <a:lnTo>
                    <a:pt x="220" y="505"/>
                  </a:lnTo>
                  <a:lnTo>
                    <a:pt x="231" y="505"/>
                  </a:lnTo>
                  <a:lnTo>
                    <a:pt x="243" y="503"/>
                  </a:lnTo>
                  <a:lnTo>
                    <a:pt x="255" y="500"/>
                  </a:lnTo>
                  <a:lnTo>
                    <a:pt x="266" y="497"/>
                  </a:lnTo>
                  <a:lnTo>
                    <a:pt x="276" y="491"/>
                  </a:lnTo>
                  <a:lnTo>
                    <a:pt x="286" y="485"/>
                  </a:lnTo>
                  <a:lnTo>
                    <a:pt x="296" y="478"/>
                  </a:lnTo>
                  <a:lnTo>
                    <a:pt x="304" y="470"/>
                  </a:lnTo>
                  <a:lnTo>
                    <a:pt x="479" y="294"/>
                  </a:lnTo>
                  <a:lnTo>
                    <a:pt x="487" y="286"/>
                  </a:lnTo>
                  <a:lnTo>
                    <a:pt x="492" y="278"/>
                  </a:lnTo>
                  <a:lnTo>
                    <a:pt x="496" y="269"/>
                  </a:lnTo>
                  <a:lnTo>
                    <a:pt x="501" y="261"/>
                  </a:lnTo>
                  <a:lnTo>
                    <a:pt x="503" y="252"/>
                  </a:lnTo>
                  <a:lnTo>
                    <a:pt x="505" y="242"/>
                  </a:lnTo>
                  <a:lnTo>
                    <a:pt x="505" y="233"/>
                  </a:lnTo>
                  <a:lnTo>
                    <a:pt x="505" y="223"/>
                  </a:lnTo>
                  <a:lnTo>
                    <a:pt x="503" y="213"/>
                  </a:lnTo>
                  <a:lnTo>
                    <a:pt x="501" y="204"/>
                  </a:lnTo>
                  <a:lnTo>
                    <a:pt x="497" y="194"/>
                  </a:lnTo>
                  <a:lnTo>
                    <a:pt x="492" y="183"/>
                  </a:lnTo>
                  <a:lnTo>
                    <a:pt x="487" y="174"/>
                  </a:lnTo>
                  <a:lnTo>
                    <a:pt x="480" y="164"/>
                  </a:lnTo>
                  <a:lnTo>
                    <a:pt x="473" y="156"/>
                  </a:lnTo>
                  <a:lnTo>
                    <a:pt x="464" y="146"/>
                  </a:lnTo>
                  <a:lnTo>
                    <a:pt x="460" y="143"/>
                  </a:lnTo>
                  <a:lnTo>
                    <a:pt x="454" y="139"/>
                  </a:lnTo>
                  <a:lnTo>
                    <a:pt x="449" y="137"/>
                  </a:lnTo>
                  <a:lnTo>
                    <a:pt x="443" y="137"/>
                  </a:lnTo>
                  <a:lnTo>
                    <a:pt x="437" y="137"/>
                  </a:lnTo>
                  <a:lnTo>
                    <a:pt x="432" y="139"/>
                  </a:lnTo>
                  <a:lnTo>
                    <a:pt x="427" y="143"/>
                  </a:lnTo>
                  <a:lnTo>
                    <a:pt x="422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7" name="Freeform 3819"/>
            <p:cNvSpPr>
              <a:spLocks/>
            </p:cNvSpPr>
            <p:nvPr/>
          </p:nvSpPr>
          <p:spPr bwMode="auto">
            <a:xfrm>
              <a:off x="11104563" y="1997075"/>
              <a:ext cx="114300" cy="114300"/>
            </a:xfrm>
            <a:custGeom>
              <a:avLst/>
              <a:gdLst>
                <a:gd name="T0" fmla="*/ 10 w 362"/>
                <a:gd name="T1" fmla="*/ 352 h 360"/>
                <a:gd name="T2" fmla="*/ 14 w 362"/>
                <a:gd name="T3" fmla="*/ 355 h 360"/>
                <a:gd name="T4" fmla="*/ 20 w 362"/>
                <a:gd name="T5" fmla="*/ 358 h 360"/>
                <a:gd name="T6" fmla="*/ 25 w 362"/>
                <a:gd name="T7" fmla="*/ 360 h 360"/>
                <a:gd name="T8" fmla="*/ 30 w 362"/>
                <a:gd name="T9" fmla="*/ 360 h 360"/>
                <a:gd name="T10" fmla="*/ 37 w 362"/>
                <a:gd name="T11" fmla="*/ 360 h 360"/>
                <a:gd name="T12" fmla="*/ 42 w 362"/>
                <a:gd name="T13" fmla="*/ 358 h 360"/>
                <a:gd name="T14" fmla="*/ 48 w 362"/>
                <a:gd name="T15" fmla="*/ 355 h 360"/>
                <a:gd name="T16" fmla="*/ 52 w 362"/>
                <a:gd name="T17" fmla="*/ 352 h 360"/>
                <a:gd name="T18" fmla="*/ 352 w 362"/>
                <a:gd name="T19" fmla="*/ 52 h 360"/>
                <a:gd name="T20" fmla="*/ 356 w 362"/>
                <a:gd name="T21" fmla="*/ 46 h 360"/>
                <a:gd name="T22" fmla="*/ 359 w 362"/>
                <a:gd name="T23" fmla="*/ 41 h 360"/>
                <a:gd name="T24" fmla="*/ 361 w 362"/>
                <a:gd name="T25" fmla="*/ 36 h 360"/>
                <a:gd name="T26" fmla="*/ 362 w 362"/>
                <a:gd name="T27" fmla="*/ 30 h 360"/>
                <a:gd name="T28" fmla="*/ 361 w 362"/>
                <a:gd name="T29" fmla="*/ 24 h 360"/>
                <a:gd name="T30" fmla="*/ 359 w 362"/>
                <a:gd name="T31" fmla="*/ 18 h 360"/>
                <a:gd name="T32" fmla="*/ 356 w 362"/>
                <a:gd name="T33" fmla="*/ 13 h 360"/>
                <a:gd name="T34" fmla="*/ 352 w 362"/>
                <a:gd name="T35" fmla="*/ 9 h 360"/>
                <a:gd name="T36" fmla="*/ 348 w 362"/>
                <a:gd name="T37" fmla="*/ 4 h 360"/>
                <a:gd name="T38" fmla="*/ 343 w 362"/>
                <a:gd name="T39" fmla="*/ 2 h 360"/>
                <a:gd name="T40" fmla="*/ 337 w 362"/>
                <a:gd name="T41" fmla="*/ 0 h 360"/>
                <a:gd name="T42" fmla="*/ 332 w 362"/>
                <a:gd name="T43" fmla="*/ 0 h 360"/>
                <a:gd name="T44" fmla="*/ 325 w 362"/>
                <a:gd name="T45" fmla="*/ 0 h 360"/>
                <a:gd name="T46" fmla="*/ 320 w 362"/>
                <a:gd name="T47" fmla="*/ 2 h 360"/>
                <a:gd name="T48" fmla="*/ 315 w 362"/>
                <a:gd name="T49" fmla="*/ 4 h 360"/>
                <a:gd name="T50" fmla="*/ 310 w 362"/>
                <a:gd name="T51" fmla="*/ 9 h 360"/>
                <a:gd name="T52" fmla="*/ 10 w 362"/>
                <a:gd name="T53" fmla="*/ 309 h 360"/>
                <a:gd name="T54" fmla="*/ 6 w 362"/>
                <a:gd name="T55" fmla="*/ 314 h 360"/>
                <a:gd name="T56" fmla="*/ 3 w 362"/>
                <a:gd name="T57" fmla="*/ 319 h 360"/>
                <a:gd name="T58" fmla="*/ 1 w 362"/>
                <a:gd name="T59" fmla="*/ 325 h 360"/>
                <a:gd name="T60" fmla="*/ 0 w 362"/>
                <a:gd name="T61" fmla="*/ 330 h 360"/>
                <a:gd name="T62" fmla="*/ 1 w 362"/>
                <a:gd name="T63" fmla="*/ 336 h 360"/>
                <a:gd name="T64" fmla="*/ 3 w 362"/>
                <a:gd name="T65" fmla="*/ 342 h 360"/>
                <a:gd name="T66" fmla="*/ 6 w 362"/>
                <a:gd name="T67" fmla="*/ 346 h 360"/>
                <a:gd name="T68" fmla="*/ 10 w 362"/>
                <a:gd name="T69" fmla="*/ 352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2" h="360">
                  <a:moveTo>
                    <a:pt x="10" y="352"/>
                  </a:moveTo>
                  <a:lnTo>
                    <a:pt x="14" y="355"/>
                  </a:lnTo>
                  <a:lnTo>
                    <a:pt x="20" y="358"/>
                  </a:lnTo>
                  <a:lnTo>
                    <a:pt x="25" y="360"/>
                  </a:lnTo>
                  <a:lnTo>
                    <a:pt x="30" y="360"/>
                  </a:lnTo>
                  <a:lnTo>
                    <a:pt x="37" y="360"/>
                  </a:lnTo>
                  <a:lnTo>
                    <a:pt x="42" y="358"/>
                  </a:lnTo>
                  <a:lnTo>
                    <a:pt x="48" y="355"/>
                  </a:lnTo>
                  <a:lnTo>
                    <a:pt x="52" y="352"/>
                  </a:lnTo>
                  <a:lnTo>
                    <a:pt x="352" y="52"/>
                  </a:lnTo>
                  <a:lnTo>
                    <a:pt x="356" y="46"/>
                  </a:lnTo>
                  <a:lnTo>
                    <a:pt x="359" y="41"/>
                  </a:lnTo>
                  <a:lnTo>
                    <a:pt x="361" y="36"/>
                  </a:lnTo>
                  <a:lnTo>
                    <a:pt x="362" y="30"/>
                  </a:lnTo>
                  <a:lnTo>
                    <a:pt x="361" y="24"/>
                  </a:lnTo>
                  <a:lnTo>
                    <a:pt x="359" y="18"/>
                  </a:lnTo>
                  <a:lnTo>
                    <a:pt x="356" y="13"/>
                  </a:lnTo>
                  <a:lnTo>
                    <a:pt x="352" y="9"/>
                  </a:lnTo>
                  <a:lnTo>
                    <a:pt x="348" y="4"/>
                  </a:lnTo>
                  <a:lnTo>
                    <a:pt x="343" y="2"/>
                  </a:lnTo>
                  <a:lnTo>
                    <a:pt x="337" y="0"/>
                  </a:lnTo>
                  <a:lnTo>
                    <a:pt x="332" y="0"/>
                  </a:lnTo>
                  <a:lnTo>
                    <a:pt x="325" y="0"/>
                  </a:lnTo>
                  <a:lnTo>
                    <a:pt x="320" y="2"/>
                  </a:lnTo>
                  <a:lnTo>
                    <a:pt x="315" y="4"/>
                  </a:lnTo>
                  <a:lnTo>
                    <a:pt x="310" y="9"/>
                  </a:lnTo>
                  <a:lnTo>
                    <a:pt x="10" y="309"/>
                  </a:lnTo>
                  <a:lnTo>
                    <a:pt x="6" y="314"/>
                  </a:lnTo>
                  <a:lnTo>
                    <a:pt x="3" y="319"/>
                  </a:lnTo>
                  <a:lnTo>
                    <a:pt x="1" y="325"/>
                  </a:lnTo>
                  <a:lnTo>
                    <a:pt x="0" y="330"/>
                  </a:lnTo>
                  <a:lnTo>
                    <a:pt x="1" y="336"/>
                  </a:lnTo>
                  <a:lnTo>
                    <a:pt x="3" y="342"/>
                  </a:lnTo>
                  <a:lnTo>
                    <a:pt x="6" y="346"/>
                  </a:lnTo>
                  <a:lnTo>
                    <a:pt x="10" y="3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7207019" y="3259779"/>
            <a:ext cx="393260" cy="365015"/>
            <a:chOff x="4319588" y="2505075"/>
            <a:chExt cx="287338" cy="266700"/>
          </a:xfrm>
          <a:solidFill>
            <a:srgbClr val="FFBE00"/>
          </a:solidFill>
        </p:grpSpPr>
        <p:sp>
          <p:nvSpPr>
            <p:cNvPr id="39" name="Freeform 633"/>
            <p:cNvSpPr>
              <a:spLocks/>
            </p:cNvSpPr>
            <p:nvPr/>
          </p:nvSpPr>
          <p:spPr bwMode="auto">
            <a:xfrm>
              <a:off x="4414838" y="2505075"/>
              <a:ext cx="192088" cy="76200"/>
            </a:xfrm>
            <a:custGeom>
              <a:avLst/>
              <a:gdLst>
                <a:gd name="T0" fmla="*/ 588 w 603"/>
                <a:gd name="T1" fmla="*/ 0 h 241"/>
                <a:gd name="T2" fmla="*/ 15 w 603"/>
                <a:gd name="T3" fmla="*/ 0 h 241"/>
                <a:gd name="T4" fmla="*/ 12 w 603"/>
                <a:gd name="T5" fmla="*/ 0 h 241"/>
                <a:gd name="T6" fmla="*/ 10 w 603"/>
                <a:gd name="T7" fmla="*/ 1 h 241"/>
                <a:gd name="T8" fmla="*/ 7 w 603"/>
                <a:gd name="T9" fmla="*/ 2 h 241"/>
                <a:gd name="T10" fmla="*/ 4 w 603"/>
                <a:gd name="T11" fmla="*/ 4 h 241"/>
                <a:gd name="T12" fmla="*/ 3 w 603"/>
                <a:gd name="T13" fmla="*/ 6 h 241"/>
                <a:gd name="T14" fmla="*/ 1 w 603"/>
                <a:gd name="T15" fmla="*/ 9 h 241"/>
                <a:gd name="T16" fmla="*/ 0 w 603"/>
                <a:gd name="T17" fmla="*/ 12 h 241"/>
                <a:gd name="T18" fmla="*/ 0 w 603"/>
                <a:gd name="T19" fmla="*/ 15 h 241"/>
                <a:gd name="T20" fmla="*/ 0 w 603"/>
                <a:gd name="T21" fmla="*/ 226 h 241"/>
                <a:gd name="T22" fmla="*/ 0 w 603"/>
                <a:gd name="T23" fmla="*/ 228 h 241"/>
                <a:gd name="T24" fmla="*/ 1 w 603"/>
                <a:gd name="T25" fmla="*/ 231 h 241"/>
                <a:gd name="T26" fmla="*/ 3 w 603"/>
                <a:gd name="T27" fmla="*/ 234 h 241"/>
                <a:gd name="T28" fmla="*/ 4 w 603"/>
                <a:gd name="T29" fmla="*/ 236 h 241"/>
                <a:gd name="T30" fmla="*/ 7 w 603"/>
                <a:gd name="T31" fmla="*/ 238 h 241"/>
                <a:gd name="T32" fmla="*/ 10 w 603"/>
                <a:gd name="T33" fmla="*/ 240 h 241"/>
                <a:gd name="T34" fmla="*/ 12 w 603"/>
                <a:gd name="T35" fmla="*/ 240 h 241"/>
                <a:gd name="T36" fmla="*/ 15 w 603"/>
                <a:gd name="T37" fmla="*/ 241 h 241"/>
                <a:gd name="T38" fmla="*/ 588 w 603"/>
                <a:gd name="T39" fmla="*/ 241 h 241"/>
                <a:gd name="T40" fmla="*/ 590 w 603"/>
                <a:gd name="T41" fmla="*/ 240 h 241"/>
                <a:gd name="T42" fmla="*/ 593 w 603"/>
                <a:gd name="T43" fmla="*/ 239 h 241"/>
                <a:gd name="T44" fmla="*/ 595 w 603"/>
                <a:gd name="T45" fmla="*/ 238 h 241"/>
                <a:gd name="T46" fmla="*/ 597 w 603"/>
                <a:gd name="T47" fmla="*/ 236 h 241"/>
                <a:gd name="T48" fmla="*/ 600 w 603"/>
                <a:gd name="T49" fmla="*/ 234 h 241"/>
                <a:gd name="T50" fmla="*/ 601 w 603"/>
                <a:gd name="T51" fmla="*/ 231 h 241"/>
                <a:gd name="T52" fmla="*/ 602 w 603"/>
                <a:gd name="T53" fmla="*/ 228 h 241"/>
                <a:gd name="T54" fmla="*/ 603 w 603"/>
                <a:gd name="T55" fmla="*/ 226 h 241"/>
                <a:gd name="T56" fmla="*/ 603 w 603"/>
                <a:gd name="T57" fmla="*/ 15 h 241"/>
                <a:gd name="T58" fmla="*/ 602 w 603"/>
                <a:gd name="T59" fmla="*/ 12 h 241"/>
                <a:gd name="T60" fmla="*/ 601 w 603"/>
                <a:gd name="T61" fmla="*/ 9 h 241"/>
                <a:gd name="T62" fmla="*/ 600 w 603"/>
                <a:gd name="T63" fmla="*/ 6 h 241"/>
                <a:gd name="T64" fmla="*/ 597 w 603"/>
                <a:gd name="T65" fmla="*/ 4 h 241"/>
                <a:gd name="T66" fmla="*/ 595 w 603"/>
                <a:gd name="T67" fmla="*/ 2 h 241"/>
                <a:gd name="T68" fmla="*/ 593 w 603"/>
                <a:gd name="T69" fmla="*/ 1 h 241"/>
                <a:gd name="T70" fmla="*/ 590 w 603"/>
                <a:gd name="T71" fmla="*/ 0 h 241"/>
                <a:gd name="T72" fmla="*/ 588 w 603"/>
                <a:gd name="T73" fmla="*/ 0 h 241"/>
                <a:gd name="T74" fmla="*/ 588 w 603"/>
                <a:gd name="T75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03" h="241">
                  <a:moveTo>
                    <a:pt x="5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226"/>
                  </a:lnTo>
                  <a:lnTo>
                    <a:pt x="0" y="228"/>
                  </a:lnTo>
                  <a:lnTo>
                    <a:pt x="1" y="231"/>
                  </a:lnTo>
                  <a:lnTo>
                    <a:pt x="3" y="234"/>
                  </a:lnTo>
                  <a:lnTo>
                    <a:pt x="4" y="236"/>
                  </a:lnTo>
                  <a:lnTo>
                    <a:pt x="7" y="238"/>
                  </a:lnTo>
                  <a:lnTo>
                    <a:pt x="10" y="240"/>
                  </a:lnTo>
                  <a:lnTo>
                    <a:pt x="12" y="240"/>
                  </a:lnTo>
                  <a:lnTo>
                    <a:pt x="15" y="241"/>
                  </a:lnTo>
                  <a:lnTo>
                    <a:pt x="588" y="241"/>
                  </a:lnTo>
                  <a:lnTo>
                    <a:pt x="590" y="240"/>
                  </a:lnTo>
                  <a:lnTo>
                    <a:pt x="593" y="239"/>
                  </a:lnTo>
                  <a:lnTo>
                    <a:pt x="595" y="238"/>
                  </a:lnTo>
                  <a:lnTo>
                    <a:pt x="597" y="236"/>
                  </a:lnTo>
                  <a:lnTo>
                    <a:pt x="600" y="234"/>
                  </a:lnTo>
                  <a:lnTo>
                    <a:pt x="601" y="231"/>
                  </a:lnTo>
                  <a:lnTo>
                    <a:pt x="602" y="228"/>
                  </a:lnTo>
                  <a:lnTo>
                    <a:pt x="603" y="226"/>
                  </a:lnTo>
                  <a:lnTo>
                    <a:pt x="603" y="15"/>
                  </a:lnTo>
                  <a:lnTo>
                    <a:pt x="602" y="12"/>
                  </a:lnTo>
                  <a:lnTo>
                    <a:pt x="601" y="9"/>
                  </a:lnTo>
                  <a:lnTo>
                    <a:pt x="600" y="6"/>
                  </a:lnTo>
                  <a:lnTo>
                    <a:pt x="597" y="4"/>
                  </a:lnTo>
                  <a:lnTo>
                    <a:pt x="595" y="2"/>
                  </a:lnTo>
                  <a:lnTo>
                    <a:pt x="593" y="1"/>
                  </a:lnTo>
                  <a:lnTo>
                    <a:pt x="590" y="0"/>
                  </a:lnTo>
                  <a:lnTo>
                    <a:pt x="588" y="0"/>
                  </a:lnTo>
                  <a:lnTo>
                    <a:pt x="5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0" name="Freeform 634"/>
            <p:cNvSpPr>
              <a:spLocks/>
            </p:cNvSpPr>
            <p:nvPr/>
          </p:nvSpPr>
          <p:spPr bwMode="auto">
            <a:xfrm>
              <a:off x="4319588" y="2505075"/>
              <a:ext cx="76200" cy="76200"/>
            </a:xfrm>
            <a:custGeom>
              <a:avLst/>
              <a:gdLst>
                <a:gd name="T0" fmla="*/ 226 w 241"/>
                <a:gd name="T1" fmla="*/ 0 h 241"/>
                <a:gd name="T2" fmla="*/ 16 w 241"/>
                <a:gd name="T3" fmla="*/ 0 h 241"/>
                <a:gd name="T4" fmla="*/ 13 w 241"/>
                <a:gd name="T5" fmla="*/ 0 h 241"/>
                <a:gd name="T6" fmla="*/ 9 w 241"/>
                <a:gd name="T7" fmla="*/ 1 h 241"/>
                <a:gd name="T8" fmla="*/ 7 w 241"/>
                <a:gd name="T9" fmla="*/ 2 h 241"/>
                <a:gd name="T10" fmla="*/ 5 w 241"/>
                <a:gd name="T11" fmla="*/ 4 h 241"/>
                <a:gd name="T12" fmla="*/ 3 w 241"/>
                <a:gd name="T13" fmla="*/ 6 h 241"/>
                <a:gd name="T14" fmla="*/ 2 w 241"/>
                <a:gd name="T15" fmla="*/ 9 h 241"/>
                <a:gd name="T16" fmla="*/ 1 w 241"/>
                <a:gd name="T17" fmla="*/ 12 h 241"/>
                <a:gd name="T18" fmla="*/ 0 w 241"/>
                <a:gd name="T19" fmla="*/ 15 h 241"/>
                <a:gd name="T20" fmla="*/ 0 w 241"/>
                <a:gd name="T21" fmla="*/ 226 h 241"/>
                <a:gd name="T22" fmla="*/ 1 w 241"/>
                <a:gd name="T23" fmla="*/ 228 h 241"/>
                <a:gd name="T24" fmla="*/ 2 w 241"/>
                <a:gd name="T25" fmla="*/ 231 h 241"/>
                <a:gd name="T26" fmla="*/ 3 w 241"/>
                <a:gd name="T27" fmla="*/ 234 h 241"/>
                <a:gd name="T28" fmla="*/ 5 w 241"/>
                <a:gd name="T29" fmla="*/ 236 h 241"/>
                <a:gd name="T30" fmla="*/ 7 w 241"/>
                <a:gd name="T31" fmla="*/ 238 h 241"/>
                <a:gd name="T32" fmla="*/ 9 w 241"/>
                <a:gd name="T33" fmla="*/ 240 h 241"/>
                <a:gd name="T34" fmla="*/ 13 w 241"/>
                <a:gd name="T35" fmla="*/ 240 h 241"/>
                <a:gd name="T36" fmla="*/ 16 w 241"/>
                <a:gd name="T37" fmla="*/ 241 h 241"/>
                <a:gd name="T38" fmla="*/ 226 w 241"/>
                <a:gd name="T39" fmla="*/ 241 h 241"/>
                <a:gd name="T40" fmla="*/ 229 w 241"/>
                <a:gd name="T41" fmla="*/ 240 h 241"/>
                <a:gd name="T42" fmla="*/ 231 w 241"/>
                <a:gd name="T43" fmla="*/ 239 h 241"/>
                <a:gd name="T44" fmla="*/ 235 w 241"/>
                <a:gd name="T45" fmla="*/ 238 h 241"/>
                <a:gd name="T46" fmla="*/ 237 w 241"/>
                <a:gd name="T47" fmla="*/ 236 h 241"/>
                <a:gd name="T48" fmla="*/ 239 w 241"/>
                <a:gd name="T49" fmla="*/ 234 h 241"/>
                <a:gd name="T50" fmla="*/ 240 w 241"/>
                <a:gd name="T51" fmla="*/ 231 h 241"/>
                <a:gd name="T52" fmla="*/ 241 w 241"/>
                <a:gd name="T53" fmla="*/ 228 h 241"/>
                <a:gd name="T54" fmla="*/ 241 w 241"/>
                <a:gd name="T55" fmla="*/ 226 h 241"/>
                <a:gd name="T56" fmla="*/ 241 w 241"/>
                <a:gd name="T57" fmla="*/ 15 h 241"/>
                <a:gd name="T58" fmla="*/ 241 w 241"/>
                <a:gd name="T59" fmla="*/ 12 h 241"/>
                <a:gd name="T60" fmla="*/ 240 w 241"/>
                <a:gd name="T61" fmla="*/ 9 h 241"/>
                <a:gd name="T62" fmla="*/ 239 w 241"/>
                <a:gd name="T63" fmla="*/ 6 h 241"/>
                <a:gd name="T64" fmla="*/ 237 w 241"/>
                <a:gd name="T65" fmla="*/ 4 h 241"/>
                <a:gd name="T66" fmla="*/ 235 w 241"/>
                <a:gd name="T67" fmla="*/ 2 h 241"/>
                <a:gd name="T68" fmla="*/ 231 w 241"/>
                <a:gd name="T69" fmla="*/ 1 h 241"/>
                <a:gd name="T70" fmla="*/ 229 w 241"/>
                <a:gd name="T71" fmla="*/ 0 h 241"/>
                <a:gd name="T72" fmla="*/ 226 w 241"/>
                <a:gd name="T73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1" h="241">
                  <a:moveTo>
                    <a:pt x="226" y="0"/>
                  </a:moveTo>
                  <a:lnTo>
                    <a:pt x="16" y="0"/>
                  </a:lnTo>
                  <a:lnTo>
                    <a:pt x="13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3" y="6"/>
                  </a:lnTo>
                  <a:lnTo>
                    <a:pt x="2" y="9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226"/>
                  </a:lnTo>
                  <a:lnTo>
                    <a:pt x="1" y="228"/>
                  </a:lnTo>
                  <a:lnTo>
                    <a:pt x="2" y="231"/>
                  </a:lnTo>
                  <a:lnTo>
                    <a:pt x="3" y="234"/>
                  </a:lnTo>
                  <a:lnTo>
                    <a:pt x="5" y="236"/>
                  </a:lnTo>
                  <a:lnTo>
                    <a:pt x="7" y="238"/>
                  </a:lnTo>
                  <a:lnTo>
                    <a:pt x="9" y="240"/>
                  </a:lnTo>
                  <a:lnTo>
                    <a:pt x="13" y="240"/>
                  </a:lnTo>
                  <a:lnTo>
                    <a:pt x="16" y="241"/>
                  </a:lnTo>
                  <a:lnTo>
                    <a:pt x="226" y="241"/>
                  </a:lnTo>
                  <a:lnTo>
                    <a:pt x="229" y="240"/>
                  </a:lnTo>
                  <a:lnTo>
                    <a:pt x="231" y="239"/>
                  </a:lnTo>
                  <a:lnTo>
                    <a:pt x="235" y="238"/>
                  </a:lnTo>
                  <a:lnTo>
                    <a:pt x="237" y="236"/>
                  </a:lnTo>
                  <a:lnTo>
                    <a:pt x="239" y="234"/>
                  </a:lnTo>
                  <a:lnTo>
                    <a:pt x="240" y="231"/>
                  </a:lnTo>
                  <a:lnTo>
                    <a:pt x="241" y="228"/>
                  </a:lnTo>
                  <a:lnTo>
                    <a:pt x="241" y="226"/>
                  </a:lnTo>
                  <a:lnTo>
                    <a:pt x="241" y="15"/>
                  </a:lnTo>
                  <a:lnTo>
                    <a:pt x="241" y="12"/>
                  </a:lnTo>
                  <a:lnTo>
                    <a:pt x="240" y="9"/>
                  </a:lnTo>
                  <a:lnTo>
                    <a:pt x="239" y="6"/>
                  </a:lnTo>
                  <a:lnTo>
                    <a:pt x="237" y="4"/>
                  </a:lnTo>
                  <a:lnTo>
                    <a:pt x="235" y="2"/>
                  </a:lnTo>
                  <a:lnTo>
                    <a:pt x="231" y="1"/>
                  </a:lnTo>
                  <a:lnTo>
                    <a:pt x="229" y="0"/>
                  </a:lnTo>
                  <a:lnTo>
                    <a:pt x="22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" name="Freeform 635"/>
            <p:cNvSpPr>
              <a:spLocks/>
            </p:cNvSpPr>
            <p:nvPr/>
          </p:nvSpPr>
          <p:spPr bwMode="auto">
            <a:xfrm>
              <a:off x="4414838" y="2600325"/>
              <a:ext cx="192088" cy="76200"/>
            </a:xfrm>
            <a:custGeom>
              <a:avLst/>
              <a:gdLst>
                <a:gd name="T0" fmla="*/ 588 w 603"/>
                <a:gd name="T1" fmla="*/ 0 h 240"/>
                <a:gd name="T2" fmla="*/ 15 w 603"/>
                <a:gd name="T3" fmla="*/ 0 h 240"/>
                <a:gd name="T4" fmla="*/ 12 w 603"/>
                <a:gd name="T5" fmla="*/ 0 h 240"/>
                <a:gd name="T6" fmla="*/ 10 w 603"/>
                <a:gd name="T7" fmla="*/ 1 h 240"/>
                <a:gd name="T8" fmla="*/ 7 w 603"/>
                <a:gd name="T9" fmla="*/ 2 h 240"/>
                <a:gd name="T10" fmla="*/ 4 w 603"/>
                <a:gd name="T11" fmla="*/ 4 h 240"/>
                <a:gd name="T12" fmla="*/ 3 w 603"/>
                <a:gd name="T13" fmla="*/ 7 h 240"/>
                <a:gd name="T14" fmla="*/ 1 w 603"/>
                <a:gd name="T15" fmla="*/ 9 h 240"/>
                <a:gd name="T16" fmla="*/ 0 w 603"/>
                <a:gd name="T17" fmla="*/ 12 h 240"/>
                <a:gd name="T18" fmla="*/ 0 w 603"/>
                <a:gd name="T19" fmla="*/ 15 h 240"/>
                <a:gd name="T20" fmla="*/ 0 w 603"/>
                <a:gd name="T21" fmla="*/ 225 h 240"/>
                <a:gd name="T22" fmla="*/ 0 w 603"/>
                <a:gd name="T23" fmla="*/ 229 h 240"/>
                <a:gd name="T24" fmla="*/ 1 w 603"/>
                <a:gd name="T25" fmla="*/ 232 h 240"/>
                <a:gd name="T26" fmla="*/ 3 w 603"/>
                <a:gd name="T27" fmla="*/ 234 h 240"/>
                <a:gd name="T28" fmla="*/ 4 w 603"/>
                <a:gd name="T29" fmla="*/ 236 h 240"/>
                <a:gd name="T30" fmla="*/ 7 w 603"/>
                <a:gd name="T31" fmla="*/ 238 h 240"/>
                <a:gd name="T32" fmla="*/ 10 w 603"/>
                <a:gd name="T33" fmla="*/ 239 h 240"/>
                <a:gd name="T34" fmla="*/ 12 w 603"/>
                <a:gd name="T35" fmla="*/ 240 h 240"/>
                <a:gd name="T36" fmla="*/ 15 w 603"/>
                <a:gd name="T37" fmla="*/ 240 h 240"/>
                <a:gd name="T38" fmla="*/ 588 w 603"/>
                <a:gd name="T39" fmla="*/ 240 h 240"/>
                <a:gd name="T40" fmla="*/ 590 w 603"/>
                <a:gd name="T41" fmla="*/ 240 h 240"/>
                <a:gd name="T42" fmla="*/ 593 w 603"/>
                <a:gd name="T43" fmla="*/ 239 h 240"/>
                <a:gd name="T44" fmla="*/ 595 w 603"/>
                <a:gd name="T45" fmla="*/ 238 h 240"/>
                <a:gd name="T46" fmla="*/ 597 w 603"/>
                <a:gd name="T47" fmla="*/ 236 h 240"/>
                <a:gd name="T48" fmla="*/ 600 w 603"/>
                <a:gd name="T49" fmla="*/ 234 h 240"/>
                <a:gd name="T50" fmla="*/ 601 w 603"/>
                <a:gd name="T51" fmla="*/ 232 h 240"/>
                <a:gd name="T52" fmla="*/ 602 w 603"/>
                <a:gd name="T53" fmla="*/ 229 h 240"/>
                <a:gd name="T54" fmla="*/ 603 w 603"/>
                <a:gd name="T55" fmla="*/ 225 h 240"/>
                <a:gd name="T56" fmla="*/ 603 w 603"/>
                <a:gd name="T57" fmla="*/ 15 h 240"/>
                <a:gd name="T58" fmla="*/ 602 w 603"/>
                <a:gd name="T59" fmla="*/ 12 h 240"/>
                <a:gd name="T60" fmla="*/ 601 w 603"/>
                <a:gd name="T61" fmla="*/ 9 h 240"/>
                <a:gd name="T62" fmla="*/ 600 w 603"/>
                <a:gd name="T63" fmla="*/ 7 h 240"/>
                <a:gd name="T64" fmla="*/ 597 w 603"/>
                <a:gd name="T65" fmla="*/ 4 h 240"/>
                <a:gd name="T66" fmla="*/ 595 w 603"/>
                <a:gd name="T67" fmla="*/ 2 h 240"/>
                <a:gd name="T68" fmla="*/ 593 w 603"/>
                <a:gd name="T69" fmla="*/ 1 h 240"/>
                <a:gd name="T70" fmla="*/ 590 w 603"/>
                <a:gd name="T71" fmla="*/ 0 h 240"/>
                <a:gd name="T72" fmla="*/ 588 w 603"/>
                <a:gd name="T7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03" h="240">
                  <a:moveTo>
                    <a:pt x="5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225"/>
                  </a:lnTo>
                  <a:lnTo>
                    <a:pt x="0" y="229"/>
                  </a:lnTo>
                  <a:lnTo>
                    <a:pt x="1" y="232"/>
                  </a:lnTo>
                  <a:lnTo>
                    <a:pt x="3" y="234"/>
                  </a:lnTo>
                  <a:lnTo>
                    <a:pt x="4" y="236"/>
                  </a:lnTo>
                  <a:lnTo>
                    <a:pt x="7" y="238"/>
                  </a:lnTo>
                  <a:lnTo>
                    <a:pt x="10" y="239"/>
                  </a:lnTo>
                  <a:lnTo>
                    <a:pt x="12" y="240"/>
                  </a:lnTo>
                  <a:lnTo>
                    <a:pt x="15" y="240"/>
                  </a:lnTo>
                  <a:lnTo>
                    <a:pt x="588" y="240"/>
                  </a:lnTo>
                  <a:lnTo>
                    <a:pt x="590" y="240"/>
                  </a:lnTo>
                  <a:lnTo>
                    <a:pt x="593" y="239"/>
                  </a:lnTo>
                  <a:lnTo>
                    <a:pt x="595" y="238"/>
                  </a:lnTo>
                  <a:lnTo>
                    <a:pt x="597" y="236"/>
                  </a:lnTo>
                  <a:lnTo>
                    <a:pt x="600" y="234"/>
                  </a:lnTo>
                  <a:lnTo>
                    <a:pt x="601" y="232"/>
                  </a:lnTo>
                  <a:lnTo>
                    <a:pt x="602" y="229"/>
                  </a:lnTo>
                  <a:lnTo>
                    <a:pt x="603" y="225"/>
                  </a:lnTo>
                  <a:lnTo>
                    <a:pt x="603" y="15"/>
                  </a:lnTo>
                  <a:lnTo>
                    <a:pt x="602" y="12"/>
                  </a:lnTo>
                  <a:lnTo>
                    <a:pt x="601" y="9"/>
                  </a:lnTo>
                  <a:lnTo>
                    <a:pt x="600" y="7"/>
                  </a:lnTo>
                  <a:lnTo>
                    <a:pt x="597" y="4"/>
                  </a:lnTo>
                  <a:lnTo>
                    <a:pt x="595" y="2"/>
                  </a:lnTo>
                  <a:lnTo>
                    <a:pt x="593" y="1"/>
                  </a:lnTo>
                  <a:lnTo>
                    <a:pt x="590" y="0"/>
                  </a:lnTo>
                  <a:lnTo>
                    <a:pt x="5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" name="Freeform 636"/>
            <p:cNvSpPr>
              <a:spLocks/>
            </p:cNvSpPr>
            <p:nvPr/>
          </p:nvSpPr>
          <p:spPr bwMode="auto">
            <a:xfrm>
              <a:off x="4319588" y="2600325"/>
              <a:ext cx="76200" cy="76200"/>
            </a:xfrm>
            <a:custGeom>
              <a:avLst/>
              <a:gdLst>
                <a:gd name="T0" fmla="*/ 226 w 241"/>
                <a:gd name="T1" fmla="*/ 0 h 240"/>
                <a:gd name="T2" fmla="*/ 16 w 241"/>
                <a:gd name="T3" fmla="*/ 0 h 240"/>
                <a:gd name="T4" fmla="*/ 13 w 241"/>
                <a:gd name="T5" fmla="*/ 0 h 240"/>
                <a:gd name="T6" fmla="*/ 9 w 241"/>
                <a:gd name="T7" fmla="*/ 1 h 240"/>
                <a:gd name="T8" fmla="*/ 7 w 241"/>
                <a:gd name="T9" fmla="*/ 2 h 240"/>
                <a:gd name="T10" fmla="*/ 5 w 241"/>
                <a:gd name="T11" fmla="*/ 4 h 240"/>
                <a:gd name="T12" fmla="*/ 3 w 241"/>
                <a:gd name="T13" fmla="*/ 7 h 240"/>
                <a:gd name="T14" fmla="*/ 2 w 241"/>
                <a:gd name="T15" fmla="*/ 9 h 240"/>
                <a:gd name="T16" fmla="*/ 1 w 241"/>
                <a:gd name="T17" fmla="*/ 12 h 240"/>
                <a:gd name="T18" fmla="*/ 0 w 241"/>
                <a:gd name="T19" fmla="*/ 15 h 240"/>
                <a:gd name="T20" fmla="*/ 0 w 241"/>
                <a:gd name="T21" fmla="*/ 225 h 240"/>
                <a:gd name="T22" fmla="*/ 1 w 241"/>
                <a:gd name="T23" fmla="*/ 229 h 240"/>
                <a:gd name="T24" fmla="*/ 2 w 241"/>
                <a:gd name="T25" fmla="*/ 232 h 240"/>
                <a:gd name="T26" fmla="*/ 3 w 241"/>
                <a:gd name="T27" fmla="*/ 234 h 240"/>
                <a:gd name="T28" fmla="*/ 5 w 241"/>
                <a:gd name="T29" fmla="*/ 236 h 240"/>
                <a:gd name="T30" fmla="*/ 7 w 241"/>
                <a:gd name="T31" fmla="*/ 238 h 240"/>
                <a:gd name="T32" fmla="*/ 9 w 241"/>
                <a:gd name="T33" fmla="*/ 239 h 240"/>
                <a:gd name="T34" fmla="*/ 13 w 241"/>
                <a:gd name="T35" fmla="*/ 240 h 240"/>
                <a:gd name="T36" fmla="*/ 16 w 241"/>
                <a:gd name="T37" fmla="*/ 240 h 240"/>
                <a:gd name="T38" fmla="*/ 226 w 241"/>
                <a:gd name="T39" fmla="*/ 240 h 240"/>
                <a:gd name="T40" fmla="*/ 229 w 241"/>
                <a:gd name="T41" fmla="*/ 240 h 240"/>
                <a:gd name="T42" fmla="*/ 231 w 241"/>
                <a:gd name="T43" fmla="*/ 239 h 240"/>
                <a:gd name="T44" fmla="*/ 235 w 241"/>
                <a:gd name="T45" fmla="*/ 238 h 240"/>
                <a:gd name="T46" fmla="*/ 237 w 241"/>
                <a:gd name="T47" fmla="*/ 236 h 240"/>
                <a:gd name="T48" fmla="*/ 239 w 241"/>
                <a:gd name="T49" fmla="*/ 234 h 240"/>
                <a:gd name="T50" fmla="*/ 240 w 241"/>
                <a:gd name="T51" fmla="*/ 232 h 240"/>
                <a:gd name="T52" fmla="*/ 241 w 241"/>
                <a:gd name="T53" fmla="*/ 229 h 240"/>
                <a:gd name="T54" fmla="*/ 241 w 241"/>
                <a:gd name="T55" fmla="*/ 225 h 240"/>
                <a:gd name="T56" fmla="*/ 241 w 241"/>
                <a:gd name="T57" fmla="*/ 15 h 240"/>
                <a:gd name="T58" fmla="*/ 241 w 241"/>
                <a:gd name="T59" fmla="*/ 12 h 240"/>
                <a:gd name="T60" fmla="*/ 240 w 241"/>
                <a:gd name="T61" fmla="*/ 9 h 240"/>
                <a:gd name="T62" fmla="*/ 239 w 241"/>
                <a:gd name="T63" fmla="*/ 7 h 240"/>
                <a:gd name="T64" fmla="*/ 237 w 241"/>
                <a:gd name="T65" fmla="*/ 4 h 240"/>
                <a:gd name="T66" fmla="*/ 235 w 241"/>
                <a:gd name="T67" fmla="*/ 2 h 240"/>
                <a:gd name="T68" fmla="*/ 231 w 241"/>
                <a:gd name="T69" fmla="*/ 1 h 240"/>
                <a:gd name="T70" fmla="*/ 229 w 241"/>
                <a:gd name="T71" fmla="*/ 0 h 240"/>
                <a:gd name="T72" fmla="*/ 226 w 241"/>
                <a:gd name="T7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1" h="240">
                  <a:moveTo>
                    <a:pt x="226" y="0"/>
                  </a:moveTo>
                  <a:lnTo>
                    <a:pt x="16" y="0"/>
                  </a:lnTo>
                  <a:lnTo>
                    <a:pt x="13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3" y="7"/>
                  </a:lnTo>
                  <a:lnTo>
                    <a:pt x="2" y="9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225"/>
                  </a:lnTo>
                  <a:lnTo>
                    <a:pt x="1" y="229"/>
                  </a:lnTo>
                  <a:lnTo>
                    <a:pt x="2" y="232"/>
                  </a:lnTo>
                  <a:lnTo>
                    <a:pt x="3" y="234"/>
                  </a:lnTo>
                  <a:lnTo>
                    <a:pt x="5" y="236"/>
                  </a:lnTo>
                  <a:lnTo>
                    <a:pt x="7" y="238"/>
                  </a:lnTo>
                  <a:lnTo>
                    <a:pt x="9" y="239"/>
                  </a:lnTo>
                  <a:lnTo>
                    <a:pt x="13" y="240"/>
                  </a:lnTo>
                  <a:lnTo>
                    <a:pt x="16" y="240"/>
                  </a:lnTo>
                  <a:lnTo>
                    <a:pt x="226" y="240"/>
                  </a:lnTo>
                  <a:lnTo>
                    <a:pt x="229" y="240"/>
                  </a:lnTo>
                  <a:lnTo>
                    <a:pt x="231" y="239"/>
                  </a:lnTo>
                  <a:lnTo>
                    <a:pt x="235" y="238"/>
                  </a:lnTo>
                  <a:lnTo>
                    <a:pt x="237" y="236"/>
                  </a:lnTo>
                  <a:lnTo>
                    <a:pt x="239" y="234"/>
                  </a:lnTo>
                  <a:lnTo>
                    <a:pt x="240" y="232"/>
                  </a:lnTo>
                  <a:lnTo>
                    <a:pt x="241" y="229"/>
                  </a:lnTo>
                  <a:lnTo>
                    <a:pt x="241" y="225"/>
                  </a:lnTo>
                  <a:lnTo>
                    <a:pt x="241" y="15"/>
                  </a:lnTo>
                  <a:lnTo>
                    <a:pt x="241" y="12"/>
                  </a:lnTo>
                  <a:lnTo>
                    <a:pt x="240" y="9"/>
                  </a:lnTo>
                  <a:lnTo>
                    <a:pt x="239" y="7"/>
                  </a:lnTo>
                  <a:lnTo>
                    <a:pt x="237" y="4"/>
                  </a:lnTo>
                  <a:lnTo>
                    <a:pt x="235" y="2"/>
                  </a:lnTo>
                  <a:lnTo>
                    <a:pt x="231" y="1"/>
                  </a:lnTo>
                  <a:lnTo>
                    <a:pt x="229" y="0"/>
                  </a:lnTo>
                  <a:lnTo>
                    <a:pt x="22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" name="Freeform 637"/>
            <p:cNvSpPr>
              <a:spLocks/>
            </p:cNvSpPr>
            <p:nvPr/>
          </p:nvSpPr>
          <p:spPr bwMode="auto">
            <a:xfrm>
              <a:off x="4414838" y="2695575"/>
              <a:ext cx="192088" cy="76200"/>
            </a:xfrm>
            <a:custGeom>
              <a:avLst/>
              <a:gdLst>
                <a:gd name="T0" fmla="*/ 588 w 603"/>
                <a:gd name="T1" fmla="*/ 0 h 242"/>
                <a:gd name="T2" fmla="*/ 15 w 603"/>
                <a:gd name="T3" fmla="*/ 0 h 242"/>
                <a:gd name="T4" fmla="*/ 12 w 603"/>
                <a:gd name="T5" fmla="*/ 2 h 242"/>
                <a:gd name="T6" fmla="*/ 10 w 603"/>
                <a:gd name="T7" fmla="*/ 3 h 242"/>
                <a:gd name="T8" fmla="*/ 7 w 603"/>
                <a:gd name="T9" fmla="*/ 4 h 242"/>
                <a:gd name="T10" fmla="*/ 4 w 603"/>
                <a:gd name="T11" fmla="*/ 6 h 242"/>
                <a:gd name="T12" fmla="*/ 3 w 603"/>
                <a:gd name="T13" fmla="*/ 8 h 242"/>
                <a:gd name="T14" fmla="*/ 1 w 603"/>
                <a:gd name="T15" fmla="*/ 10 h 242"/>
                <a:gd name="T16" fmla="*/ 0 w 603"/>
                <a:gd name="T17" fmla="*/ 13 h 242"/>
                <a:gd name="T18" fmla="*/ 0 w 603"/>
                <a:gd name="T19" fmla="*/ 15 h 242"/>
                <a:gd name="T20" fmla="*/ 0 w 603"/>
                <a:gd name="T21" fmla="*/ 227 h 242"/>
                <a:gd name="T22" fmla="*/ 0 w 603"/>
                <a:gd name="T23" fmla="*/ 230 h 242"/>
                <a:gd name="T24" fmla="*/ 1 w 603"/>
                <a:gd name="T25" fmla="*/ 232 h 242"/>
                <a:gd name="T26" fmla="*/ 3 w 603"/>
                <a:gd name="T27" fmla="*/ 235 h 242"/>
                <a:gd name="T28" fmla="*/ 4 w 603"/>
                <a:gd name="T29" fmla="*/ 238 h 242"/>
                <a:gd name="T30" fmla="*/ 7 w 603"/>
                <a:gd name="T31" fmla="*/ 240 h 242"/>
                <a:gd name="T32" fmla="*/ 10 w 603"/>
                <a:gd name="T33" fmla="*/ 241 h 242"/>
                <a:gd name="T34" fmla="*/ 12 w 603"/>
                <a:gd name="T35" fmla="*/ 242 h 242"/>
                <a:gd name="T36" fmla="*/ 15 w 603"/>
                <a:gd name="T37" fmla="*/ 242 h 242"/>
                <a:gd name="T38" fmla="*/ 588 w 603"/>
                <a:gd name="T39" fmla="*/ 242 h 242"/>
                <a:gd name="T40" fmla="*/ 590 w 603"/>
                <a:gd name="T41" fmla="*/ 242 h 242"/>
                <a:gd name="T42" fmla="*/ 593 w 603"/>
                <a:gd name="T43" fmla="*/ 241 h 242"/>
                <a:gd name="T44" fmla="*/ 595 w 603"/>
                <a:gd name="T45" fmla="*/ 240 h 242"/>
                <a:gd name="T46" fmla="*/ 597 w 603"/>
                <a:gd name="T47" fmla="*/ 238 h 242"/>
                <a:gd name="T48" fmla="*/ 600 w 603"/>
                <a:gd name="T49" fmla="*/ 235 h 242"/>
                <a:gd name="T50" fmla="*/ 601 w 603"/>
                <a:gd name="T51" fmla="*/ 232 h 242"/>
                <a:gd name="T52" fmla="*/ 602 w 603"/>
                <a:gd name="T53" fmla="*/ 230 h 242"/>
                <a:gd name="T54" fmla="*/ 603 w 603"/>
                <a:gd name="T55" fmla="*/ 227 h 242"/>
                <a:gd name="T56" fmla="*/ 603 w 603"/>
                <a:gd name="T57" fmla="*/ 15 h 242"/>
                <a:gd name="T58" fmla="*/ 602 w 603"/>
                <a:gd name="T59" fmla="*/ 13 h 242"/>
                <a:gd name="T60" fmla="*/ 601 w 603"/>
                <a:gd name="T61" fmla="*/ 10 h 242"/>
                <a:gd name="T62" fmla="*/ 600 w 603"/>
                <a:gd name="T63" fmla="*/ 8 h 242"/>
                <a:gd name="T64" fmla="*/ 597 w 603"/>
                <a:gd name="T65" fmla="*/ 6 h 242"/>
                <a:gd name="T66" fmla="*/ 595 w 603"/>
                <a:gd name="T67" fmla="*/ 4 h 242"/>
                <a:gd name="T68" fmla="*/ 593 w 603"/>
                <a:gd name="T69" fmla="*/ 3 h 242"/>
                <a:gd name="T70" fmla="*/ 590 w 603"/>
                <a:gd name="T71" fmla="*/ 2 h 242"/>
                <a:gd name="T72" fmla="*/ 588 w 603"/>
                <a:gd name="T7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03" h="242">
                  <a:moveTo>
                    <a:pt x="588" y="0"/>
                  </a:moveTo>
                  <a:lnTo>
                    <a:pt x="15" y="0"/>
                  </a:lnTo>
                  <a:lnTo>
                    <a:pt x="12" y="2"/>
                  </a:lnTo>
                  <a:lnTo>
                    <a:pt x="10" y="3"/>
                  </a:lnTo>
                  <a:lnTo>
                    <a:pt x="7" y="4"/>
                  </a:lnTo>
                  <a:lnTo>
                    <a:pt x="4" y="6"/>
                  </a:lnTo>
                  <a:lnTo>
                    <a:pt x="3" y="8"/>
                  </a:lnTo>
                  <a:lnTo>
                    <a:pt x="1" y="10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227"/>
                  </a:lnTo>
                  <a:lnTo>
                    <a:pt x="0" y="230"/>
                  </a:lnTo>
                  <a:lnTo>
                    <a:pt x="1" y="232"/>
                  </a:lnTo>
                  <a:lnTo>
                    <a:pt x="3" y="235"/>
                  </a:lnTo>
                  <a:lnTo>
                    <a:pt x="4" y="238"/>
                  </a:lnTo>
                  <a:lnTo>
                    <a:pt x="7" y="240"/>
                  </a:lnTo>
                  <a:lnTo>
                    <a:pt x="10" y="241"/>
                  </a:lnTo>
                  <a:lnTo>
                    <a:pt x="12" y="242"/>
                  </a:lnTo>
                  <a:lnTo>
                    <a:pt x="15" y="242"/>
                  </a:lnTo>
                  <a:lnTo>
                    <a:pt x="588" y="242"/>
                  </a:lnTo>
                  <a:lnTo>
                    <a:pt x="590" y="242"/>
                  </a:lnTo>
                  <a:lnTo>
                    <a:pt x="593" y="241"/>
                  </a:lnTo>
                  <a:lnTo>
                    <a:pt x="595" y="240"/>
                  </a:lnTo>
                  <a:lnTo>
                    <a:pt x="597" y="238"/>
                  </a:lnTo>
                  <a:lnTo>
                    <a:pt x="600" y="235"/>
                  </a:lnTo>
                  <a:lnTo>
                    <a:pt x="601" y="232"/>
                  </a:lnTo>
                  <a:lnTo>
                    <a:pt x="602" y="230"/>
                  </a:lnTo>
                  <a:lnTo>
                    <a:pt x="603" y="227"/>
                  </a:lnTo>
                  <a:lnTo>
                    <a:pt x="603" y="15"/>
                  </a:lnTo>
                  <a:lnTo>
                    <a:pt x="602" y="13"/>
                  </a:lnTo>
                  <a:lnTo>
                    <a:pt x="601" y="10"/>
                  </a:lnTo>
                  <a:lnTo>
                    <a:pt x="600" y="8"/>
                  </a:lnTo>
                  <a:lnTo>
                    <a:pt x="597" y="6"/>
                  </a:lnTo>
                  <a:lnTo>
                    <a:pt x="595" y="4"/>
                  </a:lnTo>
                  <a:lnTo>
                    <a:pt x="593" y="3"/>
                  </a:lnTo>
                  <a:lnTo>
                    <a:pt x="590" y="2"/>
                  </a:lnTo>
                  <a:lnTo>
                    <a:pt x="5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" name="Freeform 638"/>
            <p:cNvSpPr>
              <a:spLocks/>
            </p:cNvSpPr>
            <p:nvPr/>
          </p:nvSpPr>
          <p:spPr bwMode="auto">
            <a:xfrm>
              <a:off x="4319588" y="2695575"/>
              <a:ext cx="76200" cy="76200"/>
            </a:xfrm>
            <a:custGeom>
              <a:avLst/>
              <a:gdLst>
                <a:gd name="T0" fmla="*/ 226 w 241"/>
                <a:gd name="T1" fmla="*/ 0 h 242"/>
                <a:gd name="T2" fmla="*/ 16 w 241"/>
                <a:gd name="T3" fmla="*/ 0 h 242"/>
                <a:gd name="T4" fmla="*/ 13 w 241"/>
                <a:gd name="T5" fmla="*/ 2 h 242"/>
                <a:gd name="T6" fmla="*/ 9 w 241"/>
                <a:gd name="T7" fmla="*/ 3 h 242"/>
                <a:gd name="T8" fmla="*/ 7 w 241"/>
                <a:gd name="T9" fmla="*/ 4 h 242"/>
                <a:gd name="T10" fmla="*/ 5 w 241"/>
                <a:gd name="T11" fmla="*/ 6 h 242"/>
                <a:gd name="T12" fmla="*/ 3 w 241"/>
                <a:gd name="T13" fmla="*/ 8 h 242"/>
                <a:gd name="T14" fmla="*/ 2 w 241"/>
                <a:gd name="T15" fmla="*/ 10 h 242"/>
                <a:gd name="T16" fmla="*/ 1 w 241"/>
                <a:gd name="T17" fmla="*/ 13 h 242"/>
                <a:gd name="T18" fmla="*/ 0 w 241"/>
                <a:gd name="T19" fmla="*/ 15 h 242"/>
                <a:gd name="T20" fmla="*/ 0 w 241"/>
                <a:gd name="T21" fmla="*/ 227 h 242"/>
                <a:gd name="T22" fmla="*/ 1 w 241"/>
                <a:gd name="T23" fmla="*/ 230 h 242"/>
                <a:gd name="T24" fmla="*/ 2 w 241"/>
                <a:gd name="T25" fmla="*/ 232 h 242"/>
                <a:gd name="T26" fmla="*/ 3 w 241"/>
                <a:gd name="T27" fmla="*/ 235 h 242"/>
                <a:gd name="T28" fmla="*/ 5 w 241"/>
                <a:gd name="T29" fmla="*/ 238 h 242"/>
                <a:gd name="T30" fmla="*/ 7 w 241"/>
                <a:gd name="T31" fmla="*/ 240 h 242"/>
                <a:gd name="T32" fmla="*/ 9 w 241"/>
                <a:gd name="T33" fmla="*/ 241 h 242"/>
                <a:gd name="T34" fmla="*/ 13 w 241"/>
                <a:gd name="T35" fmla="*/ 242 h 242"/>
                <a:gd name="T36" fmla="*/ 16 w 241"/>
                <a:gd name="T37" fmla="*/ 242 h 242"/>
                <a:gd name="T38" fmla="*/ 226 w 241"/>
                <a:gd name="T39" fmla="*/ 242 h 242"/>
                <a:gd name="T40" fmla="*/ 229 w 241"/>
                <a:gd name="T41" fmla="*/ 242 h 242"/>
                <a:gd name="T42" fmla="*/ 231 w 241"/>
                <a:gd name="T43" fmla="*/ 241 h 242"/>
                <a:gd name="T44" fmla="*/ 235 w 241"/>
                <a:gd name="T45" fmla="*/ 240 h 242"/>
                <a:gd name="T46" fmla="*/ 237 w 241"/>
                <a:gd name="T47" fmla="*/ 238 h 242"/>
                <a:gd name="T48" fmla="*/ 239 w 241"/>
                <a:gd name="T49" fmla="*/ 235 h 242"/>
                <a:gd name="T50" fmla="*/ 240 w 241"/>
                <a:gd name="T51" fmla="*/ 232 h 242"/>
                <a:gd name="T52" fmla="*/ 241 w 241"/>
                <a:gd name="T53" fmla="*/ 230 h 242"/>
                <a:gd name="T54" fmla="*/ 241 w 241"/>
                <a:gd name="T55" fmla="*/ 227 h 242"/>
                <a:gd name="T56" fmla="*/ 241 w 241"/>
                <a:gd name="T57" fmla="*/ 15 h 242"/>
                <a:gd name="T58" fmla="*/ 241 w 241"/>
                <a:gd name="T59" fmla="*/ 13 h 242"/>
                <a:gd name="T60" fmla="*/ 240 w 241"/>
                <a:gd name="T61" fmla="*/ 10 h 242"/>
                <a:gd name="T62" fmla="*/ 239 w 241"/>
                <a:gd name="T63" fmla="*/ 8 h 242"/>
                <a:gd name="T64" fmla="*/ 237 w 241"/>
                <a:gd name="T65" fmla="*/ 6 h 242"/>
                <a:gd name="T66" fmla="*/ 235 w 241"/>
                <a:gd name="T67" fmla="*/ 4 h 242"/>
                <a:gd name="T68" fmla="*/ 231 w 241"/>
                <a:gd name="T69" fmla="*/ 3 h 242"/>
                <a:gd name="T70" fmla="*/ 229 w 241"/>
                <a:gd name="T71" fmla="*/ 2 h 242"/>
                <a:gd name="T72" fmla="*/ 226 w 241"/>
                <a:gd name="T7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1" h="242">
                  <a:moveTo>
                    <a:pt x="226" y="0"/>
                  </a:moveTo>
                  <a:lnTo>
                    <a:pt x="16" y="0"/>
                  </a:lnTo>
                  <a:lnTo>
                    <a:pt x="13" y="2"/>
                  </a:lnTo>
                  <a:lnTo>
                    <a:pt x="9" y="3"/>
                  </a:lnTo>
                  <a:lnTo>
                    <a:pt x="7" y="4"/>
                  </a:lnTo>
                  <a:lnTo>
                    <a:pt x="5" y="6"/>
                  </a:lnTo>
                  <a:lnTo>
                    <a:pt x="3" y="8"/>
                  </a:lnTo>
                  <a:lnTo>
                    <a:pt x="2" y="10"/>
                  </a:lnTo>
                  <a:lnTo>
                    <a:pt x="1" y="13"/>
                  </a:lnTo>
                  <a:lnTo>
                    <a:pt x="0" y="15"/>
                  </a:lnTo>
                  <a:lnTo>
                    <a:pt x="0" y="227"/>
                  </a:lnTo>
                  <a:lnTo>
                    <a:pt x="1" y="230"/>
                  </a:lnTo>
                  <a:lnTo>
                    <a:pt x="2" y="232"/>
                  </a:lnTo>
                  <a:lnTo>
                    <a:pt x="3" y="235"/>
                  </a:lnTo>
                  <a:lnTo>
                    <a:pt x="5" y="238"/>
                  </a:lnTo>
                  <a:lnTo>
                    <a:pt x="7" y="240"/>
                  </a:lnTo>
                  <a:lnTo>
                    <a:pt x="9" y="241"/>
                  </a:lnTo>
                  <a:lnTo>
                    <a:pt x="13" y="242"/>
                  </a:lnTo>
                  <a:lnTo>
                    <a:pt x="16" y="242"/>
                  </a:lnTo>
                  <a:lnTo>
                    <a:pt x="226" y="242"/>
                  </a:lnTo>
                  <a:lnTo>
                    <a:pt x="229" y="242"/>
                  </a:lnTo>
                  <a:lnTo>
                    <a:pt x="231" y="241"/>
                  </a:lnTo>
                  <a:lnTo>
                    <a:pt x="235" y="240"/>
                  </a:lnTo>
                  <a:lnTo>
                    <a:pt x="237" y="238"/>
                  </a:lnTo>
                  <a:lnTo>
                    <a:pt x="239" y="235"/>
                  </a:lnTo>
                  <a:lnTo>
                    <a:pt x="240" y="232"/>
                  </a:lnTo>
                  <a:lnTo>
                    <a:pt x="241" y="230"/>
                  </a:lnTo>
                  <a:lnTo>
                    <a:pt x="241" y="227"/>
                  </a:lnTo>
                  <a:lnTo>
                    <a:pt x="241" y="15"/>
                  </a:lnTo>
                  <a:lnTo>
                    <a:pt x="241" y="13"/>
                  </a:lnTo>
                  <a:lnTo>
                    <a:pt x="240" y="10"/>
                  </a:lnTo>
                  <a:lnTo>
                    <a:pt x="239" y="8"/>
                  </a:lnTo>
                  <a:lnTo>
                    <a:pt x="237" y="6"/>
                  </a:lnTo>
                  <a:lnTo>
                    <a:pt x="235" y="4"/>
                  </a:lnTo>
                  <a:lnTo>
                    <a:pt x="231" y="3"/>
                  </a:lnTo>
                  <a:lnTo>
                    <a:pt x="229" y="2"/>
                  </a:lnTo>
                  <a:lnTo>
                    <a:pt x="22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9820246" y="3242484"/>
            <a:ext cx="397401" cy="399607"/>
            <a:chOff x="2025650" y="2516188"/>
            <a:chExt cx="285750" cy="287337"/>
          </a:xfrm>
          <a:solidFill>
            <a:srgbClr val="1C819E"/>
          </a:solidFill>
        </p:grpSpPr>
        <p:sp>
          <p:nvSpPr>
            <p:cNvPr id="46" name="Freeform 1153"/>
            <p:cNvSpPr>
              <a:spLocks/>
            </p:cNvSpPr>
            <p:nvPr/>
          </p:nvSpPr>
          <p:spPr bwMode="auto">
            <a:xfrm>
              <a:off x="2187575" y="2554288"/>
              <a:ext cx="38100" cy="107950"/>
            </a:xfrm>
            <a:custGeom>
              <a:avLst/>
              <a:gdLst>
                <a:gd name="T0" fmla="*/ 24 w 95"/>
                <a:gd name="T1" fmla="*/ 271 h 271"/>
                <a:gd name="T2" fmla="*/ 40 w 95"/>
                <a:gd name="T3" fmla="*/ 262 h 271"/>
                <a:gd name="T4" fmla="*/ 58 w 95"/>
                <a:gd name="T5" fmla="*/ 255 h 271"/>
                <a:gd name="T6" fmla="*/ 77 w 95"/>
                <a:gd name="T7" fmla="*/ 249 h 271"/>
                <a:gd name="T8" fmla="*/ 95 w 95"/>
                <a:gd name="T9" fmla="*/ 244 h 271"/>
                <a:gd name="T10" fmla="*/ 95 w 95"/>
                <a:gd name="T11" fmla="*/ 11 h 271"/>
                <a:gd name="T12" fmla="*/ 95 w 95"/>
                <a:gd name="T13" fmla="*/ 7 h 271"/>
                <a:gd name="T14" fmla="*/ 92 w 95"/>
                <a:gd name="T15" fmla="*/ 3 h 271"/>
                <a:gd name="T16" fmla="*/ 88 w 95"/>
                <a:gd name="T17" fmla="*/ 1 h 271"/>
                <a:gd name="T18" fmla="*/ 84 w 95"/>
                <a:gd name="T19" fmla="*/ 0 h 271"/>
                <a:gd name="T20" fmla="*/ 0 w 95"/>
                <a:gd name="T21" fmla="*/ 0 h 271"/>
                <a:gd name="T22" fmla="*/ 0 w 95"/>
                <a:gd name="T23" fmla="*/ 71 h 271"/>
                <a:gd name="T24" fmla="*/ 24 w 95"/>
                <a:gd name="T25" fmla="*/ 71 h 271"/>
                <a:gd name="T26" fmla="*/ 24 w 95"/>
                <a:gd name="T27" fmla="*/ 27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5" h="271">
                  <a:moveTo>
                    <a:pt x="24" y="271"/>
                  </a:moveTo>
                  <a:lnTo>
                    <a:pt x="40" y="262"/>
                  </a:lnTo>
                  <a:lnTo>
                    <a:pt x="58" y="255"/>
                  </a:lnTo>
                  <a:lnTo>
                    <a:pt x="77" y="249"/>
                  </a:lnTo>
                  <a:lnTo>
                    <a:pt x="95" y="244"/>
                  </a:lnTo>
                  <a:lnTo>
                    <a:pt x="95" y="11"/>
                  </a:lnTo>
                  <a:lnTo>
                    <a:pt x="95" y="7"/>
                  </a:lnTo>
                  <a:lnTo>
                    <a:pt x="92" y="3"/>
                  </a:lnTo>
                  <a:lnTo>
                    <a:pt x="88" y="1"/>
                  </a:lnTo>
                  <a:lnTo>
                    <a:pt x="84" y="0"/>
                  </a:lnTo>
                  <a:lnTo>
                    <a:pt x="0" y="0"/>
                  </a:lnTo>
                  <a:lnTo>
                    <a:pt x="0" y="71"/>
                  </a:lnTo>
                  <a:lnTo>
                    <a:pt x="24" y="71"/>
                  </a:lnTo>
                  <a:lnTo>
                    <a:pt x="24" y="2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" name="Freeform 1154"/>
            <p:cNvSpPr>
              <a:spLocks/>
            </p:cNvSpPr>
            <p:nvPr/>
          </p:nvSpPr>
          <p:spPr bwMode="auto">
            <a:xfrm>
              <a:off x="2025650" y="2554288"/>
              <a:ext cx="146050" cy="220663"/>
            </a:xfrm>
            <a:custGeom>
              <a:avLst/>
              <a:gdLst>
                <a:gd name="T0" fmla="*/ 72 w 369"/>
                <a:gd name="T1" fmla="*/ 481 h 554"/>
                <a:gd name="T2" fmla="*/ 72 w 369"/>
                <a:gd name="T3" fmla="*/ 71 h 554"/>
                <a:gd name="T4" fmla="*/ 97 w 369"/>
                <a:gd name="T5" fmla="*/ 71 h 554"/>
                <a:gd name="T6" fmla="*/ 97 w 369"/>
                <a:gd name="T7" fmla="*/ 0 h 554"/>
                <a:gd name="T8" fmla="*/ 12 w 369"/>
                <a:gd name="T9" fmla="*/ 0 h 554"/>
                <a:gd name="T10" fmla="*/ 8 w 369"/>
                <a:gd name="T11" fmla="*/ 1 h 554"/>
                <a:gd name="T12" fmla="*/ 4 w 369"/>
                <a:gd name="T13" fmla="*/ 3 h 554"/>
                <a:gd name="T14" fmla="*/ 1 w 369"/>
                <a:gd name="T15" fmla="*/ 7 h 554"/>
                <a:gd name="T16" fmla="*/ 0 w 369"/>
                <a:gd name="T17" fmla="*/ 11 h 554"/>
                <a:gd name="T18" fmla="*/ 0 w 369"/>
                <a:gd name="T19" fmla="*/ 494 h 554"/>
                <a:gd name="T20" fmla="*/ 1 w 369"/>
                <a:gd name="T21" fmla="*/ 501 h 554"/>
                <a:gd name="T22" fmla="*/ 1 w 369"/>
                <a:gd name="T23" fmla="*/ 508 h 554"/>
                <a:gd name="T24" fmla="*/ 3 w 369"/>
                <a:gd name="T25" fmla="*/ 514 h 554"/>
                <a:gd name="T26" fmla="*/ 4 w 369"/>
                <a:gd name="T27" fmla="*/ 520 h 554"/>
                <a:gd name="T28" fmla="*/ 6 w 369"/>
                <a:gd name="T29" fmla="*/ 525 h 554"/>
                <a:gd name="T30" fmla="*/ 9 w 369"/>
                <a:gd name="T31" fmla="*/ 530 h 554"/>
                <a:gd name="T32" fmla="*/ 12 w 369"/>
                <a:gd name="T33" fmla="*/ 534 h 554"/>
                <a:gd name="T34" fmla="*/ 15 w 369"/>
                <a:gd name="T35" fmla="*/ 538 h 554"/>
                <a:gd name="T36" fmla="*/ 19 w 369"/>
                <a:gd name="T37" fmla="*/ 542 h 554"/>
                <a:gd name="T38" fmla="*/ 24 w 369"/>
                <a:gd name="T39" fmla="*/ 546 h 554"/>
                <a:gd name="T40" fmla="*/ 28 w 369"/>
                <a:gd name="T41" fmla="*/ 548 h 554"/>
                <a:gd name="T42" fmla="*/ 34 w 369"/>
                <a:gd name="T43" fmla="*/ 550 h 554"/>
                <a:gd name="T44" fmla="*/ 40 w 369"/>
                <a:gd name="T45" fmla="*/ 552 h 554"/>
                <a:gd name="T46" fmla="*/ 47 w 369"/>
                <a:gd name="T47" fmla="*/ 553 h 554"/>
                <a:gd name="T48" fmla="*/ 53 w 369"/>
                <a:gd name="T49" fmla="*/ 554 h 554"/>
                <a:gd name="T50" fmla="*/ 61 w 369"/>
                <a:gd name="T51" fmla="*/ 554 h 554"/>
                <a:gd name="T52" fmla="*/ 369 w 369"/>
                <a:gd name="T53" fmla="*/ 554 h 554"/>
                <a:gd name="T54" fmla="*/ 360 w 369"/>
                <a:gd name="T55" fmla="*/ 536 h 554"/>
                <a:gd name="T56" fmla="*/ 351 w 369"/>
                <a:gd name="T57" fmla="*/ 519 h 554"/>
                <a:gd name="T58" fmla="*/ 345 w 369"/>
                <a:gd name="T59" fmla="*/ 501 h 554"/>
                <a:gd name="T60" fmla="*/ 340 w 369"/>
                <a:gd name="T61" fmla="*/ 481 h 554"/>
                <a:gd name="T62" fmla="*/ 72 w 369"/>
                <a:gd name="T63" fmla="*/ 481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69" h="554">
                  <a:moveTo>
                    <a:pt x="72" y="481"/>
                  </a:moveTo>
                  <a:lnTo>
                    <a:pt x="72" y="71"/>
                  </a:lnTo>
                  <a:lnTo>
                    <a:pt x="97" y="71"/>
                  </a:lnTo>
                  <a:lnTo>
                    <a:pt x="97" y="0"/>
                  </a:lnTo>
                  <a:lnTo>
                    <a:pt x="12" y="0"/>
                  </a:lnTo>
                  <a:lnTo>
                    <a:pt x="8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494"/>
                  </a:lnTo>
                  <a:lnTo>
                    <a:pt x="1" y="501"/>
                  </a:lnTo>
                  <a:lnTo>
                    <a:pt x="1" y="508"/>
                  </a:lnTo>
                  <a:lnTo>
                    <a:pt x="3" y="514"/>
                  </a:lnTo>
                  <a:lnTo>
                    <a:pt x="4" y="520"/>
                  </a:lnTo>
                  <a:lnTo>
                    <a:pt x="6" y="525"/>
                  </a:lnTo>
                  <a:lnTo>
                    <a:pt x="9" y="530"/>
                  </a:lnTo>
                  <a:lnTo>
                    <a:pt x="12" y="534"/>
                  </a:lnTo>
                  <a:lnTo>
                    <a:pt x="15" y="538"/>
                  </a:lnTo>
                  <a:lnTo>
                    <a:pt x="19" y="542"/>
                  </a:lnTo>
                  <a:lnTo>
                    <a:pt x="24" y="546"/>
                  </a:lnTo>
                  <a:lnTo>
                    <a:pt x="28" y="548"/>
                  </a:lnTo>
                  <a:lnTo>
                    <a:pt x="34" y="550"/>
                  </a:lnTo>
                  <a:lnTo>
                    <a:pt x="40" y="552"/>
                  </a:lnTo>
                  <a:lnTo>
                    <a:pt x="47" y="553"/>
                  </a:lnTo>
                  <a:lnTo>
                    <a:pt x="53" y="554"/>
                  </a:lnTo>
                  <a:lnTo>
                    <a:pt x="61" y="554"/>
                  </a:lnTo>
                  <a:lnTo>
                    <a:pt x="369" y="554"/>
                  </a:lnTo>
                  <a:lnTo>
                    <a:pt x="360" y="536"/>
                  </a:lnTo>
                  <a:lnTo>
                    <a:pt x="351" y="519"/>
                  </a:lnTo>
                  <a:lnTo>
                    <a:pt x="345" y="501"/>
                  </a:lnTo>
                  <a:lnTo>
                    <a:pt x="340" y="481"/>
                  </a:lnTo>
                  <a:lnTo>
                    <a:pt x="72" y="4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" name="Freeform 1155"/>
            <p:cNvSpPr>
              <a:spLocks/>
            </p:cNvSpPr>
            <p:nvPr/>
          </p:nvSpPr>
          <p:spPr bwMode="auto">
            <a:xfrm>
              <a:off x="2085975" y="2622550"/>
              <a:ext cx="69850" cy="9525"/>
            </a:xfrm>
            <a:custGeom>
              <a:avLst/>
              <a:gdLst>
                <a:gd name="T0" fmla="*/ 164 w 176"/>
                <a:gd name="T1" fmla="*/ 0 h 25"/>
                <a:gd name="T2" fmla="*/ 12 w 176"/>
                <a:gd name="T3" fmla="*/ 0 h 25"/>
                <a:gd name="T4" fmla="*/ 8 w 176"/>
                <a:gd name="T5" fmla="*/ 1 h 25"/>
                <a:gd name="T6" fmla="*/ 4 w 176"/>
                <a:gd name="T7" fmla="*/ 4 h 25"/>
                <a:gd name="T8" fmla="*/ 1 w 176"/>
                <a:gd name="T9" fmla="*/ 7 h 25"/>
                <a:gd name="T10" fmla="*/ 0 w 176"/>
                <a:gd name="T11" fmla="*/ 12 h 25"/>
                <a:gd name="T12" fmla="*/ 1 w 176"/>
                <a:gd name="T13" fmla="*/ 18 h 25"/>
                <a:gd name="T14" fmla="*/ 4 w 176"/>
                <a:gd name="T15" fmla="*/ 21 h 25"/>
                <a:gd name="T16" fmla="*/ 8 w 176"/>
                <a:gd name="T17" fmla="*/ 24 h 25"/>
                <a:gd name="T18" fmla="*/ 12 w 176"/>
                <a:gd name="T19" fmla="*/ 25 h 25"/>
                <a:gd name="T20" fmla="*/ 164 w 176"/>
                <a:gd name="T21" fmla="*/ 25 h 25"/>
                <a:gd name="T22" fmla="*/ 169 w 176"/>
                <a:gd name="T23" fmla="*/ 24 h 25"/>
                <a:gd name="T24" fmla="*/ 172 w 176"/>
                <a:gd name="T25" fmla="*/ 21 h 25"/>
                <a:gd name="T26" fmla="*/ 175 w 176"/>
                <a:gd name="T27" fmla="*/ 18 h 25"/>
                <a:gd name="T28" fmla="*/ 176 w 176"/>
                <a:gd name="T29" fmla="*/ 12 h 25"/>
                <a:gd name="T30" fmla="*/ 175 w 176"/>
                <a:gd name="T31" fmla="*/ 7 h 25"/>
                <a:gd name="T32" fmla="*/ 172 w 176"/>
                <a:gd name="T33" fmla="*/ 4 h 25"/>
                <a:gd name="T34" fmla="*/ 169 w 176"/>
                <a:gd name="T35" fmla="*/ 1 h 25"/>
                <a:gd name="T36" fmla="*/ 164 w 176"/>
                <a:gd name="T3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6" h="25">
                  <a:moveTo>
                    <a:pt x="164" y="0"/>
                  </a:moveTo>
                  <a:lnTo>
                    <a:pt x="12" y="0"/>
                  </a:lnTo>
                  <a:lnTo>
                    <a:pt x="8" y="1"/>
                  </a:lnTo>
                  <a:lnTo>
                    <a:pt x="4" y="4"/>
                  </a:lnTo>
                  <a:lnTo>
                    <a:pt x="1" y="7"/>
                  </a:lnTo>
                  <a:lnTo>
                    <a:pt x="0" y="12"/>
                  </a:lnTo>
                  <a:lnTo>
                    <a:pt x="1" y="18"/>
                  </a:lnTo>
                  <a:lnTo>
                    <a:pt x="4" y="21"/>
                  </a:lnTo>
                  <a:lnTo>
                    <a:pt x="8" y="24"/>
                  </a:lnTo>
                  <a:lnTo>
                    <a:pt x="12" y="25"/>
                  </a:lnTo>
                  <a:lnTo>
                    <a:pt x="164" y="25"/>
                  </a:lnTo>
                  <a:lnTo>
                    <a:pt x="169" y="24"/>
                  </a:lnTo>
                  <a:lnTo>
                    <a:pt x="172" y="21"/>
                  </a:lnTo>
                  <a:lnTo>
                    <a:pt x="175" y="18"/>
                  </a:lnTo>
                  <a:lnTo>
                    <a:pt x="176" y="12"/>
                  </a:lnTo>
                  <a:lnTo>
                    <a:pt x="175" y="7"/>
                  </a:lnTo>
                  <a:lnTo>
                    <a:pt x="172" y="4"/>
                  </a:lnTo>
                  <a:lnTo>
                    <a:pt x="169" y="1"/>
                  </a:lnTo>
                  <a:lnTo>
                    <a:pt x="16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" name="Freeform 1156"/>
            <p:cNvSpPr>
              <a:spLocks/>
            </p:cNvSpPr>
            <p:nvPr/>
          </p:nvSpPr>
          <p:spPr bwMode="auto">
            <a:xfrm>
              <a:off x="2085975" y="2651125"/>
              <a:ext cx="69850" cy="9525"/>
            </a:xfrm>
            <a:custGeom>
              <a:avLst/>
              <a:gdLst>
                <a:gd name="T0" fmla="*/ 164 w 176"/>
                <a:gd name="T1" fmla="*/ 0 h 23"/>
                <a:gd name="T2" fmla="*/ 12 w 176"/>
                <a:gd name="T3" fmla="*/ 0 h 23"/>
                <a:gd name="T4" fmla="*/ 8 w 176"/>
                <a:gd name="T5" fmla="*/ 1 h 23"/>
                <a:gd name="T6" fmla="*/ 4 w 176"/>
                <a:gd name="T7" fmla="*/ 3 h 23"/>
                <a:gd name="T8" fmla="*/ 1 w 176"/>
                <a:gd name="T9" fmla="*/ 7 h 23"/>
                <a:gd name="T10" fmla="*/ 0 w 176"/>
                <a:gd name="T11" fmla="*/ 12 h 23"/>
                <a:gd name="T12" fmla="*/ 1 w 176"/>
                <a:gd name="T13" fmla="*/ 16 h 23"/>
                <a:gd name="T14" fmla="*/ 4 w 176"/>
                <a:gd name="T15" fmla="*/ 20 h 23"/>
                <a:gd name="T16" fmla="*/ 8 w 176"/>
                <a:gd name="T17" fmla="*/ 23 h 23"/>
                <a:gd name="T18" fmla="*/ 12 w 176"/>
                <a:gd name="T19" fmla="*/ 23 h 23"/>
                <a:gd name="T20" fmla="*/ 164 w 176"/>
                <a:gd name="T21" fmla="*/ 23 h 23"/>
                <a:gd name="T22" fmla="*/ 169 w 176"/>
                <a:gd name="T23" fmla="*/ 23 h 23"/>
                <a:gd name="T24" fmla="*/ 172 w 176"/>
                <a:gd name="T25" fmla="*/ 20 h 23"/>
                <a:gd name="T26" fmla="*/ 175 w 176"/>
                <a:gd name="T27" fmla="*/ 16 h 23"/>
                <a:gd name="T28" fmla="*/ 176 w 176"/>
                <a:gd name="T29" fmla="*/ 12 h 23"/>
                <a:gd name="T30" fmla="*/ 175 w 176"/>
                <a:gd name="T31" fmla="*/ 7 h 23"/>
                <a:gd name="T32" fmla="*/ 172 w 176"/>
                <a:gd name="T33" fmla="*/ 3 h 23"/>
                <a:gd name="T34" fmla="*/ 169 w 176"/>
                <a:gd name="T35" fmla="*/ 1 h 23"/>
                <a:gd name="T36" fmla="*/ 164 w 176"/>
                <a:gd name="T3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6" h="23">
                  <a:moveTo>
                    <a:pt x="164" y="0"/>
                  </a:moveTo>
                  <a:lnTo>
                    <a:pt x="12" y="0"/>
                  </a:lnTo>
                  <a:lnTo>
                    <a:pt x="8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1" y="16"/>
                  </a:lnTo>
                  <a:lnTo>
                    <a:pt x="4" y="20"/>
                  </a:lnTo>
                  <a:lnTo>
                    <a:pt x="8" y="23"/>
                  </a:lnTo>
                  <a:lnTo>
                    <a:pt x="12" y="23"/>
                  </a:lnTo>
                  <a:lnTo>
                    <a:pt x="164" y="23"/>
                  </a:lnTo>
                  <a:lnTo>
                    <a:pt x="169" y="23"/>
                  </a:lnTo>
                  <a:lnTo>
                    <a:pt x="172" y="20"/>
                  </a:lnTo>
                  <a:lnTo>
                    <a:pt x="175" y="16"/>
                  </a:lnTo>
                  <a:lnTo>
                    <a:pt x="176" y="12"/>
                  </a:lnTo>
                  <a:lnTo>
                    <a:pt x="175" y="7"/>
                  </a:lnTo>
                  <a:lnTo>
                    <a:pt x="172" y="3"/>
                  </a:lnTo>
                  <a:lnTo>
                    <a:pt x="169" y="1"/>
                  </a:lnTo>
                  <a:lnTo>
                    <a:pt x="16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" name="Freeform 1157"/>
            <p:cNvSpPr>
              <a:spLocks/>
            </p:cNvSpPr>
            <p:nvPr/>
          </p:nvSpPr>
          <p:spPr bwMode="auto">
            <a:xfrm>
              <a:off x="2085975" y="2679700"/>
              <a:ext cx="69850" cy="9525"/>
            </a:xfrm>
            <a:custGeom>
              <a:avLst/>
              <a:gdLst>
                <a:gd name="T0" fmla="*/ 176 w 176"/>
                <a:gd name="T1" fmla="*/ 11 h 23"/>
                <a:gd name="T2" fmla="*/ 175 w 176"/>
                <a:gd name="T3" fmla="*/ 7 h 23"/>
                <a:gd name="T4" fmla="*/ 172 w 176"/>
                <a:gd name="T5" fmla="*/ 3 h 23"/>
                <a:gd name="T6" fmla="*/ 169 w 176"/>
                <a:gd name="T7" fmla="*/ 1 h 23"/>
                <a:gd name="T8" fmla="*/ 164 w 176"/>
                <a:gd name="T9" fmla="*/ 0 h 23"/>
                <a:gd name="T10" fmla="*/ 12 w 176"/>
                <a:gd name="T11" fmla="*/ 0 h 23"/>
                <a:gd name="T12" fmla="*/ 8 w 176"/>
                <a:gd name="T13" fmla="*/ 1 h 23"/>
                <a:gd name="T14" fmla="*/ 4 w 176"/>
                <a:gd name="T15" fmla="*/ 3 h 23"/>
                <a:gd name="T16" fmla="*/ 1 w 176"/>
                <a:gd name="T17" fmla="*/ 7 h 23"/>
                <a:gd name="T18" fmla="*/ 0 w 176"/>
                <a:gd name="T19" fmla="*/ 11 h 23"/>
                <a:gd name="T20" fmla="*/ 1 w 176"/>
                <a:gd name="T21" fmla="*/ 16 h 23"/>
                <a:gd name="T22" fmla="*/ 4 w 176"/>
                <a:gd name="T23" fmla="*/ 20 h 23"/>
                <a:gd name="T24" fmla="*/ 8 w 176"/>
                <a:gd name="T25" fmla="*/ 22 h 23"/>
                <a:gd name="T26" fmla="*/ 12 w 176"/>
                <a:gd name="T27" fmla="*/ 23 h 23"/>
                <a:gd name="T28" fmla="*/ 164 w 176"/>
                <a:gd name="T29" fmla="*/ 23 h 23"/>
                <a:gd name="T30" fmla="*/ 169 w 176"/>
                <a:gd name="T31" fmla="*/ 22 h 23"/>
                <a:gd name="T32" fmla="*/ 172 w 176"/>
                <a:gd name="T33" fmla="*/ 20 h 23"/>
                <a:gd name="T34" fmla="*/ 175 w 176"/>
                <a:gd name="T35" fmla="*/ 16 h 23"/>
                <a:gd name="T36" fmla="*/ 176 w 176"/>
                <a:gd name="T37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6" h="23">
                  <a:moveTo>
                    <a:pt x="176" y="11"/>
                  </a:moveTo>
                  <a:lnTo>
                    <a:pt x="175" y="7"/>
                  </a:lnTo>
                  <a:lnTo>
                    <a:pt x="172" y="3"/>
                  </a:lnTo>
                  <a:lnTo>
                    <a:pt x="169" y="1"/>
                  </a:lnTo>
                  <a:lnTo>
                    <a:pt x="164" y="0"/>
                  </a:lnTo>
                  <a:lnTo>
                    <a:pt x="12" y="0"/>
                  </a:lnTo>
                  <a:lnTo>
                    <a:pt x="8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1" y="16"/>
                  </a:lnTo>
                  <a:lnTo>
                    <a:pt x="4" y="20"/>
                  </a:lnTo>
                  <a:lnTo>
                    <a:pt x="8" y="22"/>
                  </a:lnTo>
                  <a:lnTo>
                    <a:pt x="12" y="23"/>
                  </a:lnTo>
                  <a:lnTo>
                    <a:pt x="164" y="23"/>
                  </a:lnTo>
                  <a:lnTo>
                    <a:pt x="169" y="22"/>
                  </a:lnTo>
                  <a:lnTo>
                    <a:pt x="172" y="20"/>
                  </a:lnTo>
                  <a:lnTo>
                    <a:pt x="175" y="16"/>
                  </a:lnTo>
                  <a:lnTo>
                    <a:pt x="176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" name="Freeform 1158"/>
            <p:cNvSpPr>
              <a:spLocks/>
            </p:cNvSpPr>
            <p:nvPr/>
          </p:nvSpPr>
          <p:spPr bwMode="auto">
            <a:xfrm>
              <a:off x="2085975" y="2708275"/>
              <a:ext cx="44450" cy="9525"/>
            </a:xfrm>
            <a:custGeom>
              <a:avLst/>
              <a:gdLst>
                <a:gd name="T0" fmla="*/ 12 w 115"/>
                <a:gd name="T1" fmla="*/ 0 h 24"/>
                <a:gd name="T2" fmla="*/ 8 w 115"/>
                <a:gd name="T3" fmla="*/ 1 h 24"/>
                <a:gd name="T4" fmla="*/ 4 w 115"/>
                <a:gd name="T5" fmla="*/ 3 h 24"/>
                <a:gd name="T6" fmla="*/ 1 w 115"/>
                <a:gd name="T7" fmla="*/ 8 h 24"/>
                <a:gd name="T8" fmla="*/ 0 w 115"/>
                <a:gd name="T9" fmla="*/ 12 h 24"/>
                <a:gd name="T10" fmla="*/ 1 w 115"/>
                <a:gd name="T11" fmla="*/ 17 h 24"/>
                <a:gd name="T12" fmla="*/ 4 w 115"/>
                <a:gd name="T13" fmla="*/ 21 h 24"/>
                <a:gd name="T14" fmla="*/ 8 w 115"/>
                <a:gd name="T15" fmla="*/ 23 h 24"/>
                <a:gd name="T16" fmla="*/ 12 w 115"/>
                <a:gd name="T17" fmla="*/ 24 h 24"/>
                <a:gd name="T18" fmla="*/ 104 w 115"/>
                <a:gd name="T19" fmla="*/ 24 h 24"/>
                <a:gd name="T20" fmla="*/ 108 w 115"/>
                <a:gd name="T21" fmla="*/ 23 h 24"/>
                <a:gd name="T22" fmla="*/ 112 w 115"/>
                <a:gd name="T23" fmla="*/ 21 h 24"/>
                <a:gd name="T24" fmla="*/ 114 w 115"/>
                <a:gd name="T25" fmla="*/ 17 h 24"/>
                <a:gd name="T26" fmla="*/ 115 w 115"/>
                <a:gd name="T27" fmla="*/ 12 h 24"/>
                <a:gd name="T28" fmla="*/ 114 w 115"/>
                <a:gd name="T29" fmla="*/ 8 h 24"/>
                <a:gd name="T30" fmla="*/ 112 w 115"/>
                <a:gd name="T31" fmla="*/ 3 h 24"/>
                <a:gd name="T32" fmla="*/ 108 w 115"/>
                <a:gd name="T33" fmla="*/ 1 h 24"/>
                <a:gd name="T34" fmla="*/ 104 w 115"/>
                <a:gd name="T35" fmla="*/ 0 h 24"/>
                <a:gd name="T36" fmla="*/ 12 w 115"/>
                <a:gd name="T3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5" h="24">
                  <a:moveTo>
                    <a:pt x="12" y="0"/>
                  </a:moveTo>
                  <a:lnTo>
                    <a:pt x="8" y="1"/>
                  </a:lnTo>
                  <a:lnTo>
                    <a:pt x="4" y="3"/>
                  </a:lnTo>
                  <a:lnTo>
                    <a:pt x="1" y="8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4" y="21"/>
                  </a:lnTo>
                  <a:lnTo>
                    <a:pt x="8" y="23"/>
                  </a:lnTo>
                  <a:lnTo>
                    <a:pt x="12" y="24"/>
                  </a:lnTo>
                  <a:lnTo>
                    <a:pt x="104" y="24"/>
                  </a:lnTo>
                  <a:lnTo>
                    <a:pt x="108" y="23"/>
                  </a:lnTo>
                  <a:lnTo>
                    <a:pt x="112" y="21"/>
                  </a:lnTo>
                  <a:lnTo>
                    <a:pt x="114" y="17"/>
                  </a:lnTo>
                  <a:lnTo>
                    <a:pt x="115" y="12"/>
                  </a:lnTo>
                  <a:lnTo>
                    <a:pt x="114" y="8"/>
                  </a:lnTo>
                  <a:lnTo>
                    <a:pt x="112" y="3"/>
                  </a:lnTo>
                  <a:lnTo>
                    <a:pt x="108" y="1"/>
                  </a:lnTo>
                  <a:lnTo>
                    <a:pt x="104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2" name="Freeform 1159"/>
            <p:cNvSpPr>
              <a:spLocks noEditPoints="1"/>
            </p:cNvSpPr>
            <p:nvPr/>
          </p:nvSpPr>
          <p:spPr bwMode="auto">
            <a:xfrm>
              <a:off x="2168525" y="2660650"/>
              <a:ext cx="142875" cy="142875"/>
            </a:xfrm>
            <a:custGeom>
              <a:avLst/>
              <a:gdLst>
                <a:gd name="T0" fmla="*/ 157 w 361"/>
                <a:gd name="T1" fmla="*/ 259 h 362"/>
                <a:gd name="T2" fmla="*/ 84 w 361"/>
                <a:gd name="T3" fmla="*/ 186 h 362"/>
                <a:gd name="T4" fmla="*/ 84 w 361"/>
                <a:gd name="T5" fmla="*/ 176 h 362"/>
                <a:gd name="T6" fmla="*/ 91 w 361"/>
                <a:gd name="T7" fmla="*/ 170 h 362"/>
                <a:gd name="T8" fmla="*/ 101 w 361"/>
                <a:gd name="T9" fmla="*/ 170 h 362"/>
                <a:gd name="T10" fmla="*/ 156 w 361"/>
                <a:gd name="T11" fmla="*/ 224 h 362"/>
                <a:gd name="T12" fmla="*/ 260 w 361"/>
                <a:gd name="T13" fmla="*/ 111 h 362"/>
                <a:gd name="T14" fmla="*/ 266 w 361"/>
                <a:gd name="T15" fmla="*/ 109 h 362"/>
                <a:gd name="T16" fmla="*/ 271 w 361"/>
                <a:gd name="T17" fmla="*/ 111 h 362"/>
                <a:gd name="T18" fmla="*/ 275 w 361"/>
                <a:gd name="T19" fmla="*/ 116 h 362"/>
                <a:gd name="T20" fmla="*/ 276 w 361"/>
                <a:gd name="T21" fmla="*/ 125 h 362"/>
                <a:gd name="T22" fmla="*/ 180 w 361"/>
                <a:gd name="T23" fmla="*/ 0 h 362"/>
                <a:gd name="T24" fmla="*/ 143 w 361"/>
                <a:gd name="T25" fmla="*/ 4 h 362"/>
                <a:gd name="T26" fmla="*/ 110 w 361"/>
                <a:gd name="T27" fmla="*/ 14 h 362"/>
                <a:gd name="T28" fmla="*/ 79 w 361"/>
                <a:gd name="T29" fmla="*/ 32 h 362"/>
                <a:gd name="T30" fmla="*/ 53 w 361"/>
                <a:gd name="T31" fmla="*/ 54 h 362"/>
                <a:gd name="T32" fmla="*/ 30 w 361"/>
                <a:gd name="T33" fmla="*/ 81 h 362"/>
                <a:gd name="T34" fmla="*/ 14 w 361"/>
                <a:gd name="T35" fmla="*/ 111 h 362"/>
                <a:gd name="T36" fmla="*/ 3 w 361"/>
                <a:gd name="T37" fmla="*/ 145 h 362"/>
                <a:gd name="T38" fmla="*/ 0 w 361"/>
                <a:gd name="T39" fmla="*/ 182 h 362"/>
                <a:gd name="T40" fmla="*/ 3 w 361"/>
                <a:gd name="T41" fmla="*/ 217 h 362"/>
                <a:gd name="T42" fmla="*/ 14 w 361"/>
                <a:gd name="T43" fmla="*/ 252 h 362"/>
                <a:gd name="T44" fmla="*/ 30 w 361"/>
                <a:gd name="T45" fmla="*/ 283 h 362"/>
                <a:gd name="T46" fmla="*/ 53 w 361"/>
                <a:gd name="T47" fmla="*/ 309 h 362"/>
                <a:gd name="T48" fmla="*/ 79 w 361"/>
                <a:gd name="T49" fmla="*/ 331 h 362"/>
                <a:gd name="T50" fmla="*/ 110 w 361"/>
                <a:gd name="T51" fmla="*/ 348 h 362"/>
                <a:gd name="T52" fmla="*/ 143 w 361"/>
                <a:gd name="T53" fmla="*/ 358 h 362"/>
                <a:gd name="T54" fmla="*/ 180 w 361"/>
                <a:gd name="T55" fmla="*/ 362 h 362"/>
                <a:gd name="T56" fmla="*/ 217 w 361"/>
                <a:gd name="T57" fmla="*/ 358 h 362"/>
                <a:gd name="T58" fmla="*/ 251 w 361"/>
                <a:gd name="T59" fmla="*/ 348 h 362"/>
                <a:gd name="T60" fmla="*/ 281 w 361"/>
                <a:gd name="T61" fmla="*/ 331 h 362"/>
                <a:gd name="T62" fmla="*/ 308 w 361"/>
                <a:gd name="T63" fmla="*/ 309 h 362"/>
                <a:gd name="T64" fmla="*/ 330 w 361"/>
                <a:gd name="T65" fmla="*/ 283 h 362"/>
                <a:gd name="T66" fmla="*/ 346 w 361"/>
                <a:gd name="T67" fmla="*/ 252 h 362"/>
                <a:gd name="T68" fmla="*/ 357 w 361"/>
                <a:gd name="T69" fmla="*/ 217 h 362"/>
                <a:gd name="T70" fmla="*/ 361 w 361"/>
                <a:gd name="T71" fmla="*/ 182 h 362"/>
                <a:gd name="T72" fmla="*/ 357 w 361"/>
                <a:gd name="T73" fmla="*/ 145 h 362"/>
                <a:gd name="T74" fmla="*/ 346 w 361"/>
                <a:gd name="T75" fmla="*/ 111 h 362"/>
                <a:gd name="T76" fmla="*/ 330 w 361"/>
                <a:gd name="T77" fmla="*/ 81 h 362"/>
                <a:gd name="T78" fmla="*/ 308 w 361"/>
                <a:gd name="T79" fmla="*/ 54 h 362"/>
                <a:gd name="T80" fmla="*/ 281 w 361"/>
                <a:gd name="T81" fmla="*/ 32 h 362"/>
                <a:gd name="T82" fmla="*/ 251 w 361"/>
                <a:gd name="T83" fmla="*/ 14 h 362"/>
                <a:gd name="T84" fmla="*/ 217 w 361"/>
                <a:gd name="T85" fmla="*/ 4 h 362"/>
                <a:gd name="T86" fmla="*/ 180 w 361"/>
                <a:gd name="T87" fmla="*/ 0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61" h="362">
                  <a:moveTo>
                    <a:pt x="273" y="130"/>
                  </a:moveTo>
                  <a:lnTo>
                    <a:pt x="157" y="259"/>
                  </a:lnTo>
                  <a:lnTo>
                    <a:pt x="87" y="190"/>
                  </a:lnTo>
                  <a:lnTo>
                    <a:pt x="84" y="186"/>
                  </a:lnTo>
                  <a:lnTo>
                    <a:pt x="83" y="182"/>
                  </a:lnTo>
                  <a:lnTo>
                    <a:pt x="84" y="176"/>
                  </a:lnTo>
                  <a:lnTo>
                    <a:pt x="87" y="172"/>
                  </a:lnTo>
                  <a:lnTo>
                    <a:pt x="91" y="170"/>
                  </a:lnTo>
                  <a:lnTo>
                    <a:pt x="96" y="169"/>
                  </a:lnTo>
                  <a:lnTo>
                    <a:pt x="101" y="170"/>
                  </a:lnTo>
                  <a:lnTo>
                    <a:pt x="105" y="172"/>
                  </a:lnTo>
                  <a:lnTo>
                    <a:pt x="156" y="224"/>
                  </a:lnTo>
                  <a:lnTo>
                    <a:pt x="256" y="113"/>
                  </a:lnTo>
                  <a:lnTo>
                    <a:pt x="260" y="111"/>
                  </a:lnTo>
                  <a:lnTo>
                    <a:pt x="264" y="109"/>
                  </a:lnTo>
                  <a:lnTo>
                    <a:pt x="266" y="109"/>
                  </a:lnTo>
                  <a:lnTo>
                    <a:pt x="268" y="110"/>
                  </a:lnTo>
                  <a:lnTo>
                    <a:pt x="271" y="111"/>
                  </a:lnTo>
                  <a:lnTo>
                    <a:pt x="272" y="112"/>
                  </a:lnTo>
                  <a:lnTo>
                    <a:pt x="275" y="116"/>
                  </a:lnTo>
                  <a:lnTo>
                    <a:pt x="276" y="121"/>
                  </a:lnTo>
                  <a:lnTo>
                    <a:pt x="276" y="125"/>
                  </a:lnTo>
                  <a:lnTo>
                    <a:pt x="273" y="130"/>
                  </a:lnTo>
                  <a:close/>
                  <a:moveTo>
                    <a:pt x="180" y="0"/>
                  </a:moveTo>
                  <a:lnTo>
                    <a:pt x="162" y="1"/>
                  </a:lnTo>
                  <a:lnTo>
                    <a:pt x="143" y="4"/>
                  </a:lnTo>
                  <a:lnTo>
                    <a:pt x="126" y="8"/>
                  </a:lnTo>
                  <a:lnTo>
                    <a:pt x="110" y="14"/>
                  </a:lnTo>
                  <a:lnTo>
                    <a:pt x="94" y="23"/>
                  </a:lnTo>
                  <a:lnTo>
                    <a:pt x="79" y="32"/>
                  </a:lnTo>
                  <a:lnTo>
                    <a:pt x="65" y="42"/>
                  </a:lnTo>
                  <a:lnTo>
                    <a:pt x="53" y="54"/>
                  </a:lnTo>
                  <a:lnTo>
                    <a:pt x="40" y="66"/>
                  </a:lnTo>
                  <a:lnTo>
                    <a:pt x="30" y="81"/>
                  </a:lnTo>
                  <a:lnTo>
                    <a:pt x="21" y="96"/>
                  </a:lnTo>
                  <a:lnTo>
                    <a:pt x="14" y="111"/>
                  </a:lnTo>
                  <a:lnTo>
                    <a:pt x="8" y="128"/>
                  </a:lnTo>
                  <a:lnTo>
                    <a:pt x="3" y="145"/>
                  </a:lnTo>
                  <a:lnTo>
                    <a:pt x="1" y="163"/>
                  </a:lnTo>
                  <a:lnTo>
                    <a:pt x="0" y="182"/>
                  </a:lnTo>
                  <a:lnTo>
                    <a:pt x="1" y="200"/>
                  </a:lnTo>
                  <a:lnTo>
                    <a:pt x="3" y="217"/>
                  </a:lnTo>
                  <a:lnTo>
                    <a:pt x="8" y="235"/>
                  </a:lnTo>
                  <a:lnTo>
                    <a:pt x="14" y="252"/>
                  </a:lnTo>
                  <a:lnTo>
                    <a:pt x="21" y="267"/>
                  </a:lnTo>
                  <a:lnTo>
                    <a:pt x="30" y="283"/>
                  </a:lnTo>
                  <a:lnTo>
                    <a:pt x="40" y="296"/>
                  </a:lnTo>
                  <a:lnTo>
                    <a:pt x="53" y="309"/>
                  </a:lnTo>
                  <a:lnTo>
                    <a:pt x="65" y="320"/>
                  </a:lnTo>
                  <a:lnTo>
                    <a:pt x="79" y="331"/>
                  </a:lnTo>
                  <a:lnTo>
                    <a:pt x="94" y="340"/>
                  </a:lnTo>
                  <a:lnTo>
                    <a:pt x="110" y="348"/>
                  </a:lnTo>
                  <a:lnTo>
                    <a:pt x="126" y="354"/>
                  </a:lnTo>
                  <a:lnTo>
                    <a:pt x="143" y="358"/>
                  </a:lnTo>
                  <a:lnTo>
                    <a:pt x="162" y="361"/>
                  </a:lnTo>
                  <a:lnTo>
                    <a:pt x="180" y="362"/>
                  </a:lnTo>
                  <a:lnTo>
                    <a:pt x="199" y="361"/>
                  </a:lnTo>
                  <a:lnTo>
                    <a:pt x="217" y="358"/>
                  </a:lnTo>
                  <a:lnTo>
                    <a:pt x="234" y="354"/>
                  </a:lnTo>
                  <a:lnTo>
                    <a:pt x="251" y="348"/>
                  </a:lnTo>
                  <a:lnTo>
                    <a:pt x="266" y="340"/>
                  </a:lnTo>
                  <a:lnTo>
                    <a:pt x="281" y="331"/>
                  </a:lnTo>
                  <a:lnTo>
                    <a:pt x="295" y="320"/>
                  </a:lnTo>
                  <a:lnTo>
                    <a:pt x="308" y="309"/>
                  </a:lnTo>
                  <a:lnTo>
                    <a:pt x="320" y="296"/>
                  </a:lnTo>
                  <a:lnTo>
                    <a:pt x="330" y="283"/>
                  </a:lnTo>
                  <a:lnTo>
                    <a:pt x="339" y="267"/>
                  </a:lnTo>
                  <a:lnTo>
                    <a:pt x="346" y="252"/>
                  </a:lnTo>
                  <a:lnTo>
                    <a:pt x="352" y="235"/>
                  </a:lnTo>
                  <a:lnTo>
                    <a:pt x="357" y="217"/>
                  </a:lnTo>
                  <a:lnTo>
                    <a:pt x="360" y="200"/>
                  </a:lnTo>
                  <a:lnTo>
                    <a:pt x="361" y="182"/>
                  </a:lnTo>
                  <a:lnTo>
                    <a:pt x="360" y="163"/>
                  </a:lnTo>
                  <a:lnTo>
                    <a:pt x="357" y="145"/>
                  </a:lnTo>
                  <a:lnTo>
                    <a:pt x="352" y="128"/>
                  </a:lnTo>
                  <a:lnTo>
                    <a:pt x="346" y="111"/>
                  </a:lnTo>
                  <a:lnTo>
                    <a:pt x="339" y="96"/>
                  </a:lnTo>
                  <a:lnTo>
                    <a:pt x="330" y="81"/>
                  </a:lnTo>
                  <a:lnTo>
                    <a:pt x="320" y="66"/>
                  </a:lnTo>
                  <a:lnTo>
                    <a:pt x="308" y="54"/>
                  </a:lnTo>
                  <a:lnTo>
                    <a:pt x="295" y="42"/>
                  </a:lnTo>
                  <a:lnTo>
                    <a:pt x="281" y="32"/>
                  </a:lnTo>
                  <a:lnTo>
                    <a:pt x="266" y="23"/>
                  </a:lnTo>
                  <a:lnTo>
                    <a:pt x="251" y="14"/>
                  </a:lnTo>
                  <a:lnTo>
                    <a:pt x="234" y="8"/>
                  </a:lnTo>
                  <a:lnTo>
                    <a:pt x="217" y="4"/>
                  </a:lnTo>
                  <a:lnTo>
                    <a:pt x="199" y="1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" name="Freeform 1160"/>
            <p:cNvSpPr>
              <a:spLocks/>
            </p:cNvSpPr>
            <p:nvPr/>
          </p:nvSpPr>
          <p:spPr bwMode="auto">
            <a:xfrm>
              <a:off x="2073275" y="2516188"/>
              <a:ext cx="104775" cy="82550"/>
            </a:xfrm>
            <a:custGeom>
              <a:avLst/>
              <a:gdLst>
                <a:gd name="T0" fmla="*/ 253 w 264"/>
                <a:gd name="T1" fmla="*/ 205 h 205"/>
                <a:gd name="T2" fmla="*/ 261 w 264"/>
                <a:gd name="T3" fmla="*/ 202 h 205"/>
                <a:gd name="T4" fmla="*/ 264 w 264"/>
                <a:gd name="T5" fmla="*/ 193 h 205"/>
                <a:gd name="T6" fmla="*/ 263 w 264"/>
                <a:gd name="T7" fmla="*/ 56 h 205"/>
                <a:gd name="T8" fmla="*/ 257 w 264"/>
                <a:gd name="T9" fmla="*/ 49 h 205"/>
                <a:gd name="T10" fmla="*/ 215 w 264"/>
                <a:gd name="T11" fmla="*/ 48 h 205"/>
                <a:gd name="T12" fmla="*/ 204 w 264"/>
                <a:gd name="T13" fmla="*/ 43 h 205"/>
                <a:gd name="T14" fmla="*/ 200 w 264"/>
                <a:gd name="T15" fmla="*/ 32 h 205"/>
                <a:gd name="T16" fmla="*/ 191 w 264"/>
                <a:gd name="T17" fmla="*/ 19 h 205"/>
                <a:gd name="T18" fmla="*/ 176 w 264"/>
                <a:gd name="T19" fmla="*/ 9 h 205"/>
                <a:gd name="T20" fmla="*/ 167 w 264"/>
                <a:gd name="T21" fmla="*/ 5 h 205"/>
                <a:gd name="T22" fmla="*/ 164 w 264"/>
                <a:gd name="T23" fmla="*/ 4 h 205"/>
                <a:gd name="T24" fmla="*/ 160 w 264"/>
                <a:gd name="T25" fmla="*/ 4 h 205"/>
                <a:gd name="T26" fmla="*/ 157 w 264"/>
                <a:gd name="T27" fmla="*/ 3 h 205"/>
                <a:gd name="T28" fmla="*/ 153 w 264"/>
                <a:gd name="T29" fmla="*/ 2 h 205"/>
                <a:gd name="T30" fmla="*/ 149 w 264"/>
                <a:gd name="T31" fmla="*/ 1 h 205"/>
                <a:gd name="T32" fmla="*/ 145 w 264"/>
                <a:gd name="T33" fmla="*/ 1 h 205"/>
                <a:gd name="T34" fmla="*/ 139 w 264"/>
                <a:gd name="T35" fmla="*/ 0 h 205"/>
                <a:gd name="T36" fmla="*/ 130 w 264"/>
                <a:gd name="T37" fmla="*/ 0 h 205"/>
                <a:gd name="T38" fmla="*/ 123 w 264"/>
                <a:gd name="T39" fmla="*/ 1 h 205"/>
                <a:gd name="T40" fmla="*/ 119 w 264"/>
                <a:gd name="T41" fmla="*/ 1 h 205"/>
                <a:gd name="T42" fmla="*/ 115 w 264"/>
                <a:gd name="T43" fmla="*/ 2 h 205"/>
                <a:gd name="T44" fmla="*/ 111 w 264"/>
                <a:gd name="T45" fmla="*/ 3 h 205"/>
                <a:gd name="T46" fmla="*/ 108 w 264"/>
                <a:gd name="T47" fmla="*/ 4 h 205"/>
                <a:gd name="T48" fmla="*/ 104 w 264"/>
                <a:gd name="T49" fmla="*/ 4 h 205"/>
                <a:gd name="T50" fmla="*/ 101 w 264"/>
                <a:gd name="T51" fmla="*/ 5 h 205"/>
                <a:gd name="T52" fmla="*/ 92 w 264"/>
                <a:gd name="T53" fmla="*/ 9 h 205"/>
                <a:gd name="T54" fmla="*/ 78 w 264"/>
                <a:gd name="T55" fmla="*/ 19 h 205"/>
                <a:gd name="T56" fmla="*/ 68 w 264"/>
                <a:gd name="T57" fmla="*/ 32 h 205"/>
                <a:gd name="T58" fmla="*/ 64 w 264"/>
                <a:gd name="T59" fmla="*/ 43 h 205"/>
                <a:gd name="T60" fmla="*/ 53 w 264"/>
                <a:gd name="T61" fmla="*/ 48 h 205"/>
                <a:gd name="T62" fmla="*/ 7 w 264"/>
                <a:gd name="T63" fmla="*/ 49 h 205"/>
                <a:gd name="T64" fmla="*/ 0 w 264"/>
                <a:gd name="T65" fmla="*/ 56 h 205"/>
                <a:gd name="T66" fmla="*/ 0 w 264"/>
                <a:gd name="T67" fmla="*/ 193 h 205"/>
                <a:gd name="T68" fmla="*/ 3 w 264"/>
                <a:gd name="T69" fmla="*/ 202 h 205"/>
                <a:gd name="T70" fmla="*/ 11 w 264"/>
                <a:gd name="T71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64" h="205">
                  <a:moveTo>
                    <a:pt x="11" y="205"/>
                  </a:moveTo>
                  <a:lnTo>
                    <a:pt x="253" y="205"/>
                  </a:lnTo>
                  <a:lnTo>
                    <a:pt x="257" y="204"/>
                  </a:lnTo>
                  <a:lnTo>
                    <a:pt x="261" y="202"/>
                  </a:lnTo>
                  <a:lnTo>
                    <a:pt x="263" y="198"/>
                  </a:lnTo>
                  <a:lnTo>
                    <a:pt x="264" y="193"/>
                  </a:lnTo>
                  <a:lnTo>
                    <a:pt x="264" y="60"/>
                  </a:lnTo>
                  <a:lnTo>
                    <a:pt x="263" y="56"/>
                  </a:lnTo>
                  <a:lnTo>
                    <a:pt x="261" y="52"/>
                  </a:lnTo>
                  <a:lnTo>
                    <a:pt x="257" y="49"/>
                  </a:lnTo>
                  <a:lnTo>
                    <a:pt x="253" y="48"/>
                  </a:lnTo>
                  <a:lnTo>
                    <a:pt x="215" y="48"/>
                  </a:lnTo>
                  <a:lnTo>
                    <a:pt x="206" y="48"/>
                  </a:lnTo>
                  <a:lnTo>
                    <a:pt x="204" y="43"/>
                  </a:lnTo>
                  <a:lnTo>
                    <a:pt x="202" y="38"/>
                  </a:lnTo>
                  <a:lnTo>
                    <a:pt x="200" y="32"/>
                  </a:lnTo>
                  <a:lnTo>
                    <a:pt x="196" y="26"/>
                  </a:lnTo>
                  <a:lnTo>
                    <a:pt x="191" y="19"/>
                  </a:lnTo>
                  <a:lnTo>
                    <a:pt x="185" y="14"/>
                  </a:lnTo>
                  <a:lnTo>
                    <a:pt x="176" y="9"/>
                  </a:lnTo>
                  <a:lnTo>
                    <a:pt x="167" y="5"/>
                  </a:lnTo>
                  <a:lnTo>
                    <a:pt x="167" y="5"/>
                  </a:lnTo>
                  <a:lnTo>
                    <a:pt x="167" y="5"/>
                  </a:lnTo>
                  <a:lnTo>
                    <a:pt x="164" y="4"/>
                  </a:lnTo>
                  <a:lnTo>
                    <a:pt x="161" y="4"/>
                  </a:lnTo>
                  <a:lnTo>
                    <a:pt x="160" y="4"/>
                  </a:lnTo>
                  <a:lnTo>
                    <a:pt x="159" y="4"/>
                  </a:lnTo>
                  <a:lnTo>
                    <a:pt x="157" y="3"/>
                  </a:lnTo>
                  <a:lnTo>
                    <a:pt x="154" y="2"/>
                  </a:lnTo>
                  <a:lnTo>
                    <a:pt x="153" y="2"/>
                  </a:lnTo>
                  <a:lnTo>
                    <a:pt x="152" y="1"/>
                  </a:lnTo>
                  <a:lnTo>
                    <a:pt x="149" y="1"/>
                  </a:lnTo>
                  <a:lnTo>
                    <a:pt x="146" y="1"/>
                  </a:lnTo>
                  <a:lnTo>
                    <a:pt x="145" y="1"/>
                  </a:lnTo>
                  <a:lnTo>
                    <a:pt x="143" y="1"/>
                  </a:lnTo>
                  <a:lnTo>
                    <a:pt x="139" y="0"/>
                  </a:lnTo>
                  <a:lnTo>
                    <a:pt x="135" y="0"/>
                  </a:lnTo>
                  <a:lnTo>
                    <a:pt x="130" y="0"/>
                  </a:lnTo>
                  <a:lnTo>
                    <a:pt x="125" y="1"/>
                  </a:lnTo>
                  <a:lnTo>
                    <a:pt x="123" y="1"/>
                  </a:lnTo>
                  <a:lnTo>
                    <a:pt x="122" y="1"/>
                  </a:lnTo>
                  <a:lnTo>
                    <a:pt x="119" y="1"/>
                  </a:lnTo>
                  <a:lnTo>
                    <a:pt x="116" y="1"/>
                  </a:lnTo>
                  <a:lnTo>
                    <a:pt x="115" y="2"/>
                  </a:lnTo>
                  <a:lnTo>
                    <a:pt x="114" y="2"/>
                  </a:lnTo>
                  <a:lnTo>
                    <a:pt x="111" y="3"/>
                  </a:lnTo>
                  <a:lnTo>
                    <a:pt x="109" y="4"/>
                  </a:lnTo>
                  <a:lnTo>
                    <a:pt x="108" y="4"/>
                  </a:lnTo>
                  <a:lnTo>
                    <a:pt x="107" y="4"/>
                  </a:lnTo>
                  <a:lnTo>
                    <a:pt x="104" y="4"/>
                  </a:lnTo>
                  <a:lnTo>
                    <a:pt x="101" y="5"/>
                  </a:lnTo>
                  <a:lnTo>
                    <a:pt x="101" y="5"/>
                  </a:lnTo>
                  <a:lnTo>
                    <a:pt x="101" y="5"/>
                  </a:lnTo>
                  <a:lnTo>
                    <a:pt x="92" y="9"/>
                  </a:lnTo>
                  <a:lnTo>
                    <a:pt x="84" y="14"/>
                  </a:lnTo>
                  <a:lnTo>
                    <a:pt x="78" y="19"/>
                  </a:lnTo>
                  <a:lnTo>
                    <a:pt x="72" y="26"/>
                  </a:lnTo>
                  <a:lnTo>
                    <a:pt x="68" y="32"/>
                  </a:lnTo>
                  <a:lnTo>
                    <a:pt x="66" y="38"/>
                  </a:lnTo>
                  <a:lnTo>
                    <a:pt x="64" y="43"/>
                  </a:lnTo>
                  <a:lnTo>
                    <a:pt x="62" y="48"/>
                  </a:lnTo>
                  <a:lnTo>
                    <a:pt x="53" y="48"/>
                  </a:lnTo>
                  <a:lnTo>
                    <a:pt x="11" y="48"/>
                  </a:lnTo>
                  <a:lnTo>
                    <a:pt x="7" y="49"/>
                  </a:lnTo>
                  <a:lnTo>
                    <a:pt x="3" y="52"/>
                  </a:lnTo>
                  <a:lnTo>
                    <a:pt x="0" y="56"/>
                  </a:lnTo>
                  <a:lnTo>
                    <a:pt x="0" y="60"/>
                  </a:lnTo>
                  <a:lnTo>
                    <a:pt x="0" y="193"/>
                  </a:lnTo>
                  <a:lnTo>
                    <a:pt x="0" y="198"/>
                  </a:lnTo>
                  <a:lnTo>
                    <a:pt x="3" y="202"/>
                  </a:lnTo>
                  <a:lnTo>
                    <a:pt x="7" y="204"/>
                  </a:lnTo>
                  <a:lnTo>
                    <a:pt x="11" y="2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1012965" y="4415142"/>
            <a:ext cx="2320178" cy="2745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DIRECTION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1218347" y="4777327"/>
            <a:ext cx="1909414" cy="10259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 dolor sit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amet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consectetur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adipiscing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elit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, sed do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eiusmod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tempor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incididunt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ut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labor.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3620690" y="4415142"/>
            <a:ext cx="2320178" cy="2745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CONNECTION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6243559" y="4415142"/>
            <a:ext cx="2320178" cy="2745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PLANNING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8858857" y="4415142"/>
            <a:ext cx="2320178" cy="2745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SETUP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8B70D1B-58C6-4042-BCF9-27CC6B6B9EC3}"/>
              </a:ext>
            </a:extLst>
          </p:cNvPr>
          <p:cNvSpPr txBox="1"/>
          <p:nvPr/>
        </p:nvSpPr>
        <p:spPr>
          <a:xfrm>
            <a:off x="3833645" y="4777327"/>
            <a:ext cx="1909414" cy="10259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 dolor sit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amet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consectetur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adipiscing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elit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, sed do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eiusmod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tempor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incididunt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ut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labor.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F331871-8CE1-4ACF-843C-246888DF4D23}"/>
              </a:ext>
            </a:extLst>
          </p:cNvPr>
          <p:cNvSpPr txBox="1"/>
          <p:nvPr/>
        </p:nvSpPr>
        <p:spPr>
          <a:xfrm>
            <a:off x="6448943" y="4777327"/>
            <a:ext cx="1909414" cy="10259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 dolor sit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amet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consectetur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adipiscing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elit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, sed do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eiusmod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tempor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incididunt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ut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labor.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ADC8972-98A7-42CE-B223-BC1C1FF218E4}"/>
              </a:ext>
            </a:extLst>
          </p:cNvPr>
          <p:cNvSpPr txBox="1"/>
          <p:nvPr/>
        </p:nvSpPr>
        <p:spPr>
          <a:xfrm>
            <a:off x="9064239" y="4777327"/>
            <a:ext cx="1909414" cy="10259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 dolor sit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amet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consectetur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adipiscing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elit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, sed do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eiusmod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tempor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incididunt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ut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labor.</a:t>
            </a:r>
          </a:p>
        </p:txBody>
      </p:sp>
    </p:spTree>
    <p:extLst>
      <p:ext uri="{BB962C8B-B14F-4D97-AF65-F5344CB8AC3E}">
        <p14:creationId xmlns:p14="http://schemas.microsoft.com/office/powerpoint/2010/main" val="4304542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4000" b="1" dirty="0">
                <a:solidFill>
                  <a:srgbClr val="FFBE00"/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PROJECT</a:t>
            </a:r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4000" b="1" dirty="0">
                <a:solidFill>
                  <a:srgbClr val="1C819E"/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DESCRIPTION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620356" y="1732993"/>
            <a:ext cx="9845708" cy="88105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ounded Rectangle 108"/>
          <p:cNvSpPr/>
          <p:nvPr/>
        </p:nvSpPr>
        <p:spPr>
          <a:xfrm>
            <a:off x="1620356" y="2861717"/>
            <a:ext cx="9845708" cy="88105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ounded Rectangle 109"/>
          <p:cNvSpPr/>
          <p:nvPr/>
        </p:nvSpPr>
        <p:spPr>
          <a:xfrm>
            <a:off x="1620356" y="3990441"/>
            <a:ext cx="9845708" cy="88105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ounded Rectangle 111"/>
          <p:cNvSpPr/>
          <p:nvPr/>
        </p:nvSpPr>
        <p:spPr>
          <a:xfrm>
            <a:off x="1620356" y="5119165"/>
            <a:ext cx="9845708" cy="88105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oup 62"/>
          <p:cNvGrpSpPr/>
          <p:nvPr/>
        </p:nvGrpSpPr>
        <p:grpSpPr>
          <a:xfrm>
            <a:off x="1887829" y="1260039"/>
            <a:ext cx="1093733" cy="233013"/>
            <a:chOff x="735067" y="1781317"/>
            <a:chExt cx="1093733" cy="233013"/>
          </a:xfrm>
        </p:grpSpPr>
        <p:sp>
          <p:nvSpPr>
            <p:cNvPr id="59" name="Rounded Rectangle 58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01</a:t>
              </a:r>
            </a:p>
          </p:txBody>
        </p:sp>
      </p:grpSp>
      <p:cxnSp>
        <p:nvCxnSpPr>
          <p:cNvPr id="225" name="Straight Connector 224"/>
          <p:cNvCxnSpPr/>
          <p:nvPr/>
        </p:nvCxnSpPr>
        <p:spPr>
          <a:xfrm flipH="1">
            <a:off x="1887194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/>
          <p:cNvSpPr/>
          <p:nvPr/>
        </p:nvSpPr>
        <p:spPr>
          <a:xfrm>
            <a:off x="556537" y="1732993"/>
            <a:ext cx="881054" cy="881054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/>
          <p:nvPr/>
        </p:nvSpPr>
        <p:spPr>
          <a:xfrm>
            <a:off x="556537" y="2861717"/>
            <a:ext cx="881054" cy="881054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/>
          <p:nvPr/>
        </p:nvSpPr>
        <p:spPr>
          <a:xfrm>
            <a:off x="556537" y="3990441"/>
            <a:ext cx="881054" cy="881054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/>
          <p:cNvSpPr/>
          <p:nvPr/>
        </p:nvSpPr>
        <p:spPr>
          <a:xfrm>
            <a:off x="556537" y="5119165"/>
            <a:ext cx="881054" cy="881054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4" name="Group 133"/>
          <p:cNvGrpSpPr/>
          <p:nvPr/>
        </p:nvGrpSpPr>
        <p:grpSpPr>
          <a:xfrm>
            <a:off x="2809552" y="1260039"/>
            <a:ext cx="1093733" cy="233013"/>
            <a:chOff x="735067" y="1781317"/>
            <a:chExt cx="1093733" cy="233013"/>
          </a:xfrm>
        </p:grpSpPr>
        <p:sp>
          <p:nvSpPr>
            <p:cNvPr id="136" name="Rounded Rectangle 135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02</a:t>
              </a:r>
            </a:p>
          </p:txBody>
        </p:sp>
      </p:grpSp>
      <p:cxnSp>
        <p:nvCxnSpPr>
          <p:cNvPr id="135" name="Straight Connector 134"/>
          <p:cNvCxnSpPr/>
          <p:nvPr/>
        </p:nvCxnSpPr>
        <p:spPr>
          <a:xfrm flipH="1">
            <a:off x="2808917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8" name="Group 147"/>
          <p:cNvGrpSpPr/>
          <p:nvPr/>
        </p:nvGrpSpPr>
        <p:grpSpPr>
          <a:xfrm>
            <a:off x="3731275" y="1260039"/>
            <a:ext cx="1093733" cy="233013"/>
            <a:chOff x="735067" y="1781317"/>
            <a:chExt cx="1093733" cy="233013"/>
          </a:xfrm>
        </p:grpSpPr>
        <p:sp>
          <p:nvSpPr>
            <p:cNvPr id="151" name="Rounded Rectangle 150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03</a:t>
              </a:r>
            </a:p>
          </p:txBody>
        </p:sp>
      </p:grpSp>
      <p:cxnSp>
        <p:nvCxnSpPr>
          <p:cNvPr id="150" name="Straight Connector 149"/>
          <p:cNvCxnSpPr/>
          <p:nvPr/>
        </p:nvCxnSpPr>
        <p:spPr>
          <a:xfrm flipH="1">
            <a:off x="3730640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7" name="Group 156"/>
          <p:cNvGrpSpPr/>
          <p:nvPr/>
        </p:nvGrpSpPr>
        <p:grpSpPr>
          <a:xfrm>
            <a:off x="4652998" y="1260039"/>
            <a:ext cx="1093733" cy="233013"/>
            <a:chOff x="735067" y="1781317"/>
            <a:chExt cx="1093733" cy="233013"/>
          </a:xfrm>
        </p:grpSpPr>
        <p:sp>
          <p:nvSpPr>
            <p:cNvPr id="165" name="Rounded Rectangle 164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04</a:t>
              </a:r>
            </a:p>
          </p:txBody>
        </p:sp>
      </p:grpSp>
      <p:cxnSp>
        <p:nvCxnSpPr>
          <p:cNvPr id="164" name="Straight Connector 163"/>
          <p:cNvCxnSpPr/>
          <p:nvPr/>
        </p:nvCxnSpPr>
        <p:spPr>
          <a:xfrm flipH="1">
            <a:off x="4652363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8" name="Group 167"/>
          <p:cNvGrpSpPr/>
          <p:nvPr/>
        </p:nvGrpSpPr>
        <p:grpSpPr>
          <a:xfrm>
            <a:off x="5574721" y="1260039"/>
            <a:ext cx="1093733" cy="233013"/>
            <a:chOff x="735067" y="1781317"/>
            <a:chExt cx="1093733" cy="233013"/>
          </a:xfrm>
        </p:grpSpPr>
        <p:sp>
          <p:nvSpPr>
            <p:cNvPr id="173" name="Rounded Rectangle 172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05</a:t>
              </a:r>
            </a:p>
          </p:txBody>
        </p:sp>
      </p:grpSp>
      <p:cxnSp>
        <p:nvCxnSpPr>
          <p:cNvPr id="171" name="Straight Connector 170"/>
          <p:cNvCxnSpPr/>
          <p:nvPr/>
        </p:nvCxnSpPr>
        <p:spPr>
          <a:xfrm flipH="1">
            <a:off x="5574086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7" name="Group 176"/>
          <p:cNvGrpSpPr/>
          <p:nvPr/>
        </p:nvGrpSpPr>
        <p:grpSpPr>
          <a:xfrm>
            <a:off x="6496444" y="1260039"/>
            <a:ext cx="1093733" cy="233013"/>
            <a:chOff x="735067" y="1781317"/>
            <a:chExt cx="1093733" cy="233013"/>
          </a:xfrm>
        </p:grpSpPr>
        <p:sp>
          <p:nvSpPr>
            <p:cNvPr id="181" name="Rounded Rectangle 180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06</a:t>
              </a:r>
            </a:p>
          </p:txBody>
        </p:sp>
      </p:grpSp>
      <p:cxnSp>
        <p:nvCxnSpPr>
          <p:cNvPr id="180" name="Straight Connector 179"/>
          <p:cNvCxnSpPr/>
          <p:nvPr/>
        </p:nvCxnSpPr>
        <p:spPr>
          <a:xfrm flipH="1">
            <a:off x="6495809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8" name="Group 187"/>
          <p:cNvGrpSpPr/>
          <p:nvPr/>
        </p:nvGrpSpPr>
        <p:grpSpPr>
          <a:xfrm>
            <a:off x="7418167" y="1260039"/>
            <a:ext cx="1093733" cy="233013"/>
            <a:chOff x="735067" y="1781317"/>
            <a:chExt cx="1093733" cy="233013"/>
          </a:xfrm>
        </p:grpSpPr>
        <p:sp>
          <p:nvSpPr>
            <p:cNvPr id="202" name="Rounded Rectangle 201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07</a:t>
              </a:r>
            </a:p>
          </p:txBody>
        </p:sp>
      </p:grpSp>
      <p:cxnSp>
        <p:nvCxnSpPr>
          <p:cNvPr id="192" name="Straight Connector 191"/>
          <p:cNvCxnSpPr/>
          <p:nvPr/>
        </p:nvCxnSpPr>
        <p:spPr>
          <a:xfrm flipH="1">
            <a:off x="7417532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9" name="Group 208"/>
          <p:cNvGrpSpPr/>
          <p:nvPr/>
        </p:nvGrpSpPr>
        <p:grpSpPr>
          <a:xfrm>
            <a:off x="8339890" y="1260039"/>
            <a:ext cx="1093733" cy="233013"/>
            <a:chOff x="735067" y="1781317"/>
            <a:chExt cx="1093733" cy="233013"/>
          </a:xfrm>
        </p:grpSpPr>
        <p:sp>
          <p:nvSpPr>
            <p:cNvPr id="212" name="Rounded Rectangle 211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08</a:t>
              </a:r>
            </a:p>
          </p:txBody>
        </p:sp>
      </p:grpSp>
      <p:cxnSp>
        <p:nvCxnSpPr>
          <p:cNvPr id="211" name="Straight Connector 210"/>
          <p:cNvCxnSpPr/>
          <p:nvPr/>
        </p:nvCxnSpPr>
        <p:spPr>
          <a:xfrm flipH="1">
            <a:off x="8339255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5" name="Group 214"/>
          <p:cNvGrpSpPr/>
          <p:nvPr/>
        </p:nvGrpSpPr>
        <p:grpSpPr>
          <a:xfrm>
            <a:off x="9261613" y="1260039"/>
            <a:ext cx="1093733" cy="233013"/>
            <a:chOff x="735067" y="1781317"/>
            <a:chExt cx="1093733" cy="233013"/>
          </a:xfrm>
        </p:grpSpPr>
        <p:sp>
          <p:nvSpPr>
            <p:cNvPr id="217" name="Rounded Rectangle 216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09</a:t>
              </a:r>
            </a:p>
          </p:txBody>
        </p:sp>
      </p:grpSp>
      <p:cxnSp>
        <p:nvCxnSpPr>
          <p:cNvPr id="216" name="Straight Connector 215"/>
          <p:cNvCxnSpPr/>
          <p:nvPr/>
        </p:nvCxnSpPr>
        <p:spPr>
          <a:xfrm flipH="1">
            <a:off x="9260978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0" name="Group 219"/>
          <p:cNvGrpSpPr/>
          <p:nvPr/>
        </p:nvGrpSpPr>
        <p:grpSpPr>
          <a:xfrm>
            <a:off x="10183336" y="1260039"/>
            <a:ext cx="1093733" cy="233013"/>
            <a:chOff x="735067" y="1781317"/>
            <a:chExt cx="1093733" cy="233013"/>
          </a:xfrm>
        </p:grpSpPr>
        <p:sp>
          <p:nvSpPr>
            <p:cNvPr id="222" name="Rounded Rectangle 221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ID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10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Ebrima" panose="02000000000000000000" pitchFamily="2" charset="0"/>
                <a:cs typeface="Ebrima" panose="02000000000000000000" pitchFamily="2" charset="0"/>
              </a:endParaRPr>
            </a:p>
          </p:txBody>
        </p:sp>
      </p:grpSp>
      <p:cxnSp>
        <p:nvCxnSpPr>
          <p:cNvPr id="221" name="Straight Connector 220"/>
          <p:cNvCxnSpPr/>
          <p:nvPr/>
        </p:nvCxnSpPr>
        <p:spPr>
          <a:xfrm flipH="1">
            <a:off x="10182701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8" name="Group 237"/>
          <p:cNvGrpSpPr/>
          <p:nvPr/>
        </p:nvGrpSpPr>
        <p:grpSpPr>
          <a:xfrm>
            <a:off x="11105057" y="1260039"/>
            <a:ext cx="530406" cy="233013"/>
            <a:chOff x="735067" y="1781317"/>
            <a:chExt cx="530406" cy="233013"/>
          </a:xfrm>
        </p:grpSpPr>
        <p:sp>
          <p:nvSpPr>
            <p:cNvPr id="240" name="Rounded Rectangle 239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339721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11</a:t>
              </a:r>
            </a:p>
          </p:txBody>
        </p:sp>
      </p:grpSp>
      <p:cxnSp>
        <p:nvCxnSpPr>
          <p:cNvPr id="239" name="Straight Connector 238"/>
          <p:cNvCxnSpPr/>
          <p:nvPr/>
        </p:nvCxnSpPr>
        <p:spPr>
          <a:xfrm flipH="1">
            <a:off x="11104422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2" name="Group 241"/>
          <p:cNvGrpSpPr/>
          <p:nvPr/>
        </p:nvGrpSpPr>
        <p:grpSpPr>
          <a:xfrm>
            <a:off x="802471" y="1978927"/>
            <a:ext cx="389187" cy="389187"/>
            <a:chOff x="4319588" y="2492375"/>
            <a:chExt cx="287338" cy="287338"/>
          </a:xfrm>
          <a:solidFill>
            <a:srgbClr val="F2F2F2"/>
          </a:solidFill>
        </p:grpSpPr>
        <p:sp>
          <p:nvSpPr>
            <p:cNvPr id="243" name="Freeform 372"/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373"/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45" name="Group 244"/>
          <p:cNvGrpSpPr/>
          <p:nvPr/>
        </p:nvGrpSpPr>
        <p:grpSpPr>
          <a:xfrm>
            <a:off x="789600" y="3093629"/>
            <a:ext cx="414928" cy="417231"/>
            <a:chOff x="2025650" y="1344613"/>
            <a:chExt cx="285751" cy="287337"/>
          </a:xfrm>
          <a:solidFill>
            <a:srgbClr val="F2F2F2"/>
          </a:solidFill>
        </p:grpSpPr>
        <p:sp>
          <p:nvSpPr>
            <p:cNvPr id="246" name="Freeform 455"/>
            <p:cNvSpPr>
              <a:spLocks noEditPoints="1"/>
            </p:cNvSpPr>
            <p:nvPr/>
          </p:nvSpPr>
          <p:spPr bwMode="auto">
            <a:xfrm>
              <a:off x="2025650" y="1441450"/>
              <a:ext cx="190500" cy="190500"/>
            </a:xfrm>
            <a:custGeom>
              <a:avLst/>
              <a:gdLst>
                <a:gd name="T0" fmla="*/ 337 w 602"/>
                <a:gd name="T1" fmla="*/ 295 h 602"/>
                <a:gd name="T2" fmla="*/ 367 w 602"/>
                <a:gd name="T3" fmla="*/ 325 h 602"/>
                <a:gd name="T4" fmla="*/ 376 w 602"/>
                <a:gd name="T5" fmla="*/ 368 h 602"/>
                <a:gd name="T6" fmla="*/ 363 w 602"/>
                <a:gd name="T7" fmla="*/ 404 h 602"/>
                <a:gd name="T8" fmla="*/ 322 w 602"/>
                <a:gd name="T9" fmla="*/ 433 h 602"/>
                <a:gd name="T10" fmla="*/ 311 w 602"/>
                <a:gd name="T11" fmla="*/ 462 h 602"/>
                <a:gd name="T12" fmla="*/ 295 w 602"/>
                <a:gd name="T13" fmla="*/ 465 h 602"/>
                <a:gd name="T14" fmla="*/ 286 w 602"/>
                <a:gd name="T15" fmla="*/ 451 h 602"/>
                <a:gd name="T16" fmla="*/ 251 w 602"/>
                <a:gd name="T17" fmla="*/ 418 h 602"/>
                <a:gd name="T18" fmla="*/ 229 w 602"/>
                <a:gd name="T19" fmla="*/ 381 h 602"/>
                <a:gd name="T20" fmla="*/ 229 w 602"/>
                <a:gd name="T21" fmla="*/ 353 h 602"/>
                <a:gd name="T22" fmla="*/ 244 w 602"/>
                <a:gd name="T23" fmla="*/ 346 h 602"/>
                <a:gd name="T24" fmla="*/ 256 w 602"/>
                <a:gd name="T25" fmla="*/ 358 h 602"/>
                <a:gd name="T26" fmla="*/ 276 w 602"/>
                <a:gd name="T27" fmla="*/ 399 h 602"/>
                <a:gd name="T28" fmla="*/ 326 w 602"/>
                <a:gd name="T29" fmla="*/ 399 h 602"/>
                <a:gd name="T30" fmla="*/ 346 w 602"/>
                <a:gd name="T31" fmla="*/ 352 h 602"/>
                <a:gd name="T32" fmla="*/ 310 w 602"/>
                <a:gd name="T33" fmla="*/ 317 h 602"/>
                <a:gd name="T34" fmla="*/ 265 w 602"/>
                <a:gd name="T35" fmla="*/ 307 h 602"/>
                <a:gd name="T36" fmla="*/ 235 w 602"/>
                <a:gd name="T37" fmla="*/ 277 h 602"/>
                <a:gd name="T38" fmla="*/ 226 w 602"/>
                <a:gd name="T39" fmla="*/ 234 h 602"/>
                <a:gd name="T40" fmla="*/ 240 w 602"/>
                <a:gd name="T41" fmla="*/ 198 h 602"/>
                <a:gd name="T42" fmla="*/ 279 w 602"/>
                <a:gd name="T43" fmla="*/ 168 h 602"/>
                <a:gd name="T44" fmla="*/ 290 w 602"/>
                <a:gd name="T45" fmla="*/ 139 h 602"/>
                <a:gd name="T46" fmla="*/ 307 w 602"/>
                <a:gd name="T47" fmla="*/ 136 h 602"/>
                <a:gd name="T48" fmla="*/ 316 w 602"/>
                <a:gd name="T49" fmla="*/ 150 h 602"/>
                <a:gd name="T50" fmla="*/ 350 w 602"/>
                <a:gd name="T51" fmla="*/ 183 h 602"/>
                <a:gd name="T52" fmla="*/ 374 w 602"/>
                <a:gd name="T53" fmla="*/ 221 h 602"/>
                <a:gd name="T54" fmla="*/ 374 w 602"/>
                <a:gd name="T55" fmla="*/ 249 h 602"/>
                <a:gd name="T56" fmla="*/ 359 w 602"/>
                <a:gd name="T57" fmla="*/ 255 h 602"/>
                <a:gd name="T58" fmla="*/ 347 w 602"/>
                <a:gd name="T59" fmla="*/ 243 h 602"/>
                <a:gd name="T60" fmla="*/ 326 w 602"/>
                <a:gd name="T61" fmla="*/ 204 h 602"/>
                <a:gd name="T62" fmla="*/ 276 w 602"/>
                <a:gd name="T63" fmla="*/ 204 h 602"/>
                <a:gd name="T64" fmla="*/ 257 w 602"/>
                <a:gd name="T65" fmla="*/ 250 h 602"/>
                <a:gd name="T66" fmla="*/ 292 w 602"/>
                <a:gd name="T67" fmla="*/ 285 h 602"/>
                <a:gd name="T68" fmla="*/ 546 w 602"/>
                <a:gd name="T69" fmla="*/ 275 h 602"/>
                <a:gd name="T70" fmla="*/ 470 w 602"/>
                <a:gd name="T71" fmla="*/ 244 h 602"/>
                <a:gd name="T72" fmla="*/ 407 w 602"/>
                <a:gd name="T73" fmla="*/ 195 h 602"/>
                <a:gd name="T74" fmla="*/ 357 w 602"/>
                <a:gd name="T75" fmla="*/ 132 h 602"/>
                <a:gd name="T76" fmla="*/ 326 w 602"/>
                <a:gd name="T77" fmla="*/ 56 h 602"/>
                <a:gd name="T78" fmla="*/ 307 w 602"/>
                <a:gd name="T79" fmla="*/ 0 h 602"/>
                <a:gd name="T80" fmla="*/ 226 w 602"/>
                <a:gd name="T81" fmla="*/ 9 h 602"/>
                <a:gd name="T82" fmla="*/ 145 w 602"/>
                <a:gd name="T83" fmla="*/ 44 h 602"/>
                <a:gd name="T84" fmla="*/ 79 w 602"/>
                <a:gd name="T85" fmla="*/ 98 h 602"/>
                <a:gd name="T86" fmla="*/ 29 w 602"/>
                <a:gd name="T87" fmla="*/ 170 h 602"/>
                <a:gd name="T88" fmla="*/ 4 w 602"/>
                <a:gd name="T89" fmla="*/ 255 h 602"/>
                <a:gd name="T90" fmla="*/ 4 w 602"/>
                <a:gd name="T91" fmla="*/ 346 h 602"/>
                <a:gd name="T92" fmla="*/ 29 w 602"/>
                <a:gd name="T93" fmla="*/ 431 h 602"/>
                <a:gd name="T94" fmla="*/ 79 w 602"/>
                <a:gd name="T95" fmla="*/ 503 h 602"/>
                <a:gd name="T96" fmla="*/ 145 w 602"/>
                <a:gd name="T97" fmla="*/ 559 h 602"/>
                <a:gd name="T98" fmla="*/ 226 w 602"/>
                <a:gd name="T99" fmla="*/ 593 h 602"/>
                <a:gd name="T100" fmla="*/ 317 w 602"/>
                <a:gd name="T101" fmla="*/ 602 h 602"/>
                <a:gd name="T102" fmla="*/ 405 w 602"/>
                <a:gd name="T103" fmla="*/ 583 h 602"/>
                <a:gd name="T104" fmla="*/ 481 w 602"/>
                <a:gd name="T105" fmla="*/ 543 h 602"/>
                <a:gd name="T106" fmla="*/ 542 w 602"/>
                <a:gd name="T107" fmla="*/ 481 h 602"/>
                <a:gd name="T108" fmla="*/ 584 w 602"/>
                <a:gd name="T109" fmla="*/ 404 h 602"/>
                <a:gd name="T110" fmla="*/ 602 w 602"/>
                <a:gd name="T111" fmla="*/ 316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02" h="602">
                  <a:moveTo>
                    <a:pt x="301" y="286"/>
                  </a:moveTo>
                  <a:lnTo>
                    <a:pt x="309" y="286"/>
                  </a:lnTo>
                  <a:lnTo>
                    <a:pt x="316" y="287"/>
                  </a:lnTo>
                  <a:lnTo>
                    <a:pt x="323" y="289"/>
                  </a:lnTo>
                  <a:lnTo>
                    <a:pt x="331" y="292"/>
                  </a:lnTo>
                  <a:lnTo>
                    <a:pt x="337" y="295"/>
                  </a:lnTo>
                  <a:lnTo>
                    <a:pt x="344" y="299"/>
                  </a:lnTo>
                  <a:lnTo>
                    <a:pt x="349" y="303"/>
                  </a:lnTo>
                  <a:lnTo>
                    <a:pt x="354" y="308"/>
                  </a:lnTo>
                  <a:lnTo>
                    <a:pt x="359" y="313"/>
                  </a:lnTo>
                  <a:lnTo>
                    <a:pt x="364" y="319"/>
                  </a:lnTo>
                  <a:lnTo>
                    <a:pt x="367" y="325"/>
                  </a:lnTo>
                  <a:lnTo>
                    <a:pt x="370" y="332"/>
                  </a:lnTo>
                  <a:lnTo>
                    <a:pt x="373" y="339"/>
                  </a:lnTo>
                  <a:lnTo>
                    <a:pt x="375" y="346"/>
                  </a:lnTo>
                  <a:lnTo>
                    <a:pt x="376" y="354"/>
                  </a:lnTo>
                  <a:lnTo>
                    <a:pt x="377" y="361"/>
                  </a:lnTo>
                  <a:lnTo>
                    <a:pt x="376" y="368"/>
                  </a:lnTo>
                  <a:lnTo>
                    <a:pt x="375" y="374"/>
                  </a:lnTo>
                  <a:lnTo>
                    <a:pt x="374" y="381"/>
                  </a:lnTo>
                  <a:lnTo>
                    <a:pt x="371" y="387"/>
                  </a:lnTo>
                  <a:lnTo>
                    <a:pt x="369" y="393"/>
                  </a:lnTo>
                  <a:lnTo>
                    <a:pt x="366" y="399"/>
                  </a:lnTo>
                  <a:lnTo>
                    <a:pt x="363" y="404"/>
                  </a:lnTo>
                  <a:lnTo>
                    <a:pt x="359" y="410"/>
                  </a:lnTo>
                  <a:lnTo>
                    <a:pt x="350" y="418"/>
                  </a:lnTo>
                  <a:lnTo>
                    <a:pt x="340" y="426"/>
                  </a:lnTo>
                  <a:lnTo>
                    <a:pt x="334" y="429"/>
                  </a:lnTo>
                  <a:lnTo>
                    <a:pt x="329" y="431"/>
                  </a:lnTo>
                  <a:lnTo>
                    <a:pt x="322" y="433"/>
                  </a:lnTo>
                  <a:lnTo>
                    <a:pt x="316" y="435"/>
                  </a:lnTo>
                  <a:lnTo>
                    <a:pt x="316" y="451"/>
                  </a:lnTo>
                  <a:lnTo>
                    <a:pt x="316" y="455"/>
                  </a:lnTo>
                  <a:lnTo>
                    <a:pt x="315" y="457"/>
                  </a:lnTo>
                  <a:lnTo>
                    <a:pt x="314" y="460"/>
                  </a:lnTo>
                  <a:lnTo>
                    <a:pt x="311" y="462"/>
                  </a:lnTo>
                  <a:lnTo>
                    <a:pt x="309" y="464"/>
                  </a:lnTo>
                  <a:lnTo>
                    <a:pt x="307" y="465"/>
                  </a:lnTo>
                  <a:lnTo>
                    <a:pt x="304" y="466"/>
                  </a:lnTo>
                  <a:lnTo>
                    <a:pt x="301" y="466"/>
                  </a:lnTo>
                  <a:lnTo>
                    <a:pt x="298" y="466"/>
                  </a:lnTo>
                  <a:lnTo>
                    <a:pt x="295" y="465"/>
                  </a:lnTo>
                  <a:lnTo>
                    <a:pt x="293" y="464"/>
                  </a:lnTo>
                  <a:lnTo>
                    <a:pt x="290" y="462"/>
                  </a:lnTo>
                  <a:lnTo>
                    <a:pt x="289" y="460"/>
                  </a:lnTo>
                  <a:lnTo>
                    <a:pt x="287" y="458"/>
                  </a:lnTo>
                  <a:lnTo>
                    <a:pt x="287" y="455"/>
                  </a:lnTo>
                  <a:lnTo>
                    <a:pt x="286" y="451"/>
                  </a:lnTo>
                  <a:lnTo>
                    <a:pt x="286" y="435"/>
                  </a:lnTo>
                  <a:lnTo>
                    <a:pt x="279" y="433"/>
                  </a:lnTo>
                  <a:lnTo>
                    <a:pt x="274" y="431"/>
                  </a:lnTo>
                  <a:lnTo>
                    <a:pt x="267" y="429"/>
                  </a:lnTo>
                  <a:lnTo>
                    <a:pt x="262" y="426"/>
                  </a:lnTo>
                  <a:lnTo>
                    <a:pt x="251" y="418"/>
                  </a:lnTo>
                  <a:lnTo>
                    <a:pt x="243" y="410"/>
                  </a:lnTo>
                  <a:lnTo>
                    <a:pt x="240" y="404"/>
                  </a:lnTo>
                  <a:lnTo>
                    <a:pt x="235" y="399"/>
                  </a:lnTo>
                  <a:lnTo>
                    <a:pt x="233" y="393"/>
                  </a:lnTo>
                  <a:lnTo>
                    <a:pt x="230" y="387"/>
                  </a:lnTo>
                  <a:lnTo>
                    <a:pt x="229" y="381"/>
                  </a:lnTo>
                  <a:lnTo>
                    <a:pt x="227" y="374"/>
                  </a:lnTo>
                  <a:lnTo>
                    <a:pt x="226" y="368"/>
                  </a:lnTo>
                  <a:lnTo>
                    <a:pt x="226" y="361"/>
                  </a:lnTo>
                  <a:lnTo>
                    <a:pt x="226" y="358"/>
                  </a:lnTo>
                  <a:lnTo>
                    <a:pt x="227" y="355"/>
                  </a:lnTo>
                  <a:lnTo>
                    <a:pt x="229" y="353"/>
                  </a:lnTo>
                  <a:lnTo>
                    <a:pt x="230" y="351"/>
                  </a:lnTo>
                  <a:lnTo>
                    <a:pt x="232" y="348"/>
                  </a:lnTo>
                  <a:lnTo>
                    <a:pt x="235" y="347"/>
                  </a:lnTo>
                  <a:lnTo>
                    <a:pt x="237" y="346"/>
                  </a:lnTo>
                  <a:lnTo>
                    <a:pt x="241" y="346"/>
                  </a:lnTo>
                  <a:lnTo>
                    <a:pt x="244" y="346"/>
                  </a:lnTo>
                  <a:lnTo>
                    <a:pt x="247" y="347"/>
                  </a:lnTo>
                  <a:lnTo>
                    <a:pt x="249" y="348"/>
                  </a:lnTo>
                  <a:lnTo>
                    <a:pt x="251" y="351"/>
                  </a:lnTo>
                  <a:lnTo>
                    <a:pt x="253" y="353"/>
                  </a:lnTo>
                  <a:lnTo>
                    <a:pt x="255" y="355"/>
                  </a:lnTo>
                  <a:lnTo>
                    <a:pt x="256" y="358"/>
                  </a:lnTo>
                  <a:lnTo>
                    <a:pt x="256" y="361"/>
                  </a:lnTo>
                  <a:lnTo>
                    <a:pt x="257" y="370"/>
                  </a:lnTo>
                  <a:lnTo>
                    <a:pt x="260" y="378"/>
                  </a:lnTo>
                  <a:lnTo>
                    <a:pt x="263" y="386"/>
                  </a:lnTo>
                  <a:lnTo>
                    <a:pt x="270" y="393"/>
                  </a:lnTo>
                  <a:lnTo>
                    <a:pt x="276" y="399"/>
                  </a:lnTo>
                  <a:lnTo>
                    <a:pt x="283" y="403"/>
                  </a:lnTo>
                  <a:lnTo>
                    <a:pt x="292" y="405"/>
                  </a:lnTo>
                  <a:lnTo>
                    <a:pt x="301" y="406"/>
                  </a:lnTo>
                  <a:lnTo>
                    <a:pt x="310" y="405"/>
                  </a:lnTo>
                  <a:lnTo>
                    <a:pt x="319" y="403"/>
                  </a:lnTo>
                  <a:lnTo>
                    <a:pt x="326" y="399"/>
                  </a:lnTo>
                  <a:lnTo>
                    <a:pt x="333" y="393"/>
                  </a:lnTo>
                  <a:lnTo>
                    <a:pt x="338" y="386"/>
                  </a:lnTo>
                  <a:lnTo>
                    <a:pt x="342" y="378"/>
                  </a:lnTo>
                  <a:lnTo>
                    <a:pt x="346" y="370"/>
                  </a:lnTo>
                  <a:lnTo>
                    <a:pt x="346" y="361"/>
                  </a:lnTo>
                  <a:lnTo>
                    <a:pt x="346" y="352"/>
                  </a:lnTo>
                  <a:lnTo>
                    <a:pt x="342" y="344"/>
                  </a:lnTo>
                  <a:lnTo>
                    <a:pt x="338" y="336"/>
                  </a:lnTo>
                  <a:lnTo>
                    <a:pt x="333" y="329"/>
                  </a:lnTo>
                  <a:lnTo>
                    <a:pt x="326" y="324"/>
                  </a:lnTo>
                  <a:lnTo>
                    <a:pt x="319" y="319"/>
                  </a:lnTo>
                  <a:lnTo>
                    <a:pt x="310" y="317"/>
                  </a:lnTo>
                  <a:lnTo>
                    <a:pt x="301" y="316"/>
                  </a:lnTo>
                  <a:lnTo>
                    <a:pt x="293" y="315"/>
                  </a:lnTo>
                  <a:lnTo>
                    <a:pt x="286" y="314"/>
                  </a:lnTo>
                  <a:lnTo>
                    <a:pt x="278" y="313"/>
                  </a:lnTo>
                  <a:lnTo>
                    <a:pt x="272" y="310"/>
                  </a:lnTo>
                  <a:lnTo>
                    <a:pt x="265" y="307"/>
                  </a:lnTo>
                  <a:lnTo>
                    <a:pt x="259" y="303"/>
                  </a:lnTo>
                  <a:lnTo>
                    <a:pt x="253" y="299"/>
                  </a:lnTo>
                  <a:lnTo>
                    <a:pt x="248" y="294"/>
                  </a:lnTo>
                  <a:lnTo>
                    <a:pt x="243" y="288"/>
                  </a:lnTo>
                  <a:lnTo>
                    <a:pt x="238" y="283"/>
                  </a:lnTo>
                  <a:lnTo>
                    <a:pt x="235" y="277"/>
                  </a:lnTo>
                  <a:lnTo>
                    <a:pt x="232" y="270"/>
                  </a:lnTo>
                  <a:lnTo>
                    <a:pt x="229" y="263"/>
                  </a:lnTo>
                  <a:lnTo>
                    <a:pt x="228" y="256"/>
                  </a:lnTo>
                  <a:lnTo>
                    <a:pt x="227" y="249"/>
                  </a:lnTo>
                  <a:lnTo>
                    <a:pt x="226" y="241"/>
                  </a:lnTo>
                  <a:lnTo>
                    <a:pt x="226" y="234"/>
                  </a:lnTo>
                  <a:lnTo>
                    <a:pt x="227" y="227"/>
                  </a:lnTo>
                  <a:lnTo>
                    <a:pt x="229" y="221"/>
                  </a:lnTo>
                  <a:lnTo>
                    <a:pt x="230" y="214"/>
                  </a:lnTo>
                  <a:lnTo>
                    <a:pt x="233" y="209"/>
                  </a:lnTo>
                  <a:lnTo>
                    <a:pt x="235" y="204"/>
                  </a:lnTo>
                  <a:lnTo>
                    <a:pt x="240" y="198"/>
                  </a:lnTo>
                  <a:lnTo>
                    <a:pt x="243" y="193"/>
                  </a:lnTo>
                  <a:lnTo>
                    <a:pt x="251" y="184"/>
                  </a:lnTo>
                  <a:lnTo>
                    <a:pt x="262" y="177"/>
                  </a:lnTo>
                  <a:lnTo>
                    <a:pt x="267" y="174"/>
                  </a:lnTo>
                  <a:lnTo>
                    <a:pt x="274" y="170"/>
                  </a:lnTo>
                  <a:lnTo>
                    <a:pt x="279" y="168"/>
                  </a:lnTo>
                  <a:lnTo>
                    <a:pt x="286" y="167"/>
                  </a:lnTo>
                  <a:lnTo>
                    <a:pt x="286" y="150"/>
                  </a:lnTo>
                  <a:lnTo>
                    <a:pt x="287" y="148"/>
                  </a:lnTo>
                  <a:lnTo>
                    <a:pt x="287" y="145"/>
                  </a:lnTo>
                  <a:lnTo>
                    <a:pt x="289" y="142"/>
                  </a:lnTo>
                  <a:lnTo>
                    <a:pt x="290" y="139"/>
                  </a:lnTo>
                  <a:lnTo>
                    <a:pt x="293" y="138"/>
                  </a:lnTo>
                  <a:lnTo>
                    <a:pt x="295" y="136"/>
                  </a:lnTo>
                  <a:lnTo>
                    <a:pt x="298" y="136"/>
                  </a:lnTo>
                  <a:lnTo>
                    <a:pt x="301" y="135"/>
                  </a:lnTo>
                  <a:lnTo>
                    <a:pt x="304" y="136"/>
                  </a:lnTo>
                  <a:lnTo>
                    <a:pt x="307" y="136"/>
                  </a:lnTo>
                  <a:lnTo>
                    <a:pt x="309" y="138"/>
                  </a:lnTo>
                  <a:lnTo>
                    <a:pt x="311" y="139"/>
                  </a:lnTo>
                  <a:lnTo>
                    <a:pt x="314" y="142"/>
                  </a:lnTo>
                  <a:lnTo>
                    <a:pt x="315" y="145"/>
                  </a:lnTo>
                  <a:lnTo>
                    <a:pt x="316" y="148"/>
                  </a:lnTo>
                  <a:lnTo>
                    <a:pt x="316" y="150"/>
                  </a:lnTo>
                  <a:lnTo>
                    <a:pt x="316" y="167"/>
                  </a:lnTo>
                  <a:lnTo>
                    <a:pt x="322" y="168"/>
                  </a:lnTo>
                  <a:lnTo>
                    <a:pt x="329" y="170"/>
                  </a:lnTo>
                  <a:lnTo>
                    <a:pt x="334" y="174"/>
                  </a:lnTo>
                  <a:lnTo>
                    <a:pt x="340" y="177"/>
                  </a:lnTo>
                  <a:lnTo>
                    <a:pt x="350" y="183"/>
                  </a:lnTo>
                  <a:lnTo>
                    <a:pt x="359" y="193"/>
                  </a:lnTo>
                  <a:lnTo>
                    <a:pt x="363" y="198"/>
                  </a:lnTo>
                  <a:lnTo>
                    <a:pt x="366" y="204"/>
                  </a:lnTo>
                  <a:lnTo>
                    <a:pt x="369" y="209"/>
                  </a:lnTo>
                  <a:lnTo>
                    <a:pt x="371" y="214"/>
                  </a:lnTo>
                  <a:lnTo>
                    <a:pt x="374" y="221"/>
                  </a:lnTo>
                  <a:lnTo>
                    <a:pt x="375" y="227"/>
                  </a:lnTo>
                  <a:lnTo>
                    <a:pt x="376" y="234"/>
                  </a:lnTo>
                  <a:lnTo>
                    <a:pt x="377" y="241"/>
                  </a:lnTo>
                  <a:lnTo>
                    <a:pt x="376" y="243"/>
                  </a:lnTo>
                  <a:lnTo>
                    <a:pt x="375" y="247"/>
                  </a:lnTo>
                  <a:lnTo>
                    <a:pt x="374" y="249"/>
                  </a:lnTo>
                  <a:lnTo>
                    <a:pt x="371" y="252"/>
                  </a:lnTo>
                  <a:lnTo>
                    <a:pt x="369" y="253"/>
                  </a:lnTo>
                  <a:lnTo>
                    <a:pt x="367" y="255"/>
                  </a:lnTo>
                  <a:lnTo>
                    <a:pt x="364" y="255"/>
                  </a:lnTo>
                  <a:lnTo>
                    <a:pt x="361" y="256"/>
                  </a:lnTo>
                  <a:lnTo>
                    <a:pt x="359" y="255"/>
                  </a:lnTo>
                  <a:lnTo>
                    <a:pt x="355" y="255"/>
                  </a:lnTo>
                  <a:lnTo>
                    <a:pt x="353" y="253"/>
                  </a:lnTo>
                  <a:lnTo>
                    <a:pt x="351" y="252"/>
                  </a:lnTo>
                  <a:lnTo>
                    <a:pt x="349" y="249"/>
                  </a:lnTo>
                  <a:lnTo>
                    <a:pt x="348" y="247"/>
                  </a:lnTo>
                  <a:lnTo>
                    <a:pt x="347" y="243"/>
                  </a:lnTo>
                  <a:lnTo>
                    <a:pt x="346" y="241"/>
                  </a:lnTo>
                  <a:lnTo>
                    <a:pt x="346" y="231"/>
                  </a:lnTo>
                  <a:lnTo>
                    <a:pt x="342" y="223"/>
                  </a:lnTo>
                  <a:lnTo>
                    <a:pt x="338" y="215"/>
                  </a:lnTo>
                  <a:lnTo>
                    <a:pt x="333" y="209"/>
                  </a:lnTo>
                  <a:lnTo>
                    <a:pt x="326" y="204"/>
                  </a:lnTo>
                  <a:lnTo>
                    <a:pt x="319" y="199"/>
                  </a:lnTo>
                  <a:lnTo>
                    <a:pt x="310" y="196"/>
                  </a:lnTo>
                  <a:lnTo>
                    <a:pt x="301" y="195"/>
                  </a:lnTo>
                  <a:lnTo>
                    <a:pt x="292" y="196"/>
                  </a:lnTo>
                  <a:lnTo>
                    <a:pt x="283" y="199"/>
                  </a:lnTo>
                  <a:lnTo>
                    <a:pt x="276" y="204"/>
                  </a:lnTo>
                  <a:lnTo>
                    <a:pt x="270" y="209"/>
                  </a:lnTo>
                  <a:lnTo>
                    <a:pt x="263" y="215"/>
                  </a:lnTo>
                  <a:lnTo>
                    <a:pt x="260" y="223"/>
                  </a:lnTo>
                  <a:lnTo>
                    <a:pt x="257" y="231"/>
                  </a:lnTo>
                  <a:lnTo>
                    <a:pt x="256" y="241"/>
                  </a:lnTo>
                  <a:lnTo>
                    <a:pt x="257" y="250"/>
                  </a:lnTo>
                  <a:lnTo>
                    <a:pt x="260" y="258"/>
                  </a:lnTo>
                  <a:lnTo>
                    <a:pt x="263" y="266"/>
                  </a:lnTo>
                  <a:lnTo>
                    <a:pt x="270" y="272"/>
                  </a:lnTo>
                  <a:lnTo>
                    <a:pt x="276" y="278"/>
                  </a:lnTo>
                  <a:lnTo>
                    <a:pt x="283" y="282"/>
                  </a:lnTo>
                  <a:lnTo>
                    <a:pt x="292" y="285"/>
                  </a:lnTo>
                  <a:lnTo>
                    <a:pt x="301" y="286"/>
                  </a:lnTo>
                  <a:close/>
                  <a:moveTo>
                    <a:pt x="601" y="285"/>
                  </a:moveTo>
                  <a:lnTo>
                    <a:pt x="587" y="283"/>
                  </a:lnTo>
                  <a:lnTo>
                    <a:pt x="573" y="281"/>
                  </a:lnTo>
                  <a:lnTo>
                    <a:pt x="559" y="279"/>
                  </a:lnTo>
                  <a:lnTo>
                    <a:pt x="546" y="275"/>
                  </a:lnTo>
                  <a:lnTo>
                    <a:pt x="532" y="271"/>
                  </a:lnTo>
                  <a:lnTo>
                    <a:pt x="519" y="267"/>
                  </a:lnTo>
                  <a:lnTo>
                    <a:pt x="507" y="263"/>
                  </a:lnTo>
                  <a:lnTo>
                    <a:pt x="495" y="257"/>
                  </a:lnTo>
                  <a:lnTo>
                    <a:pt x="483" y="251"/>
                  </a:lnTo>
                  <a:lnTo>
                    <a:pt x="470" y="244"/>
                  </a:lnTo>
                  <a:lnTo>
                    <a:pt x="459" y="237"/>
                  </a:lnTo>
                  <a:lnTo>
                    <a:pt x="448" y="229"/>
                  </a:lnTo>
                  <a:lnTo>
                    <a:pt x="437" y="222"/>
                  </a:lnTo>
                  <a:lnTo>
                    <a:pt x="426" y="213"/>
                  </a:lnTo>
                  <a:lnTo>
                    <a:pt x="416" y="205"/>
                  </a:lnTo>
                  <a:lnTo>
                    <a:pt x="407" y="195"/>
                  </a:lnTo>
                  <a:lnTo>
                    <a:pt x="397" y="185"/>
                  </a:lnTo>
                  <a:lnTo>
                    <a:pt x="389" y="176"/>
                  </a:lnTo>
                  <a:lnTo>
                    <a:pt x="380" y="165"/>
                  </a:lnTo>
                  <a:lnTo>
                    <a:pt x="373" y="154"/>
                  </a:lnTo>
                  <a:lnTo>
                    <a:pt x="365" y="142"/>
                  </a:lnTo>
                  <a:lnTo>
                    <a:pt x="357" y="132"/>
                  </a:lnTo>
                  <a:lnTo>
                    <a:pt x="351" y="120"/>
                  </a:lnTo>
                  <a:lnTo>
                    <a:pt x="346" y="107"/>
                  </a:lnTo>
                  <a:lnTo>
                    <a:pt x="339" y="95"/>
                  </a:lnTo>
                  <a:lnTo>
                    <a:pt x="335" y="82"/>
                  </a:lnTo>
                  <a:lnTo>
                    <a:pt x="331" y="70"/>
                  </a:lnTo>
                  <a:lnTo>
                    <a:pt x="326" y="56"/>
                  </a:lnTo>
                  <a:lnTo>
                    <a:pt x="323" y="43"/>
                  </a:lnTo>
                  <a:lnTo>
                    <a:pt x="321" y="29"/>
                  </a:lnTo>
                  <a:lnTo>
                    <a:pt x="319" y="15"/>
                  </a:lnTo>
                  <a:lnTo>
                    <a:pt x="317" y="1"/>
                  </a:lnTo>
                  <a:lnTo>
                    <a:pt x="314" y="1"/>
                  </a:lnTo>
                  <a:lnTo>
                    <a:pt x="307" y="0"/>
                  </a:lnTo>
                  <a:lnTo>
                    <a:pt x="301" y="0"/>
                  </a:lnTo>
                  <a:lnTo>
                    <a:pt x="286" y="0"/>
                  </a:lnTo>
                  <a:lnTo>
                    <a:pt x="271" y="2"/>
                  </a:lnTo>
                  <a:lnTo>
                    <a:pt x="256" y="3"/>
                  </a:lnTo>
                  <a:lnTo>
                    <a:pt x="241" y="6"/>
                  </a:lnTo>
                  <a:lnTo>
                    <a:pt x="226" y="9"/>
                  </a:lnTo>
                  <a:lnTo>
                    <a:pt x="212" y="14"/>
                  </a:lnTo>
                  <a:lnTo>
                    <a:pt x="198" y="18"/>
                  </a:lnTo>
                  <a:lnTo>
                    <a:pt x="184" y="23"/>
                  </a:lnTo>
                  <a:lnTo>
                    <a:pt x="171" y="30"/>
                  </a:lnTo>
                  <a:lnTo>
                    <a:pt x="158" y="36"/>
                  </a:lnTo>
                  <a:lnTo>
                    <a:pt x="145" y="44"/>
                  </a:lnTo>
                  <a:lnTo>
                    <a:pt x="132" y="51"/>
                  </a:lnTo>
                  <a:lnTo>
                    <a:pt x="120" y="60"/>
                  </a:lnTo>
                  <a:lnTo>
                    <a:pt x="110" y="68"/>
                  </a:lnTo>
                  <a:lnTo>
                    <a:pt x="99" y="78"/>
                  </a:lnTo>
                  <a:lnTo>
                    <a:pt x="88" y="88"/>
                  </a:lnTo>
                  <a:lnTo>
                    <a:pt x="79" y="98"/>
                  </a:lnTo>
                  <a:lnTo>
                    <a:pt x="69" y="109"/>
                  </a:lnTo>
                  <a:lnTo>
                    <a:pt x="59" y="121"/>
                  </a:lnTo>
                  <a:lnTo>
                    <a:pt x="52" y="133"/>
                  </a:lnTo>
                  <a:lnTo>
                    <a:pt x="43" y="145"/>
                  </a:lnTo>
                  <a:lnTo>
                    <a:pt x="37" y="157"/>
                  </a:lnTo>
                  <a:lnTo>
                    <a:pt x="29" y="170"/>
                  </a:lnTo>
                  <a:lnTo>
                    <a:pt x="24" y="184"/>
                  </a:lnTo>
                  <a:lnTo>
                    <a:pt x="19" y="197"/>
                  </a:lnTo>
                  <a:lnTo>
                    <a:pt x="13" y="211"/>
                  </a:lnTo>
                  <a:lnTo>
                    <a:pt x="9" y="226"/>
                  </a:lnTo>
                  <a:lnTo>
                    <a:pt x="6" y="240"/>
                  </a:lnTo>
                  <a:lnTo>
                    <a:pt x="4" y="255"/>
                  </a:lnTo>
                  <a:lnTo>
                    <a:pt x="1" y="270"/>
                  </a:lnTo>
                  <a:lnTo>
                    <a:pt x="0" y="285"/>
                  </a:lnTo>
                  <a:lnTo>
                    <a:pt x="0" y="301"/>
                  </a:lnTo>
                  <a:lnTo>
                    <a:pt x="0" y="316"/>
                  </a:lnTo>
                  <a:lnTo>
                    <a:pt x="1" y="331"/>
                  </a:lnTo>
                  <a:lnTo>
                    <a:pt x="4" y="346"/>
                  </a:lnTo>
                  <a:lnTo>
                    <a:pt x="6" y="361"/>
                  </a:lnTo>
                  <a:lnTo>
                    <a:pt x="9" y="376"/>
                  </a:lnTo>
                  <a:lnTo>
                    <a:pt x="13" y="390"/>
                  </a:lnTo>
                  <a:lnTo>
                    <a:pt x="19" y="404"/>
                  </a:lnTo>
                  <a:lnTo>
                    <a:pt x="24" y="418"/>
                  </a:lnTo>
                  <a:lnTo>
                    <a:pt x="29" y="431"/>
                  </a:lnTo>
                  <a:lnTo>
                    <a:pt x="37" y="444"/>
                  </a:lnTo>
                  <a:lnTo>
                    <a:pt x="43" y="457"/>
                  </a:lnTo>
                  <a:lnTo>
                    <a:pt x="52" y="470"/>
                  </a:lnTo>
                  <a:lnTo>
                    <a:pt x="59" y="481"/>
                  </a:lnTo>
                  <a:lnTo>
                    <a:pt x="69" y="492"/>
                  </a:lnTo>
                  <a:lnTo>
                    <a:pt x="79" y="503"/>
                  </a:lnTo>
                  <a:lnTo>
                    <a:pt x="88" y="514"/>
                  </a:lnTo>
                  <a:lnTo>
                    <a:pt x="99" y="523"/>
                  </a:lnTo>
                  <a:lnTo>
                    <a:pt x="110" y="533"/>
                  </a:lnTo>
                  <a:lnTo>
                    <a:pt x="120" y="543"/>
                  </a:lnTo>
                  <a:lnTo>
                    <a:pt x="132" y="550"/>
                  </a:lnTo>
                  <a:lnTo>
                    <a:pt x="145" y="559"/>
                  </a:lnTo>
                  <a:lnTo>
                    <a:pt x="158" y="566"/>
                  </a:lnTo>
                  <a:lnTo>
                    <a:pt x="171" y="573"/>
                  </a:lnTo>
                  <a:lnTo>
                    <a:pt x="184" y="578"/>
                  </a:lnTo>
                  <a:lnTo>
                    <a:pt x="198" y="583"/>
                  </a:lnTo>
                  <a:lnTo>
                    <a:pt x="212" y="589"/>
                  </a:lnTo>
                  <a:lnTo>
                    <a:pt x="226" y="593"/>
                  </a:lnTo>
                  <a:lnTo>
                    <a:pt x="241" y="596"/>
                  </a:lnTo>
                  <a:lnTo>
                    <a:pt x="256" y="598"/>
                  </a:lnTo>
                  <a:lnTo>
                    <a:pt x="271" y="600"/>
                  </a:lnTo>
                  <a:lnTo>
                    <a:pt x="286" y="602"/>
                  </a:lnTo>
                  <a:lnTo>
                    <a:pt x="301" y="602"/>
                  </a:lnTo>
                  <a:lnTo>
                    <a:pt x="317" y="602"/>
                  </a:lnTo>
                  <a:lnTo>
                    <a:pt x="332" y="600"/>
                  </a:lnTo>
                  <a:lnTo>
                    <a:pt x="347" y="598"/>
                  </a:lnTo>
                  <a:lnTo>
                    <a:pt x="362" y="596"/>
                  </a:lnTo>
                  <a:lnTo>
                    <a:pt x="376" y="593"/>
                  </a:lnTo>
                  <a:lnTo>
                    <a:pt x="391" y="589"/>
                  </a:lnTo>
                  <a:lnTo>
                    <a:pt x="405" y="583"/>
                  </a:lnTo>
                  <a:lnTo>
                    <a:pt x="419" y="578"/>
                  </a:lnTo>
                  <a:lnTo>
                    <a:pt x="431" y="573"/>
                  </a:lnTo>
                  <a:lnTo>
                    <a:pt x="444" y="565"/>
                  </a:lnTo>
                  <a:lnTo>
                    <a:pt x="457" y="559"/>
                  </a:lnTo>
                  <a:lnTo>
                    <a:pt x="469" y="550"/>
                  </a:lnTo>
                  <a:lnTo>
                    <a:pt x="481" y="543"/>
                  </a:lnTo>
                  <a:lnTo>
                    <a:pt x="493" y="533"/>
                  </a:lnTo>
                  <a:lnTo>
                    <a:pt x="503" y="523"/>
                  </a:lnTo>
                  <a:lnTo>
                    <a:pt x="514" y="514"/>
                  </a:lnTo>
                  <a:lnTo>
                    <a:pt x="524" y="503"/>
                  </a:lnTo>
                  <a:lnTo>
                    <a:pt x="533" y="492"/>
                  </a:lnTo>
                  <a:lnTo>
                    <a:pt x="542" y="481"/>
                  </a:lnTo>
                  <a:lnTo>
                    <a:pt x="551" y="470"/>
                  </a:lnTo>
                  <a:lnTo>
                    <a:pt x="558" y="457"/>
                  </a:lnTo>
                  <a:lnTo>
                    <a:pt x="566" y="444"/>
                  </a:lnTo>
                  <a:lnTo>
                    <a:pt x="572" y="431"/>
                  </a:lnTo>
                  <a:lnTo>
                    <a:pt x="578" y="418"/>
                  </a:lnTo>
                  <a:lnTo>
                    <a:pt x="584" y="404"/>
                  </a:lnTo>
                  <a:lnTo>
                    <a:pt x="588" y="390"/>
                  </a:lnTo>
                  <a:lnTo>
                    <a:pt x="592" y="376"/>
                  </a:lnTo>
                  <a:lnTo>
                    <a:pt x="596" y="361"/>
                  </a:lnTo>
                  <a:lnTo>
                    <a:pt x="599" y="346"/>
                  </a:lnTo>
                  <a:lnTo>
                    <a:pt x="601" y="331"/>
                  </a:lnTo>
                  <a:lnTo>
                    <a:pt x="602" y="316"/>
                  </a:lnTo>
                  <a:lnTo>
                    <a:pt x="602" y="301"/>
                  </a:lnTo>
                  <a:lnTo>
                    <a:pt x="602" y="295"/>
                  </a:lnTo>
                  <a:lnTo>
                    <a:pt x="601" y="288"/>
                  </a:lnTo>
                  <a:lnTo>
                    <a:pt x="601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456"/>
            <p:cNvSpPr>
              <a:spLocks noEditPoints="1"/>
            </p:cNvSpPr>
            <p:nvPr/>
          </p:nvSpPr>
          <p:spPr bwMode="auto">
            <a:xfrm>
              <a:off x="2135188" y="1344613"/>
              <a:ext cx="176213" cy="177800"/>
            </a:xfrm>
            <a:custGeom>
              <a:avLst/>
              <a:gdLst>
                <a:gd name="T0" fmla="*/ 312 w 557"/>
                <a:gd name="T1" fmla="*/ 273 h 558"/>
                <a:gd name="T2" fmla="*/ 341 w 557"/>
                <a:gd name="T3" fmla="*/ 301 h 558"/>
                <a:gd name="T4" fmla="*/ 348 w 557"/>
                <a:gd name="T5" fmla="*/ 341 h 558"/>
                <a:gd name="T6" fmla="*/ 333 w 557"/>
                <a:gd name="T7" fmla="*/ 379 h 558"/>
                <a:gd name="T8" fmla="*/ 300 w 557"/>
                <a:gd name="T9" fmla="*/ 402 h 558"/>
                <a:gd name="T10" fmla="*/ 258 w 557"/>
                <a:gd name="T11" fmla="*/ 402 h 558"/>
                <a:gd name="T12" fmla="*/ 224 w 557"/>
                <a:gd name="T13" fmla="*/ 379 h 558"/>
                <a:gd name="T14" fmla="*/ 209 w 557"/>
                <a:gd name="T15" fmla="*/ 341 h 558"/>
                <a:gd name="T16" fmla="*/ 214 w 557"/>
                <a:gd name="T17" fmla="*/ 322 h 558"/>
                <a:gd name="T18" fmla="*/ 231 w 557"/>
                <a:gd name="T19" fmla="*/ 322 h 558"/>
                <a:gd name="T20" fmla="*/ 239 w 557"/>
                <a:gd name="T21" fmla="*/ 343 h 558"/>
                <a:gd name="T22" fmla="*/ 271 w 557"/>
                <a:gd name="T23" fmla="*/ 375 h 558"/>
                <a:gd name="T24" fmla="*/ 312 w 557"/>
                <a:gd name="T25" fmla="*/ 358 h 558"/>
                <a:gd name="T26" fmla="*/ 312 w 557"/>
                <a:gd name="T27" fmla="*/ 313 h 558"/>
                <a:gd name="T28" fmla="*/ 271 w 557"/>
                <a:gd name="T29" fmla="*/ 294 h 558"/>
                <a:gd name="T30" fmla="*/ 233 w 557"/>
                <a:gd name="T31" fmla="*/ 278 h 558"/>
                <a:gd name="T32" fmla="*/ 211 w 557"/>
                <a:gd name="T33" fmla="*/ 245 h 558"/>
                <a:gd name="T34" fmla="*/ 211 w 557"/>
                <a:gd name="T35" fmla="*/ 205 h 558"/>
                <a:gd name="T36" fmla="*/ 252 w 557"/>
                <a:gd name="T37" fmla="*/ 158 h 558"/>
                <a:gd name="T38" fmla="*/ 268 w 557"/>
                <a:gd name="T39" fmla="*/ 130 h 558"/>
                <a:gd name="T40" fmla="*/ 285 w 557"/>
                <a:gd name="T41" fmla="*/ 127 h 558"/>
                <a:gd name="T42" fmla="*/ 294 w 557"/>
                <a:gd name="T43" fmla="*/ 141 h 558"/>
                <a:gd name="T44" fmla="*/ 340 w 557"/>
                <a:gd name="T45" fmla="*/ 189 h 558"/>
                <a:gd name="T46" fmla="*/ 346 w 557"/>
                <a:gd name="T47" fmla="*/ 232 h 558"/>
                <a:gd name="T48" fmla="*/ 331 w 557"/>
                <a:gd name="T49" fmla="*/ 239 h 558"/>
                <a:gd name="T50" fmla="*/ 319 w 557"/>
                <a:gd name="T51" fmla="*/ 227 h 558"/>
                <a:gd name="T52" fmla="*/ 301 w 557"/>
                <a:gd name="T53" fmla="*/ 190 h 558"/>
                <a:gd name="T54" fmla="*/ 256 w 557"/>
                <a:gd name="T55" fmla="*/ 190 h 558"/>
                <a:gd name="T56" fmla="*/ 239 w 557"/>
                <a:gd name="T57" fmla="*/ 232 h 558"/>
                <a:gd name="T58" fmla="*/ 271 w 557"/>
                <a:gd name="T59" fmla="*/ 263 h 558"/>
                <a:gd name="T60" fmla="*/ 267 w 557"/>
                <a:gd name="T61" fmla="*/ 463 h 558"/>
                <a:gd name="T62" fmla="*/ 251 w 557"/>
                <a:gd name="T63" fmla="*/ 466 h 558"/>
                <a:gd name="T64" fmla="*/ 241 w 557"/>
                <a:gd name="T65" fmla="*/ 452 h 558"/>
                <a:gd name="T66" fmla="*/ 247 w 557"/>
                <a:gd name="T67" fmla="*/ 410 h 558"/>
                <a:gd name="T68" fmla="*/ 265 w 557"/>
                <a:gd name="T69" fmla="*/ 410 h 558"/>
                <a:gd name="T70" fmla="*/ 271 w 557"/>
                <a:gd name="T71" fmla="*/ 452 h 558"/>
                <a:gd name="T72" fmla="*/ 209 w 557"/>
                <a:gd name="T73" fmla="*/ 10 h 558"/>
                <a:gd name="T74" fmla="*/ 135 w 557"/>
                <a:gd name="T75" fmla="*/ 41 h 558"/>
                <a:gd name="T76" fmla="*/ 73 w 557"/>
                <a:gd name="T77" fmla="*/ 92 h 558"/>
                <a:gd name="T78" fmla="*/ 28 w 557"/>
                <a:gd name="T79" fmla="*/ 159 h 558"/>
                <a:gd name="T80" fmla="*/ 3 w 557"/>
                <a:gd name="T81" fmla="*/ 236 h 558"/>
                <a:gd name="T82" fmla="*/ 3 w 557"/>
                <a:gd name="T83" fmla="*/ 321 h 558"/>
                <a:gd name="T84" fmla="*/ 28 w 557"/>
                <a:gd name="T85" fmla="*/ 399 h 558"/>
                <a:gd name="T86" fmla="*/ 73 w 557"/>
                <a:gd name="T87" fmla="*/ 466 h 558"/>
                <a:gd name="T88" fmla="*/ 135 w 557"/>
                <a:gd name="T89" fmla="*/ 517 h 558"/>
                <a:gd name="T90" fmla="*/ 209 w 557"/>
                <a:gd name="T91" fmla="*/ 549 h 558"/>
                <a:gd name="T92" fmla="*/ 292 w 557"/>
                <a:gd name="T93" fmla="*/ 557 h 558"/>
                <a:gd name="T94" fmla="*/ 374 w 557"/>
                <a:gd name="T95" fmla="*/ 541 h 558"/>
                <a:gd name="T96" fmla="*/ 445 w 557"/>
                <a:gd name="T97" fmla="*/ 502 h 558"/>
                <a:gd name="T98" fmla="*/ 502 w 557"/>
                <a:gd name="T99" fmla="*/ 446 h 558"/>
                <a:gd name="T100" fmla="*/ 540 w 557"/>
                <a:gd name="T101" fmla="*/ 375 h 558"/>
                <a:gd name="T102" fmla="*/ 556 w 557"/>
                <a:gd name="T103" fmla="*/ 293 h 558"/>
                <a:gd name="T104" fmla="*/ 549 w 557"/>
                <a:gd name="T105" fmla="*/ 210 h 558"/>
                <a:gd name="T106" fmla="*/ 517 w 557"/>
                <a:gd name="T107" fmla="*/ 134 h 558"/>
                <a:gd name="T108" fmla="*/ 466 w 557"/>
                <a:gd name="T109" fmla="*/ 73 h 558"/>
                <a:gd name="T110" fmla="*/ 400 w 557"/>
                <a:gd name="T111" fmla="*/ 28 h 558"/>
                <a:gd name="T112" fmla="*/ 321 w 557"/>
                <a:gd name="T113" fmla="*/ 4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57" h="558">
                  <a:moveTo>
                    <a:pt x="279" y="264"/>
                  </a:moveTo>
                  <a:lnTo>
                    <a:pt x="286" y="264"/>
                  </a:lnTo>
                  <a:lnTo>
                    <a:pt x="292" y="265"/>
                  </a:lnTo>
                  <a:lnTo>
                    <a:pt x="300" y="267"/>
                  </a:lnTo>
                  <a:lnTo>
                    <a:pt x="306" y="270"/>
                  </a:lnTo>
                  <a:lnTo>
                    <a:pt x="312" y="273"/>
                  </a:lnTo>
                  <a:lnTo>
                    <a:pt x="318" y="276"/>
                  </a:lnTo>
                  <a:lnTo>
                    <a:pt x="324" y="280"/>
                  </a:lnTo>
                  <a:lnTo>
                    <a:pt x="329" y="285"/>
                  </a:lnTo>
                  <a:lnTo>
                    <a:pt x="333" y="290"/>
                  </a:lnTo>
                  <a:lnTo>
                    <a:pt x="338" y="295"/>
                  </a:lnTo>
                  <a:lnTo>
                    <a:pt x="341" y="301"/>
                  </a:lnTo>
                  <a:lnTo>
                    <a:pt x="344" y="307"/>
                  </a:lnTo>
                  <a:lnTo>
                    <a:pt x="346" y="314"/>
                  </a:lnTo>
                  <a:lnTo>
                    <a:pt x="347" y="320"/>
                  </a:lnTo>
                  <a:lnTo>
                    <a:pt x="348" y="328"/>
                  </a:lnTo>
                  <a:lnTo>
                    <a:pt x="349" y="335"/>
                  </a:lnTo>
                  <a:lnTo>
                    <a:pt x="348" y="341"/>
                  </a:lnTo>
                  <a:lnTo>
                    <a:pt x="347" y="349"/>
                  </a:lnTo>
                  <a:lnTo>
                    <a:pt x="346" y="355"/>
                  </a:lnTo>
                  <a:lnTo>
                    <a:pt x="344" y="362"/>
                  </a:lnTo>
                  <a:lnTo>
                    <a:pt x="341" y="368"/>
                  </a:lnTo>
                  <a:lnTo>
                    <a:pt x="338" y="374"/>
                  </a:lnTo>
                  <a:lnTo>
                    <a:pt x="333" y="379"/>
                  </a:lnTo>
                  <a:lnTo>
                    <a:pt x="329" y="384"/>
                  </a:lnTo>
                  <a:lnTo>
                    <a:pt x="324" y="389"/>
                  </a:lnTo>
                  <a:lnTo>
                    <a:pt x="318" y="393"/>
                  </a:lnTo>
                  <a:lnTo>
                    <a:pt x="312" y="396"/>
                  </a:lnTo>
                  <a:lnTo>
                    <a:pt x="306" y="399"/>
                  </a:lnTo>
                  <a:lnTo>
                    <a:pt x="300" y="402"/>
                  </a:lnTo>
                  <a:lnTo>
                    <a:pt x="292" y="404"/>
                  </a:lnTo>
                  <a:lnTo>
                    <a:pt x="286" y="405"/>
                  </a:lnTo>
                  <a:lnTo>
                    <a:pt x="279" y="405"/>
                  </a:lnTo>
                  <a:lnTo>
                    <a:pt x="271" y="405"/>
                  </a:lnTo>
                  <a:lnTo>
                    <a:pt x="265" y="404"/>
                  </a:lnTo>
                  <a:lnTo>
                    <a:pt x="258" y="402"/>
                  </a:lnTo>
                  <a:lnTo>
                    <a:pt x="252" y="399"/>
                  </a:lnTo>
                  <a:lnTo>
                    <a:pt x="245" y="396"/>
                  </a:lnTo>
                  <a:lnTo>
                    <a:pt x="239" y="393"/>
                  </a:lnTo>
                  <a:lnTo>
                    <a:pt x="233" y="389"/>
                  </a:lnTo>
                  <a:lnTo>
                    <a:pt x="229" y="384"/>
                  </a:lnTo>
                  <a:lnTo>
                    <a:pt x="224" y="379"/>
                  </a:lnTo>
                  <a:lnTo>
                    <a:pt x="221" y="374"/>
                  </a:lnTo>
                  <a:lnTo>
                    <a:pt x="216" y="368"/>
                  </a:lnTo>
                  <a:lnTo>
                    <a:pt x="213" y="362"/>
                  </a:lnTo>
                  <a:lnTo>
                    <a:pt x="211" y="355"/>
                  </a:lnTo>
                  <a:lnTo>
                    <a:pt x="210" y="349"/>
                  </a:lnTo>
                  <a:lnTo>
                    <a:pt x="209" y="341"/>
                  </a:lnTo>
                  <a:lnTo>
                    <a:pt x="208" y="335"/>
                  </a:lnTo>
                  <a:lnTo>
                    <a:pt x="209" y="332"/>
                  </a:lnTo>
                  <a:lnTo>
                    <a:pt x="209" y="329"/>
                  </a:lnTo>
                  <a:lnTo>
                    <a:pt x="211" y="326"/>
                  </a:lnTo>
                  <a:lnTo>
                    <a:pt x="212" y="324"/>
                  </a:lnTo>
                  <a:lnTo>
                    <a:pt x="214" y="322"/>
                  </a:lnTo>
                  <a:lnTo>
                    <a:pt x="217" y="321"/>
                  </a:lnTo>
                  <a:lnTo>
                    <a:pt x="220" y="320"/>
                  </a:lnTo>
                  <a:lnTo>
                    <a:pt x="223" y="320"/>
                  </a:lnTo>
                  <a:lnTo>
                    <a:pt x="226" y="320"/>
                  </a:lnTo>
                  <a:lnTo>
                    <a:pt x="229" y="321"/>
                  </a:lnTo>
                  <a:lnTo>
                    <a:pt x="231" y="322"/>
                  </a:lnTo>
                  <a:lnTo>
                    <a:pt x="233" y="324"/>
                  </a:lnTo>
                  <a:lnTo>
                    <a:pt x="236" y="326"/>
                  </a:lnTo>
                  <a:lnTo>
                    <a:pt x="237" y="329"/>
                  </a:lnTo>
                  <a:lnTo>
                    <a:pt x="238" y="332"/>
                  </a:lnTo>
                  <a:lnTo>
                    <a:pt x="238" y="335"/>
                  </a:lnTo>
                  <a:lnTo>
                    <a:pt x="239" y="343"/>
                  </a:lnTo>
                  <a:lnTo>
                    <a:pt x="241" y="350"/>
                  </a:lnTo>
                  <a:lnTo>
                    <a:pt x="245" y="358"/>
                  </a:lnTo>
                  <a:lnTo>
                    <a:pt x="250" y="363"/>
                  </a:lnTo>
                  <a:lnTo>
                    <a:pt x="256" y="368"/>
                  </a:lnTo>
                  <a:lnTo>
                    <a:pt x="262" y="372"/>
                  </a:lnTo>
                  <a:lnTo>
                    <a:pt x="271" y="375"/>
                  </a:lnTo>
                  <a:lnTo>
                    <a:pt x="279" y="375"/>
                  </a:lnTo>
                  <a:lnTo>
                    <a:pt x="287" y="375"/>
                  </a:lnTo>
                  <a:lnTo>
                    <a:pt x="295" y="372"/>
                  </a:lnTo>
                  <a:lnTo>
                    <a:pt x="301" y="368"/>
                  </a:lnTo>
                  <a:lnTo>
                    <a:pt x="307" y="363"/>
                  </a:lnTo>
                  <a:lnTo>
                    <a:pt x="312" y="358"/>
                  </a:lnTo>
                  <a:lnTo>
                    <a:pt x="316" y="350"/>
                  </a:lnTo>
                  <a:lnTo>
                    <a:pt x="318" y="343"/>
                  </a:lnTo>
                  <a:lnTo>
                    <a:pt x="319" y="335"/>
                  </a:lnTo>
                  <a:lnTo>
                    <a:pt x="318" y="326"/>
                  </a:lnTo>
                  <a:lnTo>
                    <a:pt x="316" y="319"/>
                  </a:lnTo>
                  <a:lnTo>
                    <a:pt x="312" y="313"/>
                  </a:lnTo>
                  <a:lnTo>
                    <a:pt x="307" y="306"/>
                  </a:lnTo>
                  <a:lnTo>
                    <a:pt x="301" y="301"/>
                  </a:lnTo>
                  <a:lnTo>
                    <a:pt x="295" y="298"/>
                  </a:lnTo>
                  <a:lnTo>
                    <a:pt x="287" y="295"/>
                  </a:lnTo>
                  <a:lnTo>
                    <a:pt x="279" y="294"/>
                  </a:lnTo>
                  <a:lnTo>
                    <a:pt x="271" y="294"/>
                  </a:lnTo>
                  <a:lnTo>
                    <a:pt x="265" y="293"/>
                  </a:lnTo>
                  <a:lnTo>
                    <a:pt x="258" y="291"/>
                  </a:lnTo>
                  <a:lnTo>
                    <a:pt x="252" y="289"/>
                  </a:lnTo>
                  <a:lnTo>
                    <a:pt x="245" y="286"/>
                  </a:lnTo>
                  <a:lnTo>
                    <a:pt x="239" y="282"/>
                  </a:lnTo>
                  <a:lnTo>
                    <a:pt x="233" y="278"/>
                  </a:lnTo>
                  <a:lnTo>
                    <a:pt x="229" y="274"/>
                  </a:lnTo>
                  <a:lnTo>
                    <a:pt x="224" y="269"/>
                  </a:lnTo>
                  <a:lnTo>
                    <a:pt x="221" y="263"/>
                  </a:lnTo>
                  <a:lnTo>
                    <a:pt x="216" y="258"/>
                  </a:lnTo>
                  <a:lnTo>
                    <a:pt x="213" y="251"/>
                  </a:lnTo>
                  <a:lnTo>
                    <a:pt x="211" y="245"/>
                  </a:lnTo>
                  <a:lnTo>
                    <a:pt x="210" y="239"/>
                  </a:lnTo>
                  <a:lnTo>
                    <a:pt x="209" y="231"/>
                  </a:lnTo>
                  <a:lnTo>
                    <a:pt x="208" y="223"/>
                  </a:lnTo>
                  <a:lnTo>
                    <a:pt x="209" y="217"/>
                  </a:lnTo>
                  <a:lnTo>
                    <a:pt x="209" y="212"/>
                  </a:lnTo>
                  <a:lnTo>
                    <a:pt x="211" y="205"/>
                  </a:lnTo>
                  <a:lnTo>
                    <a:pt x="212" y="200"/>
                  </a:lnTo>
                  <a:lnTo>
                    <a:pt x="217" y="189"/>
                  </a:lnTo>
                  <a:lnTo>
                    <a:pt x="224" y="180"/>
                  </a:lnTo>
                  <a:lnTo>
                    <a:pt x="232" y="171"/>
                  </a:lnTo>
                  <a:lnTo>
                    <a:pt x="242" y="163"/>
                  </a:lnTo>
                  <a:lnTo>
                    <a:pt x="252" y="158"/>
                  </a:lnTo>
                  <a:lnTo>
                    <a:pt x="264" y="155"/>
                  </a:lnTo>
                  <a:lnTo>
                    <a:pt x="264" y="141"/>
                  </a:lnTo>
                  <a:lnTo>
                    <a:pt x="264" y="138"/>
                  </a:lnTo>
                  <a:lnTo>
                    <a:pt x="265" y="134"/>
                  </a:lnTo>
                  <a:lnTo>
                    <a:pt x="266" y="132"/>
                  </a:lnTo>
                  <a:lnTo>
                    <a:pt x="268" y="130"/>
                  </a:lnTo>
                  <a:lnTo>
                    <a:pt x="270" y="128"/>
                  </a:lnTo>
                  <a:lnTo>
                    <a:pt x="273" y="127"/>
                  </a:lnTo>
                  <a:lnTo>
                    <a:pt x="275" y="126"/>
                  </a:lnTo>
                  <a:lnTo>
                    <a:pt x="279" y="126"/>
                  </a:lnTo>
                  <a:lnTo>
                    <a:pt x="282" y="126"/>
                  </a:lnTo>
                  <a:lnTo>
                    <a:pt x="285" y="127"/>
                  </a:lnTo>
                  <a:lnTo>
                    <a:pt x="287" y="128"/>
                  </a:lnTo>
                  <a:lnTo>
                    <a:pt x="289" y="130"/>
                  </a:lnTo>
                  <a:lnTo>
                    <a:pt x="291" y="132"/>
                  </a:lnTo>
                  <a:lnTo>
                    <a:pt x="292" y="134"/>
                  </a:lnTo>
                  <a:lnTo>
                    <a:pt x="294" y="138"/>
                  </a:lnTo>
                  <a:lnTo>
                    <a:pt x="294" y="141"/>
                  </a:lnTo>
                  <a:lnTo>
                    <a:pt x="294" y="155"/>
                  </a:lnTo>
                  <a:lnTo>
                    <a:pt x="305" y="158"/>
                  </a:lnTo>
                  <a:lnTo>
                    <a:pt x="316" y="163"/>
                  </a:lnTo>
                  <a:lnTo>
                    <a:pt x="325" y="171"/>
                  </a:lnTo>
                  <a:lnTo>
                    <a:pt x="333" y="180"/>
                  </a:lnTo>
                  <a:lnTo>
                    <a:pt x="340" y="189"/>
                  </a:lnTo>
                  <a:lnTo>
                    <a:pt x="345" y="200"/>
                  </a:lnTo>
                  <a:lnTo>
                    <a:pt x="348" y="212"/>
                  </a:lnTo>
                  <a:lnTo>
                    <a:pt x="349" y="223"/>
                  </a:lnTo>
                  <a:lnTo>
                    <a:pt x="348" y="227"/>
                  </a:lnTo>
                  <a:lnTo>
                    <a:pt x="348" y="230"/>
                  </a:lnTo>
                  <a:lnTo>
                    <a:pt x="346" y="232"/>
                  </a:lnTo>
                  <a:lnTo>
                    <a:pt x="345" y="234"/>
                  </a:lnTo>
                  <a:lnTo>
                    <a:pt x="343" y="236"/>
                  </a:lnTo>
                  <a:lnTo>
                    <a:pt x="340" y="237"/>
                  </a:lnTo>
                  <a:lnTo>
                    <a:pt x="338" y="239"/>
                  </a:lnTo>
                  <a:lnTo>
                    <a:pt x="334" y="239"/>
                  </a:lnTo>
                  <a:lnTo>
                    <a:pt x="331" y="239"/>
                  </a:lnTo>
                  <a:lnTo>
                    <a:pt x="328" y="237"/>
                  </a:lnTo>
                  <a:lnTo>
                    <a:pt x="326" y="236"/>
                  </a:lnTo>
                  <a:lnTo>
                    <a:pt x="324" y="234"/>
                  </a:lnTo>
                  <a:lnTo>
                    <a:pt x="321" y="232"/>
                  </a:lnTo>
                  <a:lnTo>
                    <a:pt x="320" y="230"/>
                  </a:lnTo>
                  <a:lnTo>
                    <a:pt x="319" y="227"/>
                  </a:lnTo>
                  <a:lnTo>
                    <a:pt x="319" y="223"/>
                  </a:lnTo>
                  <a:lnTo>
                    <a:pt x="318" y="216"/>
                  </a:lnTo>
                  <a:lnTo>
                    <a:pt x="316" y="208"/>
                  </a:lnTo>
                  <a:lnTo>
                    <a:pt x="312" y="201"/>
                  </a:lnTo>
                  <a:lnTo>
                    <a:pt x="307" y="196"/>
                  </a:lnTo>
                  <a:lnTo>
                    <a:pt x="301" y="190"/>
                  </a:lnTo>
                  <a:lnTo>
                    <a:pt x="295" y="187"/>
                  </a:lnTo>
                  <a:lnTo>
                    <a:pt x="287" y="184"/>
                  </a:lnTo>
                  <a:lnTo>
                    <a:pt x="279" y="184"/>
                  </a:lnTo>
                  <a:lnTo>
                    <a:pt x="271" y="184"/>
                  </a:lnTo>
                  <a:lnTo>
                    <a:pt x="262" y="187"/>
                  </a:lnTo>
                  <a:lnTo>
                    <a:pt x="256" y="190"/>
                  </a:lnTo>
                  <a:lnTo>
                    <a:pt x="250" y="196"/>
                  </a:lnTo>
                  <a:lnTo>
                    <a:pt x="245" y="201"/>
                  </a:lnTo>
                  <a:lnTo>
                    <a:pt x="241" y="208"/>
                  </a:lnTo>
                  <a:lnTo>
                    <a:pt x="239" y="216"/>
                  </a:lnTo>
                  <a:lnTo>
                    <a:pt x="238" y="223"/>
                  </a:lnTo>
                  <a:lnTo>
                    <a:pt x="239" y="232"/>
                  </a:lnTo>
                  <a:lnTo>
                    <a:pt x="241" y="240"/>
                  </a:lnTo>
                  <a:lnTo>
                    <a:pt x="245" y="246"/>
                  </a:lnTo>
                  <a:lnTo>
                    <a:pt x="250" y="252"/>
                  </a:lnTo>
                  <a:lnTo>
                    <a:pt x="256" y="257"/>
                  </a:lnTo>
                  <a:lnTo>
                    <a:pt x="262" y="261"/>
                  </a:lnTo>
                  <a:lnTo>
                    <a:pt x="271" y="263"/>
                  </a:lnTo>
                  <a:lnTo>
                    <a:pt x="279" y="264"/>
                  </a:lnTo>
                  <a:close/>
                  <a:moveTo>
                    <a:pt x="271" y="452"/>
                  </a:moveTo>
                  <a:lnTo>
                    <a:pt x="271" y="455"/>
                  </a:lnTo>
                  <a:lnTo>
                    <a:pt x="270" y="458"/>
                  </a:lnTo>
                  <a:lnTo>
                    <a:pt x="269" y="461"/>
                  </a:lnTo>
                  <a:lnTo>
                    <a:pt x="267" y="463"/>
                  </a:lnTo>
                  <a:lnTo>
                    <a:pt x="265" y="465"/>
                  </a:lnTo>
                  <a:lnTo>
                    <a:pt x="261" y="466"/>
                  </a:lnTo>
                  <a:lnTo>
                    <a:pt x="259" y="467"/>
                  </a:lnTo>
                  <a:lnTo>
                    <a:pt x="256" y="467"/>
                  </a:lnTo>
                  <a:lnTo>
                    <a:pt x="253" y="467"/>
                  </a:lnTo>
                  <a:lnTo>
                    <a:pt x="251" y="466"/>
                  </a:lnTo>
                  <a:lnTo>
                    <a:pt x="247" y="465"/>
                  </a:lnTo>
                  <a:lnTo>
                    <a:pt x="245" y="463"/>
                  </a:lnTo>
                  <a:lnTo>
                    <a:pt x="243" y="461"/>
                  </a:lnTo>
                  <a:lnTo>
                    <a:pt x="242" y="458"/>
                  </a:lnTo>
                  <a:lnTo>
                    <a:pt x="241" y="455"/>
                  </a:lnTo>
                  <a:lnTo>
                    <a:pt x="241" y="452"/>
                  </a:lnTo>
                  <a:lnTo>
                    <a:pt x="241" y="422"/>
                  </a:lnTo>
                  <a:lnTo>
                    <a:pt x="241" y="419"/>
                  </a:lnTo>
                  <a:lnTo>
                    <a:pt x="242" y="417"/>
                  </a:lnTo>
                  <a:lnTo>
                    <a:pt x="243" y="413"/>
                  </a:lnTo>
                  <a:lnTo>
                    <a:pt x="245" y="411"/>
                  </a:lnTo>
                  <a:lnTo>
                    <a:pt x="247" y="410"/>
                  </a:lnTo>
                  <a:lnTo>
                    <a:pt x="251" y="408"/>
                  </a:lnTo>
                  <a:lnTo>
                    <a:pt x="253" y="408"/>
                  </a:lnTo>
                  <a:lnTo>
                    <a:pt x="256" y="407"/>
                  </a:lnTo>
                  <a:lnTo>
                    <a:pt x="259" y="408"/>
                  </a:lnTo>
                  <a:lnTo>
                    <a:pt x="261" y="408"/>
                  </a:lnTo>
                  <a:lnTo>
                    <a:pt x="265" y="410"/>
                  </a:lnTo>
                  <a:lnTo>
                    <a:pt x="267" y="411"/>
                  </a:lnTo>
                  <a:lnTo>
                    <a:pt x="269" y="413"/>
                  </a:lnTo>
                  <a:lnTo>
                    <a:pt x="270" y="417"/>
                  </a:lnTo>
                  <a:lnTo>
                    <a:pt x="271" y="419"/>
                  </a:lnTo>
                  <a:lnTo>
                    <a:pt x="271" y="422"/>
                  </a:lnTo>
                  <a:lnTo>
                    <a:pt x="271" y="452"/>
                  </a:lnTo>
                  <a:close/>
                  <a:moveTo>
                    <a:pt x="279" y="0"/>
                  </a:moveTo>
                  <a:lnTo>
                    <a:pt x="265" y="1"/>
                  </a:lnTo>
                  <a:lnTo>
                    <a:pt x="251" y="3"/>
                  </a:lnTo>
                  <a:lnTo>
                    <a:pt x="237" y="4"/>
                  </a:lnTo>
                  <a:lnTo>
                    <a:pt x="223" y="7"/>
                  </a:lnTo>
                  <a:lnTo>
                    <a:pt x="209" y="10"/>
                  </a:lnTo>
                  <a:lnTo>
                    <a:pt x="196" y="13"/>
                  </a:lnTo>
                  <a:lnTo>
                    <a:pt x="183" y="18"/>
                  </a:lnTo>
                  <a:lnTo>
                    <a:pt x="170" y="23"/>
                  </a:lnTo>
                  <a:lnTo>
                    <a:pt x="158" y="28"/>
                  </a:lnTo>
                  <a:lnTo>
                    <a:pt x="146" y="35"/>
                  </a:lnTo>
                  <a:lnTo>
                    <a:pt x="135" y="41"/>
                  </a:lnTo>
                  <a:lnTo>
                    <a:pt x="123" y="49"/>
                  </a:lnTo>
                  <a:lnTo>
                    <a:pt x="112" y="56"/>
                  </a:lnTo>
                  <a:lnTo>
                    <a:pt x="102" y="65"/>
                  </a:lnTo>
                  <a:lnTo>
                    <a:pt x="92" y="73"/>
                  </a:lnTo>
                  <a:lnTo>
                    <a:pt x="82" y="82"/>
                  </a:lnTo>
                  <a:lnTo>
                    <a:pt x="73" y="92"/>
                  </a:lnTo>
                  <a:lnTo>
                    <a:pt x="64" y="102"/>
                  </a:lnTo>
                  <a:lnTo>
                    <a:pt x="55" y="113"/>
                  </a:lnTo>
                  <a:lnTo>
                    <a:pt x="48" y="124"/>
                  </a:lnTo>
                  <a:lnTo>
                    <a:pt x="40" y="134"/>
                  </a:lnTo>
                  <a:lnTo>
                    <a:pt x="34" y="146"/>
                  </a:lnTo>
                  <a:lnTo>
                    <a:pt x="28" y="159"/>
                  </a:lnTo>
                  <a:lnTo>
                    <a:pt x="22" y="171"/>
                  </a:lnTo>
                  <a:lnTo>
                    <a:pt x="17" y="184"/>
                  </a:lnTo>
                  <a:lnTo>
                    <a:pt x="13" y="197"/>
                  </a:lnTo>
                  <a:lnTo>
                    <a:pt x="9" y="210"/>
                  </a:lnTo>
                  <a:lnTo>
                    <a:pt x="6" y="223"/>
                  </a:lnTo>
                  <a:lnTo>
                    <a:pt x="3" y="236"/>
                  </a:lnTo>
                  <a:lnTo>
                    <a:pt x="2" y="250"/>
                  </a:lnTo>
                  <a:lnTo>
                    <a:pt x="1" y="265"/>
                  </a:lnTo>
                  <a:lnTo>
                    <a:pt x="0" y="279"/>
                  </a:lnTo>
                  <a:lnTo>
                    <a:pt x="1" y="293"/>
                  </a:lnTo>
                  <a:lnTo>
                    <a:pt x="2" y="307"/>
                  </a:lnTo>
                  <a:lnTo>
                    <a:pt x="3" y="321"/>
                  </a:lnTo>
                  <a:lnTo>
                    <a:pt x="6" y="335"/>
                  </a:lnTo>
                  <a:lnTo>
                    <a:pt x="9" y="349"/>
                  </a:lnTo>
                  <a:lnTo>
                    <a:pt x="13" y="362"/>
                  </a:lnTo>
                  <a:lnTo>
                    <a:pt x="17" y="375"/>
                  </a:lnTo>
                  <a:lnTo>
                    <a:pt x="22" y="388"/>
                  </a:lnTo>
                  <a:lnTo>
                    <a:pt x="28" y="399"/>
                  </a:lnTo>
                  <a:lnTo>
                    <a:pt x="34" y="412"/>
                  </a:lnTo>
                  <a:lnTo>
                    <a:pt x="40" y="424"/>
                  </a:lnTo>
                  <a:lnTo>
                    <a:pt x="48" y="435"/>
                  </a:lnTo>
                  <a:lnTo>
                    <a:pt x="55" y="446"/>
                  </a:lnTo>
                  <a:lnTo>
                    <a:pt x="64" y="456"/>
                  </a:lnTo>
                  <a:lnTo>
                    <a:pt x="73" y="466"/>
                  </a:lnTo>
                  <a:lnTo>
                    <a:pt x="82" y="477"/>
                  </a:lnTo>
                  <a:lnTo>
                    <a:pt x="92" y="485"/>
                  </a:lnTo>
                  <a:lnTo>
                    <a:pt x="102" y="494"/>
                  </a:lnTo>
                  <a:lnTo>
                    <a:pt x="112" y="502"/>
                  </a:lnTo>
                  <a:lnTo>
                    <a:pt x="123" y="510"/>
                  </a:lnTo>
                  <a:lnTo>
                    <a:pt x="135" y="517"/>
                  </a:lnTo>
                  <a:lnTo>
                    <a:pt x="146" y="524"/>
                  </a:lnTo>
                  <a:lnTo>
                    <a:pt x="158" y="530"/>
                  </a:lnTo>
                  <a:lnTo>
                    <a:pt x="170" y="536"/>
                  </a:lnTo>
                  <a:lnTo>
                    <a:pt x="183" y="541"/>
                  </a:lnTo>
                  <a:lnTo>
                    <a:pt x="196" y="545"/>
                  </a:lnTo>
                  <a:lnTo>
                    <a:pt x="209" y="549"/>
                  </a:lnTo>
                  <a:lnTo>
                    <a:pt x="223" y="552"/>
                  </a:lnTo>
                  <a:lnTo>
                    <a:pt x="237" y="555"/>
                  </a:lnTo>
                  <a:lnTo>
                    <a:pt x="251" y="556"/>
                  </a:lnTo>
                  <a:lnTo>
                    <a:pt x="265" y="557"/>
                  </a:lnTo>
                  <a:lnTo>
                    <a:pt x="279" y="558"/>
                  </a:lnTo>
                  <a:lnTo>
                    <a:pt x="292" y="557"/>
                  </a:lnTo>
                  <a:lnTo>
                    <a:pt x="307" y="556"/>
                  </a:lnTo>
                  <a:lnTo>
                    <a:pt x="321" y="555"/>
                  </a:lnTo>
                  <a:lnTo>
                    <a:pt x="334" y="552"/>
                  </a:lnTo>
                  <a:lnTo>
                    <a:pt x="348" y="549"/>
                  </a:lnTo>
                  <a:lnTo>
                    <a:pt x="361" y="545"/>
                  </a:lnTo>
                  <a:lnTo>
                    <a:pt x="374" y="541"/>
                  </a:lnTo>
                  <a:lnTo>
                    <a:pt x="387" y="536"/>
                  </a:lnTo>
                  <a:lnTo>
                    <a:pt x="400" y="530"/>
                  </a:lnTo>
                  <a:lnTo>
                    <a:pt x="412" y="524"/>
                  </a:lnTo>
                  <a:lnTo>
                    <a:pt x="423" y="517"/>
                  </a:lnTo>
                  <a:lnTo>
                    <a:pt x="434" y="510"/>
                  </a:lnTo>
                  <a:lnTo>
                    <a:pt x="445" y="502"/>
                  </a:lnTo>
                  <a:lnTo>
                    <a:pt x="456" y="494"/>
                  </a:lnTo>
                  <a:lnTo>
                    <a:pt x="466" y="485"/>
                  </a:lnTo>
                  <a:lnTo>
                    <a:pt x="476" y="477"/>
                  </a:lnTo>
                  <a:lnTo>
                    <a:pt x="484" y="466"/>
                  </a:lnTo>
                  <a:lnTo>
                    <a:pt x="493" y="456"/>
                  </a:lnTo>
                  <a:lnTo>
                    <a:pt x="502" y="446"/>
                  </a:lnTo>
                  <a:lnTo>
                    <a:pt x="509" y="435"/>
                  </a:lnTo>
                  <a:lnTo>
                    <a:pt x="517" y="424"/>
                  </a:lnTo>
                  <a:lnTo>
                    <a:pt x="523" y="412"/>
                  </a:lnTo>
                  <a:lnTo>
                    <a:pt x="530" y="399"/>
                  </a:lnTo>
                  <a:lnTo>
                    <a:pt x="535" y="388"/>
                  </a:lnTo>
                  <a:lnTo>
                    <a:pt x="540" y="375"/>
                  </a:lnTo>
                  <a:lnTo>
                    <a:pt x="545" y="362"/>
                  </a:lnTo>
                  <a:lnTo>
                    <a:pt x="549" y="349"/>
                  </a:lnTo>
                  <a:lnTo>
                    <a:pt x="551" y="335"/>
                  </a:lnTo>
                  <a:lnTo>
                    <a:pt x="554" y="321"/>
                  </a:lnTo>
                  <a:lnTo>
                    <a:pt x="555" y="307"/>
                  </a:lnTo>
                  <a:lnTo>
                    <a:pt x="556" y="293"/>
                  </a:lnTo>
                  <a:lnTo>
                    <a:pt x="557" y="279"/>
                  </a:lnTo>
                  <a:lnTo>
                    <a:pt x="556" y="265"/>
                  </a:lnTo>
                  <a:lnTo>
                    <a:pt x="555" y="250"/>
                  </a:lnTo>
                  <a:lnTo>
                    <a:pt x="554" y="236"/>
                  </a:lnTo>
                  <a:lnTo>
                    <a:pt x="551" y="223"/>
                  </a:lnTo>
                  <a:lnTo>
                    <a:pt x="549" y="210"/>
                  </a:lnTo>
                  <a:lnTo>
                    <a:pt x="545" y="197"/>
                  </a:lnTo>
                  <a:lnTo>
                    <a:pt x="540" y="184"/>
                  </a:lnTo>
                  <a:lnTo>
                    <a:pt x="535" y="171"/>
                  </a:lnTo>
                  <a:lnTo>
                    <a:pt x="530" y="159"/>
                  </a:lnTo>
                  <a:lnTo>
                    <a:pt x="523" y="146"/>
                  </a:lnTo>
                  <a:lnTo>
                    <a:pt x="517" y="134"/>
                  </a:lnTo>
                  <a:lnTo>
                    <a:pt x="509" y="124"/>
                  </a:lnTo>
                  <a:lnTo>
                    <a:pt x="502" y="113"/>
                  </a:lnTo>
                  <a:lnTo>
                    <a:pt x="493" y="102"/>
                  </a:lnTo>
                  <a:lnTo>
                    <a:pt x="484" y="92"/>
                  </a:lnTo>
                  <a:lnTo>
                    <a:pt x="476" y="82"/>
                  </a:lnTo>
                  <a:lnTo>
                    <a:pt x="466" y="73"/>
                  </a:lnTo>
                  <a:lnTo>
                    <a:pt x="456" y="65"/>
                  </a:lnTo>
                  <a:lnTo>
                    <a:pt x="445" y="56"/>
                  </a:lnTo>
                  <a:lnTo>
                    <a:pt x="434" y="49"/>
                  </a:lnTo>
                  <a:lnTo>
                    <a:pt x="423" y="41"/>
                  </a:lnTo>
                  <a:lnTo>
                    <a:pt x="412" y="35"/>
                  </a:lnTo>
                  <a:lnTo>
                    <a:pt x="400" y="28"/>
                  </a:lnTo>
                  <a:lnTo>
                    <a:pt x="387" y="23"/>
                  </a:lnTo>
                  <a:lnTo>
                    <a:pt x="374" y="18"/>
                  </a:lnTo>
                  <a:lnTo>
                    <a:pt x="361" y="13"/>
                  </a:lnTo>
                  <a:lnTo>
                    <a:pt x="348" y="10"/>
                  </a:lnTo>
                  <a:lnTo>
                    <a:pt x="334" y="7"/>
                  </a:lnTo>
                  <a:lnTo>
                    <a:pt x="321" y="4"/>
                  </a:lnTo>
                  <a:lnTo>
                    <a:pt x="307" y="3"/>
                  </a:lnTo>
                  <a:lnTo>
                    <a:pt x="292" y="1"/>
                  </a:lnTo>
                  <a:lnTo>
                    <a:pt x="27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48" name="Freeform 2522"/>
          <p:cNvSpPr>
            <a:spLocks noEditPoints="1"/>
          </p:cNvSpPr>
          <p:nvPr/>
        </p:nvSpPr>
        <p:spPr bwMode="auto">
          <a:xfrm>
            <a:off x="782019" y="4215923"/>
            <a:ext cx="430091" cy="430091"/>
          </a:xfrm>
          <a:custGeom>
            <a:avLst/>
            <a:gdLst>
              <a:gd name="T0" fmla="*/ 417 w 901"/>
              <a:gd name="T1" fmla="*/ 730 h 901"/>
              <a:gd name="T2" fmla="*/ 406 w 901"/>
              <a:gd name="T3" fmla="*/ 736 h 901"/>
              <a:gd name="T4" fmla="*/ 398 w 901"/>
              <a:gd name="T5" fmla="*/ 734 h 901"/>
              <a:gd name="T6" fmla="*/ 391 w 901"/>
              <a:gd name="T7" fmla="*/ 720 h 901"/>
              <a:gd name="T8" fmla="*/ 175 w 901"/>
              <a:gd name="T9" fmla="*/ 509 h 901"/>
              <a:gd name="T10" fmla="*/ 166 w 901"/>
              <a:gd name="T11" fmla="*/ 499 h 901"/>
              <a:gd name="T12" fmla="*/ 170 w 901"/>
              <a:gd name="T13" fmla="*/ 485 h 901"/>
              <a:gd name="T14" fmla="*/ 629 w 901"/>
              <a:gd name="T15" fmla="*/ 256 h 901"/>
              <a:gd name="T16" fmla="*/ 641 w 901"/>
              <a:gd name="T17" fmla="*/ 259 h 901"/>
              <a:gd name="T18" fmla="*/ 646 w 901"/>
              <a:gd name="T19" fmla="*/ 272 h 901"/>
              <a:gd name="T20" fmla="*/ 451 w 901"/>
              <a:gd name="T21" fmla="*/ 0 h 901"/>
              <a:gd name="T22" fmla="*/ 382 w 901"/>
              <a:gd name="T23" fmla="*/ 5 h 901"/>
              <a:gd name="T24" fmla="*/ 317 w 901"/>
              <a:gd name="T25" fmla="*/ 20 h 901"/>
              <a:gd name="T26" fmla="*/ 256 w 901"/>
              <a:gd name="T27" fmla="*/ 44 h 901"/>
              <a:gd name="T28" fmla="*/ 200 w 901"/>
              <a:gd name="T29" fmla="*/ 77 h 901"/>
              <a:gd name="T30" fmla="*/ 148 w 901"/>
              <a:gd name="T31" fmla="*/ 117 h 901"/>
              <a:gd name="T32" fmla="*/ 104 w 901"/>
              <a:gd name="T33" fmla="*/ 164 h 901"/>
              <a:gd name="T34" fmla="*/ 65 w 901"/>
              <a:gd name="T35" fmla="*/ 217 h 901"/>
              <a:gd name="T36" fmla="*/ 36 w 901"/>
              <a:gd name="T37" fmla="*/ 276 h 901"/>
              <a:gd name="T38" fmla="*/ 15 w 901"/>
              <a:gd name="T39" fmla="*/ 338 h 901"/>
              <a:gd name="T40" fmla="*/ 3 w 901"/>
              <a:gd name="T41" fmla="*/ 404 h 901"/>
              <a:gd name="T42" fmla="*/ 1 w 901"/>
              <a:gd name="T43" fmla="*/ 474 h 901"/>
              <a:gd name="T44" fmla="*/ 9 w 901"/>
              <a:gd name="T45" fmla="*/ 541 h 901"/>
              <a:gd name="T46" fmla="*/ 28 w 901"/>
              <a:gd name="T47" fmla="*/ 605 h 901"/>
              <a:gd name="T48" fmla="*/ 54 w 901"/>
              <a:gd name="T49" fmla="*/ 665 h 901"/>
              <a:gd name="T50" fmla="*/ 90 w 901"/>
              <a:gd name="T51" fmla="*/ 719 h 901"/>
              <a:gd name="T52" fmla="*/ 132 w 901"/>
              <a:gd name="T53" fmla="*/ 769 h 901"/>
              <a:gd name="T54" fmla="*/ 181 w 901"/>
              <a:gd name="T55" fmla="*/ 811 h 901"/>
              <a:gd name="T56" fmla="*/ 236 w 901"/>
              <a:gd name="T57" fmla="*/ 846 h 901"/>
              <a:gd name="T58" fmla="*/ 297 w 901"/>
              <a:gd name="T59" fmla="*/ 873 h 901"/>
              <a:gd name="T60" fmla="*/ 360 w 901"/>
              <a:gd name="T61" fmla="*/ 892 h 901"/>
              <a:gd name="T62" fmla="*/ 428 w 901"/>
              <a:gd name="T63" fmla="*/ 900 h 901"/>
              <a:gd name="T64" fmla="*/ 497 w 901"/>
              <a:gd name="T65" fmla="*/ 899 h 901"/>
              <a:gd name="T66" fmla="*/ 563 w 901"/>
              <a:gd name="T67" fmla="*/ 887 h 901"/>
              <a:gd name="T68" fmla="*/ 626 w 901"/>
              <a:gd name="T69" fmla="*/ 866 h 901"/>
              <a:gd name="T70" fmla="*/ 684 w 901"/>
              <a:gd name="T71" fmla="*/ 836 h 901"/>
              <a:gd name="T72" fmla="*/ 737 w 901"/>
              <a:gd name="T73" fmla="*/ 797 h 901"/>
              <a:gd name="T74" fmla="*/ 784 w 901"/>
              <a:gd name="T75" fmla="*/ 753 h 901"/>
              <a:gd name="T76" fmla="*/ 824 w 901"/>
              <a:gd name="T77" fmla="*/ 702 h 901"/>
              <a:gd name="T78" fmla="*/ 857 w 901"/>
              <a:gd name="T79" fmla="*/ 645 h 901"/>
              <a:gd name="T80" fmla="*/ 881 w 901"/>
              <a:gd name="T81" fmla="*/ 584 h 901"/>
              <a:gd name="T82" fmla="*/ 897 w 901"/>
              <a:gd name="T83" fmla="*/ 519 h 901"/>
              <a:gd name="T84" fmla="*/ 901 w 901"/>
              <a:gd name="T85" fmla="*/ 451 h 901"/>
              <a:gd name="T86" fmla="*/ 897 w 901"/>
              <a:gd name="T87" fmla="*/ 382 h 901"/>
              <a:gd name="T88" fmla="*/ 881 w 901"/>
              <a:gd name="T89" fmla="*/ 316 h 901"/>
              <a:gd name="T90" fmla="*/ 857 w 901"/>
              <a:gd name="T91" fmla="*/ 256 h 901"/>
              <a:gd name="T92" fmla="*/ 824 w 901"/>
              <a:gd name="T93" fmla="*/ 198 h 901"/>
              <a:gd name="T94" fmla="*/ 784 w 901"/>
              <a:gd name="T95" fmla="*/ 148 h 901"/>
              <a:gd name="T96" fmla="*/ 737 w 901"/>
              <a:gd name="T97" fmla="*/ 103 h 901"/>
              <a:gd name="T98" fmla="*/ 684 w 901"/>
              <a:gd name="T99" fmla="*/ 65 h 901"/>
              <a:gd name="T100" fmla="*/ 626 w 901"/>
              <a:gd name="T101" fmla="*/ 36 h 901"/>
              <a:gd name="T102" fmla="*/ 563 w 901"/>
              <a:gd name="T103" fmla="*/ 14 h 901"/>
              <a:gd name="T104" fmla="*/ 497 w 901"/>
              <a:gd name="T105" fmla="*/ 2 h 901"/>
              <a:gd name="T106" fmla="*/ 451 w 901"/>
              <a:gd name="T107" fmla="*/ 0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901" h="901">
                <a:moveTo>
                  <a:pt x="644" y="277"/>
                </a:moveTo>
                <a:lnTo>
                  <a:pt x="419" y="727"/>
                </a:lnTo>
                <a:lnTo>
                  <a:pt x="417" y="730"/>
                </a:lnTo>
                <a:lnTo>
                  <a:pt x="413" y="734"/>
                </a:lnTo>
                <a:lnTo>
                  <a:pt x="410" y="735"/>
                </a:lnTo>
                <a:lnTo>
                  <a:pt x="406" y="736"/>
                </a:lnTo>
                <a:lnTo>
                  <a:pt x="404" y="736"/>
                </a:lnTo>
                <a:lnTo>
                  <a:pt x="402" y="735"/>
                </a:lnTo>
                <a:lnTo>
                  <a:pt x="398" y="734"/>
                </a:lnTo>
                <a:lnTo>
                  <a:pt x="395" y="730"/>
                </a:lnTo>
                <a:lnTo>
                  <a:pt x="391" y="726"/>
                </a:lnTo>
                <a:lnTo>
                  <a:pt x="391" y="720"/>
                </a:lnTo>
                <a:lnTo>
                  <a:pt x="391" y="510"/>
                </a:lnTo>
                <a:lnTo>
                  <a:pt x="181" y="510"/>
                </a:lnTo>
                <a:lnTo>
                  <a:pt x="175" y="509"/>
                </a:lnTo>
                <a:lnTo>
                  <a:pt x="171" y="507"/>
                </a:lnTo>
                <a:lnTo>
                  <a:pt x="168" y="503"/>
                </a:lnTo>
                <a:lnTo>
                  <a:pt x="166" y="499"/>
                </a:lnTo>
                <a:lnTo>
                  <a:pt x="166" y="494"/>
                </a:lnTo>
                <a:lnTo>
                  <a:pt x="167" y="489"/>
                </a:lnTo>
                <a:lnTo>
                  <a:pt x="170" y="485"/>
                </a:lnTo>
                <a:lnTo>
                  <a:pt x="173" y="481"/>
                </a:lnTo>
                <a:lnTo>
                  <a:pt x="625" y="257"/>
                </a:lnTo>
                <a:lnTo>
                  <a:pt x="629" y="256"/>
                </a:lnTo>
                <a:lnTo>
                  <a:pt x="633" y="256"/>
                </a:lnTo>
                <a:lnTo>
                  <a:pt x="638" y="257"/>
                </a:lnTo>
                <a:lnTo>
                  <a:pt x="641" y="259"/>
                </a:lnTo>
                <a:lnTo>
                  <a:pt x="644" y="263"/>
                </a:lnTo>
                <a:lnTo>
                  <a:pt x="646" y="268"/>
                </a:lnTo>
                <a:lnTo>
                  <a:pt x="646" y="272"/>
                </a:lnTo>
                <a:lnTo>
                  <a:pt x="644" y="277"/>
                </a:lnTo>
                <a:lnTo>
                  <a:pt x="644" y="277"/>
                </a:lnTo>
                <a:close/>
                <a:moveTo>
                  <a:pt x="451" y="0"/>
                </a:moveTo>
                <a:lnTo>
                  <a:pt x="428" y="0"/>
                </a:lnTo>
                <a:lnTo>
                  <a:pt x="404" y="2"/>
                </a:lnTo>
                <a:lnTo>
                  <a:pt x="382" y="5"/>
                </a:lnTo>
                <a:lnTo>
                  <a:pt x="360" y="9"/>
                </a:lnTo>
                <a:lnTo>
                  <a:pt x="338" y="14"/>
                </a:lnTo>
                <a:lnTo>
                  <a:pt x="317" y="20"/>
                </a:lnTo>
                <a:lnTo>
                  <a:pt x="297" y="27"/>
                </a:lnTo>
                <a:lnTo>
                  <a:pt x="276" y="36"/>
                </a:lnTo>
                <a:lnTo>
                  <a:pt x="256" y="44"/>
                </a:lnTo>
                <a:lnTo>
                  <a:pt x="236" y="54"/>
                </a:lnTo>
                <a:lnTo>
                  <a:pt x="217" y="65"/>
                </a:lnTo>
                <a:lnTo>
                  <a:pt x="200" y="77"/>
                </a:lnTo>
                <a:lnTo>
                  <a:pt x="181" y="89"/>
                </a:lnTo>
                <a:lnTo>
                  <a:pt x="164" y="103"/>
                </a:lnTo>
                <a:lnTo>
                  <a:pt x="148" y="117"/>
                </a:lnTo>
                <a:lnTo>
                  <a:pt x="132" y="132"/>
                </a:lnTo>
                <a:lnTo>
                  <a:pt x="117" y="148"/>
                </a:lnTo>
                <a:lnTo>
                  <a:pt x="104" y="164"/>
                </a:lnTo>
                <a:lnTo>
                  <a:pt x="90" y="181"/>
                </a:lnTo>
                <a:lnTo>
                  <a:pt x="77" y="198"/>
                </a:lnTo>
                <a:lnTo>
                  <a:pt x="65" y="217"/>
                </a:lnTo>
                <a:lnTo>
                  <a:pt x="54" y="236"/>
                </a:lnTo>
                <a:lnTo>
                  <a:pt x="44" y="256"/>
                </a:lnTo>
                <a:lnTo>
                  <a:pt x="36" y="276"/>
                </a:lnTo>
                <a:lnTo>
                  <a:pt x="28" y="295"/>
                </a:lnTo>
                <a:lnTo>
                  <a:pt x="20" y="316"/>
                </a:lnTo>
                <a:lnTo>
                  <a:pt x="15" y="338"/>
                </a:lnTo>
                <a:lnTo>
                  <a:pt x="9" y="359"/>
                </a:lnTo>
                <a:lnTo>
                  <a:pt x="6" y="382"/>
                </a:lnTo>
                <a:lnTo>
                  <a:pt x="3" y="404"/>
                </a:lnTo>
                <a:lnTo>
                  <a:pt x="1" y="427"/>
                </a:lnTo>
                <a:lnTo>
                  <a:pt x="0" y="451"/>
                </a:lnTo>
                <a:lnTo>
                  <a:pt x="1" y="474"/>
                </a:lnTo>
                <a:lnTo>
                  <a:pt x="3" y="497"/>
                </a:lnTo>
                <a:lnTo>
                  <a:pt x="6" y="519"/>
                </a:lnTo>
                <a:lnTo>
                  <a:pt x="9" y="541"/>
                </a:lnTo>
                <a:lnTo>
                  <a:pt x="15" y="563"/>
                </a:lnTo>
                <a:lnTo>
                  <a:pt x="20" y="584"/>
                </a:lnTo>
                <a:lnTo>
                  <a:pt x="28" y="605"/>
                </a:lnTo>
                <a:lnTo>
                  <a:pt x="36" y="626"/>
                </a:lnTo>
                <a:lnTo>
                  <a:pt x="44" y="645"/>
                </a:lnTo>
                <a:lnTo>
                  <a:pt x="54" y="665"/>
                </a:lnTo>
                <a:lnTo>
                  <a:pt x="65" y="684"/>
                </a:lnTo>
                <a:lnTo>
                  <a:pt x="77" y="702"/>
                </a:lnTo>
                <a:lnTo>
                  <a:pt x="90" y="719"/>
                </a:lnTo>
                <a:lnTo>
                  <a:pt x="104" y="737"/>
                </a:lnTo>
                <a:lnTo>
                  <a:pt x="117" y="753"/>
                </a:lnTo>
                <a:lnTo>
                  <a:pt x="132" y="769"/>
                </a:lnTo>
                <a:lnTo>
                  <a:pt x="148" y="783"/>
                </a:lnTo>
                <a:lnTo>
                  <a:pt x="164" y="797"/>
                </a:lnTo>
                <a:lnTo>
                  <a:pt x="181" y="811"/>
                </a:lnTo>
                <a:lnTo>
                  <a:pt x="200" y="824"/>
                </a:lnTo>
                <a:lnTo>
                  <a:pt x="217" y="836"/>
                </a:lnTo>
                <a:lnTo>
                  <a:pt x="236" y="846"/>
                </a:lnTo>
                <a:lnTo>
                  <a:pt x="256" y="856"/>
                </a:lnTo>
                <a:lnTo>
                  <a:pt x="276" y="866"/>
                </a:lnTo>
                <a:lnTo>
                  <a:pt x="297" y="873"/>
                </a:lnTo>
                <a:lnTo>
                  <a:pt x="317" y="880"/>
                </a:lnTo>
                <a:lnTo>
                  <a:pt x="338" y="887"/>
                </a:lnTo>
                <a:lnTo>
                  <a:pt x="360" y="892"/>
                </a:lnTo>
                <a:lnTo>
                  <a:pt x="382" y="895"/>
                </a:lnTo>
                <a:lnTo>
                  <a:pt x="404" y="899"/>
                </a:lnTo>
                <a:lnTo>
                  <a:pt x="428" y="900"/>
                </a:lnTo>
                <a:lnTo>
                  <a:pt x="451" y="901"/>
                </a:lnTo>
                <a:lnTo>
                  <a:pt x="474" y="900"/>
                </a:lnTo>
                <a:lnTo>
                  <a:pt x="497" y="899"/>
                </a:lnTo>
                <a:lnTo>
                  <a:pt x="519" y="895"/>
                </a:lnTo>
                <a:lnTo>
                  <a:pt x="541" y="892"/>
                </a:lnTo>
                <a:lnTo>
                  <a:pt x="563" y="887"/>
                </a:lnTo>
                <a:lnTo>
                  <a:pt x="585" y="880"/>
                </a:lnTo>
                <a:lnTo>
                  <a:pt x="606" y="873"/>
                </a:lnTo>
                <a:lnTo>
                  <a:pt x="626" y="866"/>
                </a:lnTo>
                <a:lnTo>
                  <a:pt x="646" y="856"/>
                </a:lnTo>
                <a:lnTo>
                  <a:pt x="665" y="846"/>
                </a:lnTo>
                <a:lnTo>
                  <a:pt x="684" y="836"/>
                </a:lnTo>
                <a:lnTo>
                  <a:pt x="703" y="824"/>
                </a:lnTo>
                <a:lnTo>
                  <a:pt x="720" y="811"/>
                </a:lnTo>
                <a:lnTo>
                  <a:pt x="737" y="797"/>
                </a:lnTo>
                <a:lnTo>
                  <a:pt x="753" y="783"/>
                </a:lnTo>
                <a:lnTo>
                  <a:pt x="769" y="769"/>
                </a:lnTo>
                <a:lnTo>
                  <a:pt x="784" y="753"/>
                </a:lnTo>
                <a:lnTo>
                  <a:pt x="799" y="737"/>
                </a:lnTo>
                <a:lnTo>
                  <a:pt x="812" y="719"/>
                </a:lnTo>
                <a:lnTo>
                  <a:pt x="824" y="702"/>
                </a:lnTo>
                <a:lnTo>
                  <a:pt x="836" y="684"/>
                </a:lnTo>
                <a:lnTo>
                  <a:pt x="847" y="665"/>
                </a:lnTo>
                <a:lnTo>
                  <a:pt x="857" y="645"/>
                </a:lnTo>
                <a:lnTo>
                  <a:pt x="866" y="626"/>
                </a:lnTo>
                <a:lnTo>
                  <a:pt x="874" y="605"/>
                </a:lnTo>
                <a:lnTo>
                  <a:pt x="881" y="584"/>
                </a:lnTo>
                <a:lnTo>
                  <a:pt x="887" y="563"/>
                </a:lnTo>
                <a:lnTo>
                  <a:pt x="892" y="541"/>
                </a:lnTo>
                <a:lnTo>
                  <a:pt x="897" y="519"/>
                </a:lnTo>
                <a:lnTo>
                  <a:pt x="899" y="497"/>
                </a:lnTo>
                <a:lnTo>
                  <a:pt x="901" y="474"/>
                </a:lnTo>
                <a:lnTo>
                  <a:pt x="901" y="451"/>
                </a:lnTo>
                <a:lnTo>
                  <a:pt x="901" y="427"/>
                </a:lnTo>
                <a:lnTo>
                  <a:pt x="899" y="404"/>
                </a:lnTo>
                <a:lnTo>
                  <a:pt x="897" y="382"/>
                </a:lnTo>
                <a:lnTo>
                  <a:pt x="892" y="359"/>
                </a:lnTo>
                <a:lnTo>
                  <a:pt x="887" y="338"/>
                </a:lnTo>
                <a:lnTo>
                  <a:pt x="881" y="316"/>
                </a:lnTo>
                <a:lnTo>
                  <a:pt x="874" y="295"/>
                </a:lnTo>
                <a:lnTo>
                  <a:pt x="866" y="276"/>
                </a:lnTo>
                <a:lnTo>
                  <a:pt x="857" y="256"/>
                </a:lnTo>
                <a:lnTo>
                  <a:pt x="847" y="236"/>
                </a:lnTo>
                <a:lnTo>
                  <a:pt x="836" y="217"/>
                </a:lnTo>
                <a:lnTo>
                  <a:pt x="824" y="198"/>
                </a:lnTo>
                <a:lnTo>
                  <a:pt x="812" y="181"/>
                </a:lnTo>
                <a:lnTo>
                  <a:pt x="799" y="164"/>
                </a:lnTo>
                <a:lnTo>
                  <a:pt x="784" y="148"/>
                </a:lnTo>
                <a:lnTo>
                  <a:pt x="769" y="132"/>
                </a:lnTo>
                <a:lnTo>
                  <a:pt x="753" y="117"/>
                </a:lnTo>
                <a:lnTo>
                  <a:pt x="737" y="103"/>
                </a:lnTo>
                <a:lnTo>
                  <a:pt x="720" y="89"/>
                </a:lnTo>
                <a:lnTo>
                  <a:pt x="703" y="77"/>
                </a:lnTo>
                <a:lnTo>
                  <a:pt x="684" y="65"/>
                </a:lnTo>
                <a:lnTo>
                  <a:pt x="665" y="54"/>
                </a:lnTo>
                <a:lnTo>
                  <a:pt x="646" y="44"/>
                </a:lnTo>
                <a:lnTo>
                  <a:pt x="626" y="36"/>
                </a:lnTo>
                <a:lnTo>
                  <a:pt x="606" y="27"/>
                </a:lnTo>
                <a:lnTo>
                  <a:pt x="585" y="20"/>
                </a:lnTo>
                <a:lnTo>
                  <a:pt x="563" y="14"/>
                </a:lnTo>
                <a:lnTo>
                  <a:pt x="541" y="9"/>
                </a:lnTo>
                <a:lnTo>
                  <a:pt x="519" y="5"/>
                </a:lnTo>
                <a:lnTo>
                  <a:pt x="497" y="2"/>
                </a:lnTo>
                <a:lnTo>
                  <a:pt x="474" y="0"/>
                </a:lnTo>
                <a:lnTo>
                  <a:pt x="451" y="0"/>
                </a:lnTo>
                <a:lnTo>
                  <a:pt x="451" y="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65" name="Group 264"/>
          <p:cNvGrpSpPr/>
          <p:nvPr/>
        </p:nvGrpSpPr>
        <p:grpSpPr>
          <a:xfrm>
            <a:off x="841547" y="5348049"/>
            <a:ext cx="311034" cy="423287"/>
            <a:chOff x="4930775" y="1943100"/>
            <a:chExt cx="211138" cy="287338"/>
          </a:xfrm>
          <a:solidFill>
            <a:srgbClr val="F2F2F2"/>
          </a:solidFill>
        </p:grpSpPr>
        <p:sp>
          <p:nvSpPr>
            <p:cNvPr id="266" name="Freeform 1170"/>
            <p:cNvSpPr>
              <a:spLocks/>
            </p:cNvSpPr>
            <p:nvPr/>
          </p:nvSpPr>
          <p:spPr bwMode="auto">
            <a:xfrm>
              <a:off x="4930775" y="1981200"/>
              <a:ext cx="211138" cy="249238"/>
            </a:xfrm>
            <a:custGeom>
              <a:avLst/>
              <a:gdLst>
                <a:gd name="T0" fmla="*/ 518 w 529"/>
                <a:gd name="T1" fmla="*/ 0 h 627"/>
                <a:gd name="T2" fmla="*/ 457 w 529"/>
                <a:gd name="T3" fmla="*/ 0 h 627"/>
                <a:gd name="T4" fmla="*/ 457 w 529"/>
                <a:gd name="T5" fmla="*/ 73 h 627"/>
                <a:gd name="T6" fmla="*/ 457 w 529"/>
                <a:gd name="T7" fmla="*/ 121 h 627"/>
                <a:gd name="T8" fmla="*/ 457 w 529"/>
                <a:gd name="T9" fmla="*/ 555 h 627"/>
                <a:gd name="T10" fmla="*/ 72 w 529"/>
                <a:gd name="T11" fmla="*/ 555 h 627"/>
                <a:gd name="T12" fmla="*/ 72 w 529"/>
                <a:gd name="T13" fmla="*/ 121 h 627"/>
                <a:gd name="T14" fmla="*/ 72 w 529"/>
                <a:gd name="T15" fmla="*/ 73 h 627"/>
                <a:gd name="T16" fmla="*/ 72 w 529"/>
                <a:gd name="T17" fmla="*/ 0 h 627"/>
                <a:gd name="T18" fmla="*/ 12 w 529"/>
                <a:gd name="T19" fmla="*/ 0 h 627"/>
                <a:gd name="T20" fmla="*/ 7 w 529"/>
                <a:gd name="T21" fmla="*/ 1 h 627"/>
                <a:gd name="T22" fmla="*/ 3 w 529"/>
                <a:gd name="T23" fmla="*/ 4 h 627"/>
                <a:gd name="T24" fmla="*/ 1 w 529"/>
                <a:gd name="T25" fmla="*/ 8 h 627"/>
                <a:gd name="T26" fmla="*/ 0 w 529"/>
                <a:gd name="T27" fmla="*/ 12 h 627"/>
                <a:gd name="T28" fmla="*/ 0 w 529"/>
                <a:gd name="T29" fmla="*/ 615 h 627"/>
                <a:gd name="T30" fmla="*/ 1 w 529"/>
                <a:gd name="T31" fmla="*/ 620 h 627"/>
                <a:gd name="T32" fmla="*/ 3 w 529"/>
                <a:gd name="T33" fmla="*/ 623 h 627"/>
                <a:gd name="T34" fmla="*/ 7 w 529"/>
                <a:gd name="T35" fmla="*/ 626 h 627"/>
                <a:gd name="T36" fmla="*/ 12 w 529"/>
                <a:gd name="T37" fmla="*/ 627 h 627"/>
                <a:gd name="T38" fmla="*/ 518 w 529"/>
                <a:gd name="T39" fmla="*/ 627 h 627"/>
                <a:gd name="T40" fmla="*/ 522 w 529"/>
                <a:gd name="T41" fmla="*/ 626 h 627"/>
                <a:gd name="T42" fmla="*/ 526 w 529"/>
                <a:gd name="T43" fmla="*/ 623 h 627"/>
                <a:gd name="T44" fmla="*/ 528 w 529"/>
                <a:gd name="T45" fmla="*/ 620 h 627"/>
                <a:gd name="T46" fmla="*/ 529 w 529"/>
                <a:gd name="T47" fmla="*/ 615 h 627"/>
                <a:gd name="T48" fmla="*/ 529 w 529"/>
                <a:gd name="T49" fmla="*/ 12 h 627"/>
                <a:gd name="T50" fmla="*/ 528 w 529"/>
                <a:gd name="T51" fmla="*/ 8 h 627"/>
                <a:gd name="T52" fmla="*/ 526 w 529"/>
                <a:gd name="T53" fmla="*/ 4 h 627"/>
                <a:gd name="T54" fmla="*/ 522 w 529"/>
                <a:gd name="T55" fmla="*/ 1 h 627"/>
                <a:gd name="T56" fmla="*/ 518 w 529"/>
                <a:gd name="T57" fmla="*/ 0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29" h="627">
                  <a:moveTo>
                    <a:pt x="518" y="0"/>
                  </a:moveTo>
                  <a:lnTo>
                    <a:pt x="457" y="0"/>
                  </a:lnTo>
                  <a:lnTo>
                    <a:pt x="457" y="73"/>
                  </a:lnTo>
                  <a:lnTo>
                    <a:pt x="457" y="121"/>
                  </a:lnTo>
                  <a:lnTo>
                    <a:pt x="457" y="555"/>
                  </a:lnTo>
                  <a:lnTo>
                    <a:pt x="72" y="555"/>
                  </a:lnTo>
                  <a:lnTo>
                    <a:pt x="72" y="121"/>
                  </a:lnTo>
                  <a:lnTo>
                    <a:pt x="72" y="73"/>
                  </a:lnTo>
                  <a:lnTo>
                    <a:pt x="72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4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615"/>
                  </a:lnTo>
                  <a:lnTo>
                    <a:pt x="1" y="620"/>
                  </a:lnTo>
                  <a:lnTo>
                    <a:pt x="3" y="623"/>
                  </a:lnTo>
                  <a:lnTo>
                    <a:pt x="7" y="626"/>
                  </a:lnTo>
                  <a:lnTo>
                    <a:pt x="12" y="627"/>
                  </a:lnTo>
                  <a:lnTo>
                    <a:pt x="518" y="627"/>
                  </a:lnTo>
                  <a:lnTo>
                    <a:pt x="522" y="626"/>
                  </a:lnTo>
                  <a:lnTo>
                    <a:pt x="526" y="623"/>
                  </a:lnTo>
                  <a:lnTo>
                    <a:pt x="528" y="620"/>
                  </a:lnTo>
                  <a:lnTo>
                    <a:pt x="529" y="615"/>
                  </a:lnTo>
                  <a:lnTo>
                    <a:pt x="529" y="12"/>
                  </a:lnTo>
                  <a:lnTo>
                    <a:pt x="528" y="8"/>
                  </a:lnTo>
                  <a:lnTo>
                    <a:pt x="526" y="4"/>
                  </a:lnTo>
                  <a:lnTo>
                    <a:pt x="522" y="1"/>
                  </a:lnTo>
                  <a:lnTo>
                    <a:pt x="5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Freeform 1171"/>
            <p:cNvSpPr>
              <a:spLocks/>
            </p:cNvSpPr>
            <p:nvPr/>
          </p:nvSpPr>
          <p:spPr bwMode="auto">
            <a:xfrm>
              <a:off x="5008563" y="2038350"/>
              <a:ext cx="82550" cy="9525"/>
            </a:xfrm>
            <a:custGeom>
              <a:avLst/>
              <a:gdLst>
                <a:gd name="T0" fmla="*/ 194 w 206"/>
                <a:gd name="T1" fmla="*/ 0 h 24"/>
                <a:gd name="T2" fmla="*/ 12 w 206"/>
                <a:gd name="T3" fmla="*/ 0 h 24"/>
                <a:gd name="T4" fmla="*/ 7 w 206"/>
                <a:gd name="T5" fmla="*/ 1 h 24"/>
                <a:gd name="T6" fmla="*/ 3 w 206"/>
                <a:gd name="T7" fmla="*/ 4 h 24"/>
                <a:gd name="T8" fmla="*/ 1 w 206"/>
                <a:gd name="T9" fmla="*/ 8 h 24"/>
                <a:gd name="T10" fmla="*/ 0 w 206"/>
                <a:gd name="T11" fmla="*/ 12 h 24"/>
                <a:gd name="T12" fmla="*/ 1 w 206"/>
                <a:gd name="T13" fmla="*/ 17 h 24"/>
                <a:gd name="T14" fmla="*/ 3 w 206"/>
                <a:gd name="T15" fmla="*/ 21 h 24"/>
                <a:gd name="T16" fmla="*/ 7 w 206"/>
                <a:gd name="T17" fmla="*/ 23 h 24"/>
                <a:gd name="T18" fmla="*/ 12 w 206"/>
                <a:gd name="T19" fmla="*/ 24 h 24"/>
                <a:gd name="T20" fmla="*/ 194 w 206"/>
                <a:gd name="T21" fmla="*/ 24 h 24"/>
                <a:gd name="T22" fmla="*/ 199 w 206"/>
                <a:gd name="T23" fmla="*/ 23 h 24"/>
                <a:gd name="T24" fmla="*/ 203 w 206"/>
                <a:gd name="T25" fmla="*/ 21 h 24"/>
                <a:gd name="T26" fmla="*/ 205 w 206"/>
                <a:gd name="T27" fmla="*/ 17 h 24"/>
                <a:gd name="T28" fmla="*/ 206 w 206"/>
                <a:gd name="T29" fmla="*/ 12 h 24"/>
                <a:gd name="T30" fmla="*/ 205 w 206"/>
                <a:gd name="T31" fmla="*/ 8 h 24"/>
                <a:gd name="T32" fmla="*/ 203 w 206"/>
                <a:gd name="T33" fmla="*/ 4 h 24"/>
                <a:gd name="T34" fmla="*/ 199 w 206"/>
                <a:gd name="T35" fmla="*/ 1 h 24"/>
                <a:gd name="T36" fmla="*/ 194 w 206"/>
                <a:gd name="T3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6" h="24">
                  <a:moveTo>
                    <a:pt x="194" y="0"/>
                  </a:moveTo>
                  <a:lnTo>
                    <a:pt x="12" y="0"/>
                  </a:lnTo>
                  <a:lnTo>
                    <a:pt x="7" y="1"/>
                  </a:lnTo>
                  <a:lnTo>
                    <a:pt x="3" y="4"/>
                  </a:lnTo>
                  <a:lnTo>
                    <a:pt x="1" y="8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3" y="21"/>
                  </a:lnTo>
                  <a:lnTo>
                    <a:pt x="7" y="23"/>
                  </a:lnTo>
                  <a:lnTo>
                    <a:pt x="12" y="24"/>
                  </a:lnTo>
                  <a:lnTo>
                    <a:pt x="194" y="24"/>
                  </a:lnTo>
                  <a:lnTo>
                    <a:pt x="199" y="23"/>
                  </a:lnTo>
                  <a:lnTo>
                    <a:pt x="203" y="21"/>
                  </a:lnTo>
                  <a:lnTo>
                    <a:pt x="205" y="17"/>
                  </a:lnTo>
                  <a:lnTo>
                    <a:pt x="206" y="12"/>
                  </a:lnTo>
                  <a:lnTo>
                    <a:pt x="205" y="8"/>
                  </a:lnTo>
                  <a:lnTo>
                    <a:pt x="203" y="4"/>
                  </a:lnTo>
                  <a:lnTo>
                    <a:pt x="199" y="1"/>
                  </a:lnTo>
                  <a:lnTo>
                    <a:pt x="19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Freeform 1172"/>
            <p:cNvSpPr>
              <a:spLocks/>
            </p:cNvSpPr>
            <p:nvPr/>
          </p:nvSpPr>
          <p:spPr bwMode="auto">
            <a:xfrm>
              <a:off x="5008563" y="2076450"/>
              <a:ext cx="82550" cy="9525"/>
            </a:xfrm>
            <a:custGeom>
              <a:avLst/>
              <a:gdLst>
                <a:gd name="T0" fmla="*/ 194 w 206"/>
                <a:gd name="T1" fmla="*/ 0 h 23"/>
                <a:gd name="T2" fmla="*/ 12 w 206"/>
                <a:gd name="T3" fmla="*/ 0 h 23"/>
                <a:gd name="T4" fmla="*/ 7 w 206"/>
                <a:gd name="T5" fmla="*/ 1 h 23"/>
                <a:gd name="T6" fmla="*/ 3 w 206"/>
                <a:gd name="T7" fmla="*/ 3 h 23"/>
                <a:gd name="T8" fmla="*/ 1 w 206"/>
                <a:gd name="T9" fmla="*/ 7 h 23"/>
                <a:gd name="T10" fmla="*/ 0 w 206"/>
                <a:gd name="T11" fmla="*/ 11 h 23"/>
                <a:gd name="T12" fmla="*/ 1 w 206"/>
                <a:gd name="T13" fmla="*/ 16 h 23"/>
                <a:gd name="T14" fmla="*/ 3 w 206"/>
                <a:gd name="T15" fmla="*/ 20 h 23"/>
                <a:gd name="T16" fmla="*/ 7 w 206"/>
                <a:gd name="T17" fmla="*/ 22 h 23"/>
                <a:gd name="T18" fmla="*/ 12 w 206"/>
                <a:gd name="T19" fmla="*/ 23 h 23"/>
                <a:gd name="T20" fmla="*/ 194 w 206"/>
                <a:gd name="T21" fmla="*/ 23 h 23"/>
                <a:gd name="T22" fmla="*/ 199 w 206"/>
                <a:gd name="T23" fmla="*/ 22 h 23"/>
                <a:gd name="T24" fmla="*/ 203 w 206"/>
                <a:gd name="T25" fmla="*/ 20 h 23"/>
                <a:gd name="T26" fmla="*/ 205 w 206"/>
                <a:gd name="T27" fmla="*/ 16 h 23"/>
                <a:gd name="T28" fmla="*/ 206 w 206"/>
                <a:gd name="T29" fmla="*/ 11 h 23"/>
                <a:gd name="T30" fmla="*/ 205 w 206"/>
                <a:gd name="T31" fmla="*/ 7 h 23"/>
                <a:gd name="T32" fmla="*/ 203 w 206"/>
                <a:gd name="T33" fmla="*/ 3 h 23"/>
                <a:gd name="T34" fmla="*/ 199 w 206"/>
                <a:gd name="T35" fmla="*/ 1 h 23"/>
                <a:gd name="T36" fmla="*/ 194 w 206"/>
                <a:gd name="T3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6" h="23">
                  <a:moveTo>
                    <a:pt x="194" y="0"/>
                  </a:move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1" y="16"/>
                  </a:lnTo>
                  <a:lnTo>
                    <a:pt x="3" y="20"/>
                  </a:lnTo>
                  <a:lnTo>
                    <a:pt x="7" y="22"/>
                  </a:lnTo>
                  <a:lnTo>
                    <a:pt x="12" y="23"/>
                  </a:lnTo>
                  <a:lnTo>
                    <a:pt x="194" y="23"/>
                  </a:lnTo>
                  <a:lnTo>
                    <a:pt x="199" y="22"/>
                  </a:lnTo>
                  <a:lnTo>
                    <a:pt x="203" y="20"/>
                  </a:lnTo>
                  <a:lnTo>
                    <a:pt x="205" y="16"/>
                  </a:lnTo>
                  <a:lnTo>
                    <a:pt x="206" y="11"/>
                  </a:lnTo>
                  <a:lnTo>
                    <a:pt x="205" y="7"/>
                  </a:lnTo>
                  <a:lnTo>
                    <a:pt x="203" y="3"/>
                  </a:lnTo>
                  <a:lnTo>
                    <a:pt x="199" y="1"/>
                  </a:lnTo>
                  <a:lnTo>
                    <a:pt x="19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Freeform 1173"/>
            <p:cNvSpPr>
              <a:spLocks/>
            </p:cNvSpPr>
            <p:nvPr/>
          </p:nvSpPr>
          <p:spPr bwMode="auto">
            <a:xfrm>
              <a:off x="5008563" y="2114550"/>
              <a:ext cx="82550" cy="9525"/>
            </a:xfrm>
            <a:custGeom>
              <a:avLst/>
              <a:gdLst>
                <a:gd name="T0" fmla="*/ 194 w 206"/>
                <a:gd name="T1" fmla="*/ 0 h 25"/>
                <a:gd name="T2" fmla="*/ 12 w 206"/>
                <a:gd name="T3" fmla="*/ 0 h 25"/>
                <a:gd name="T4" fmla="*/ 7 w 206"/>
                <a:gd name="T5" fmla="*/ 2 h 25"/>
                <a:gd name="T6" fmla="*/ 3 w 206"/>
                <a:gd name="T7" fmla="*/ 5 h 25"/>
                <a:gd name="T8" fmla="*/ 1 w 206"/>
                <a:gd name="T9" fmla="*/ 9 h 25"/>
                <a:gd name="T10" fmla="*/ 0 w 206"/>
                <a:gd name="T11" fmla="*/ 13 h 25"/>
                <a:gd name="T12" fmla="*/ 1 w 206"/>
                <a:gd name="T13" fmla="*/ 18 h 25"/>
                <a:gd name="T14" fmla="*/ 3 w 206"/>
                <a:gd name="T15" fmla="*/ 21 h 25"/>
                <a:gd name="T16" fmla="*/ 7 w 206"/>
                <a:gd name="T17" fmla="*/ 24 h 25"/>
                <a:gd name="T18" fmla="*/ 12 w 206"/>
                <a:gd name="T19" fmla="*/ 25 h 25"/>
                <a:gd name="T20" fmla="*/ 194 w 206"/>
                <a:gd name="T21" fmla="*/ 25 h 25"/>
                <a:gd name="T22" fmla="*/ 199 w 206"/>
                <a:gd name="T23" fmla="*/ 24 h 25"/>
                <a:gd name="T24" fmla="*/ 203 w 206"/>
                <a:gd name="T25" fmla="*/ 21 h 25"/>
                <a:gd name="T26" fmla="*/ 205 w 206"/>
                <a:gd name="T27" fmla="*/ 18 h 25"/>
                <a:gd name="T28" fmla="*/ 206 w 206"/>
                <a:gd name="T29" fmla="*/ 13 h 25"/>
                <a:gd name="T30" fmla="*/ 205 w 206"/>
                <a:gd name="T31" fmla="*/ 9 h 25"/>
                <a:gd name="T32" fmla="*/ 203 w 206"/>
                <a:gd name="T33" fmla="*/ 5 h 25"/>
                <a:gd name="T34" fmla="*/ 199 w 206"/>
                <a:gd name="T35" fmla="*/ 2 h 25"/>
                <a:gd name="T36" fmla="*/ 194 w 206"/>
                <a:gd name="T3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6" h="25">
                  <a:moveTo>
                    <a:pt x="194" y="0"/>
                  </a:moveTo>
                  <a:lnTo>
                    <a:pt x="12" y="0"/>
                  </a:lnTo>
                  <a:lnTo>
                    <a:pt x="7" y="2"/>
                  </a:lnTo>
                  <a:lnTo>
                    <a:pt x="3" y="5"/>
                  </a:lnTo>
                  <a:lnTo>
                    <a:pt x="1" y="9"/>
                  </a:lnTo>
                  <a:lnTo>
                    <a:pt x="0" y="13"/>
                  </a:lnTo>
                  <a:lnTo>
                    <a:pt x="1" y="18"/>
                  </a:lnTo>
                  <a:lnTo>
                    <a:pt x="3" y="21"/>
                  </a:lnTo>
                  <a:lnTo>
                    <a:pt x="7" y="24"/>
                  </a:lnTo>
                  <a:lnTo>
                    <a:pt x="12" y="25"/>
                  </a:lnTo>
                  <a:lnTo>
                    <a:pt x="194" y="25"/>
                  </a:lnTo>
                  <a:lnTo>
                    <a:pt x="199" y="24"/>
                  </a:lnTo>
                  <a:lnTo>
                    <a:pt x="203" y="21"/>
                  </a:lnTo>
                  <a:lnTo>
                    <a:pt x="205" y="18"/>
                  </a:lnTo>
                  <a:lnTo>
                    <a:pt x="206" y="13"/>
                  </a:lnTo>
                  <a:lnTo>
                    <a:pt x="205" y="9"/>
                  </a:lnTo>
                  <a:lnTo>
                    <a:pt x="203" y="5"/>
                  </a:lnTo>
                  <a:lnTo>
                    <a:pt x="199" y="2"/>
                  </a:lnTo>
                  <a:lnTo>
                    <a:pt x="19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Freeform 1174"/>
            <p:cNvSpPr>
              <a:spLocks/>
            </p:cNvSpPr>
            <p:nvPr/>
          </p:nvSpPr>
          <p:spPr bwMode="auto">
            <a:xfrm>
              <a:off x="5008563" y="2154238"/>
              <a:ext cx="82550" cy="7938"/>
            </a:xfrm>
            <a:custGeom>
              <a:avLst/>
              <a:gdLst>
                <a:gd name="T0" fmla="*/ 194 w 206"/>
                <a:gd name="T1" fmla="*/ 0 h 24"/>
                <a:gd name="T2" fmla="*/ 12 w 206"/>
                <a:gd name="T3" fmla="*/ 0 h 24"/>
                <a:gd name="T4" fmla="*/ 7 w 206"/>
                <a:gd name="T5" fmla="*/ 1 h 24"/>
                <a:gd name="T6" fmla="*/ 3 w 206"/>
                <a:gd name="T7" fmla="*/ 3 h 24"/>
                <a:gd name="T8" fmla="*/ 1 w 206"/>
                <a:gd name="T9" fmla="*/ 7 h 24"/>
                <a:gd name="T10" fmla="*/ 0 w 206"/>
                <a:gd name="T11" fmla="*/ 12 h 24"/>
                <a:gd name="T12" fmla="*/ 1 w 206"/>
                <a:gd name="T13" fmla="*/ 17 h 24"/>
                <a:gd name="T14" fmla="*/ 3 w 206"/>
                <a:gd name="T15" fmla="*/ 21 h 24"/>
                <a:gd name="T16" fmla="*/ 7 w 206"/>
                <a:gd name="T17" fmla="*/ 23 h 24"/>
                <a:gd name="T18" fmla="*/ 12 w 206"/>
                <a:gd name="T19" fmla="*/ 24 h 24"/>
                <a:gd name="T20" fmla="*/ 194 w 206"/>
                <a:gd name="T21" fmla="*/ 24 h 24"/>
                <a:gd name="T22" fmla="*/ 199 w 206"/>
                <a:gd name="T23" fmla="*/ 23 h 24"/>
                <a:gd name="T24" fmla="*/ 203 w 206"/>
                <a:gd name="T25" fmla="*/ 21 h 24"/>
                <a:gd name="T26" fmla="*/ 205 w 206"/>
                <a:gd name="T27" fmla="*/ 17 h 24"/>
                <a:gd name="T28" fmla="*/ 206 w 206"/>
                <a:gd name="T29" fmla="*/ 12 h 24"/>
                <a:gd name="T30" fmla="*/ 205 w 206"/>
                <a:gd name="T31" fmla="*/ 7 h 24"/>
                <a:gd name="T32" fmla="*/ 203 w 206"/>
                <a:gd name="T33" fmla="*/ 3 h 24"/>
                <a:gd name="T34" fmla="*/ 199 w 206"/>
                <a:gd name="T35" fmla="*/ 1 h 24"/>
                <a:gd name="T36" fmla="*/ 194 w 206"/>
                <a:gd name="T3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6" h="24">
                  <a:moveTo>
                    <a:pt x="194" y="0"/>
                  </a:move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3" y="21"/>
                  </a:lnTo>
                  <a:lnTo>
                    <a:pt x="7" y="23"/>
                  </a:lnTo>
                  <a:lnTo>
                    <a:pt x="12" y="24"/>
                  </a:lnTo>
                  <a:lnTo>
                    <a:pt x="194" y="24"/>
                  </a:lnTo>
                  <a:lnTo>
                    <a:pt x="199" y="23"/>
                  </a:lnTo>
                  <a:lnTo>
                    <a:pt x="203" y="21"/>
                  </a:lnTo>
                  <a:lnTo>
                    <a:pt x="205" y="17"/>
                  </a:lnTo>
                  <a:lnTo>
                    <a:pt x="206" y="12"/>
                  </a:lnTo>
                  <a:lnTo>
                    <a:pt x="205" y="7"/>
                  </a:lnTo>
                  <a:lnTo>
                    <a:pt x="203" y="3"/>
                  </a:lnTo>
                  <a:lnTo>
                    <a:pt x="199" y="1"/>
                  </a:lnTo>
                  <a:lnTo>
                    <a:pt x="19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Freeform 1175"/>
            <p:cNvSpPr>
              <a:spLocks/>
            </p:cNvSpPr>
            <p:nvPr/>
          </p:nvSpPr>
          <p:spPr bwMode="auto">
            <a:xfrm>
              <a:off x="4978400" y="2038350"/>
              <a:ext cx="15875" cy="9525"/>
            </a:xfrm>
            <a:custGeom>
              <a:avLst/>
              <a:gdLst>
                <a:gd name="T0" fmla="*/ 28 w 40"/>
                <a:gd name="T1" fmla="*/ 0 h 24"/>
                <a:gd name="T2" fmla="*/ 13 w 40"/>
                <a:gd name="T3" fmla="*/ 0 h 24"/>
                <a:gd name="T4" fmla="*/ 7 w 40"/>
                <a:gd name="T5" fmla="*/ 1 h 24"/>
                <a:gd name="T6" fmla="*/ 4 w 40"/>
                <a:gd name="T7" fmla="*/ 4 h 24"/>
                <a:gd name="T8" fmla="*/ 1 w 40"/>
                <a:gd name="T9" fmla="*/ 8 h 24"/>
                <a:gd name="T10" fmla="*/ 0 w 40"/>
                <a:gd name="T11" fmla="*/ 12 h 24"/>
                <a:gd name="T12" fmla="*/ 1 w 40"/>
                <a:gd name="T13" fmla="*/ 17 h 24"/>
                <a:gd name="T14" fmla="*/ 4 w 40"/>
                <a:gd name="T15" fmla="*/ 21 h 24"/>
                <a:gd name="T16" fmla="*/ 7 w 40"/>
                <a:gd name="T17" fmla="*/ 23 h 24"/>
                <a:gd name="T18" fmla="*/ 13 w 40"/>
                <a:gd name="T19" fmla="*/ 24 h 24"/>
                <a:gd name="T20" fmla="*/ 28 w 40"/>
                <a:gd name="T21" fmla="*/ 24 h 24"/>
                <a:gd name="T22" fmla="*/ 33 w 40"/>
                <a:gd name="T23" fmla="*/ 23 h 24"/>
                <a:gd name="T24" fmla="*/ 36 w 40"/>
                <a:gd name="T25" fmla="*/ 21 h 24"/>
                <a:gd name="T26" fmla="*/ 39 w 40"/>
                <a:gd name="T27" fmla="*/ 17 h 24"/>
                <a:gd name="T28" fmla="*/ 40 w 40"/>
                <a:gd name="T29" fmla="*/ 12 h 24"/>
                <a:gd name="T30" fmla="*/ 39 w 40"/>
                <a:gd name="T31" fmla="*/ 8 h 24"/>
                <a:gd name="T32" fmla="*/ 36 w 40"/>
                <a:gd name="T33" fmla="*/ 4 h 24"/>
                <a:gd name="T34" fmla="*/ 33 w 40"/>
                <a:gd name="T35" fmla="*/ 1 h 24"/>
                <a:gd name="T36" fmla="*/ 28 w 40"/>
                <a:gd name="T3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" h="24">
                  <a:moveTo>
                    <a:pt x="28" y="0"/>
                  </a:moveTo>
                  <a:lnTo>
                    <a:pt x="13" y="0"/>
                  </a:lnTo>
                  <a:lnTo>
                    <a:pt x="7" y="1"/>
                  </a:lnTo>
                  <a:lnTo>
                    <a:pt x="4" y="4"/>
                  </a:lnTo>
                  <a:lnTo>
                    <a:pt x="1" y="8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4" y="21"/>
                  </a:lnTo>
                  <a:lnTo>
                    <a:pt x="7" y="23"/>
                  </a:lnTo>
                  <a:lnTo>
                    <a:pt x="13" y="24"/>
                  </a:lnTo>
                  <a:lnTo>
                    <a:pt x="28" y="24"/>
                  </a:lnTo>
                  <a:lnTo>
                    <a:pt x="33" y="23"/>
                  </a:lnTo>
                  <a:lnTo>
                    <a:pt x="36" y="21"/>
                  </a:lnTo>
                  <a:lnTo>
                    <a:pt x="39" y="17"/>
                  </a:lnTo>
                  <a:lnTo>
                    <a:pt x="40" y="12"/>
                  </a:lnTo>
                  <a:lnTo>
                    <a:pt x="39" y="8"/>
                  </a:lnTo>
                  <a:lnTo>
                    <a:pt x="36" y="4"/>
                  </a:lnTo>
                  <a:lnTo>
                    <a:pt x="33" y="1"/>
                  </a:lnTo>
                  <a:lnTo>
                    <a:pt x="2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Freeform 1176"/>
            <p:cNvSpPr>
              <a:spLocks/>
            </p:cNvSpPr>
            <p:nvPr/>
          </p:nvSpPr>
          <p:spPr bwMode="auto">
            <a:xfrm>
              <a:off x="4978400" y="2076450"/>
              <a:ext cx="15875" cy="9525"/>
            </a:xfrm>
            <a:custGeom>
              <a:avLst/>
              <a:gdLst>
                <a:gd name="T0" fmla="*/ 28 w 40"/>
                <a:gd name="T1" fmla="*/ 0 h 23"/>
                <a:gd name="T2" fmla="*/ 13 w 40"/>
                <a:gd name="T3" fmla="*/ 0 h 23"/>
                <a:gd name="T4" fmla="*/ 7 w 40"/>
                <a:gd name="T5" fmla="*/ 1 h 23"/>
                <a:gd name="T6" fmla="*/ 4 w 40"/>
                <a:gd name="T7" fmla="*/ 3 h 23"/>
                <a:gd name="T8" fmla="*/ 1 w 40"/>
                <a:gd name="T9" fmla="*/ 7 h 23"/>
                <a:gd name="T10" fmla="*/ 0 w 40"/>
                <a:gd name="T11" fmla="*/ 11 h 23"/>
                <a:gd name="T12" fmla="*/ 1 w 40"/>
                <a:gd name="T13" fmla="*/ 16 h 23"/>
                <a:gd name="T14" fmla="*/ 4 w 40"/>
                <a:gd name="T15" fmla="*/ 20 h 23"/>
                <a:gd name="T16" fmla="*/ 7 w 40"/>
                <a:gd name="T17" fmla="*/ 22 h 23"/>
                <a:gd name="T18" fmla="*/ 13 w 40"/>
                <a:gd name="T19" fmla="*/ 23 h 23"/>
                <a:gd name="T20" fmla="*/ 28 w 40"/>
                <a:gd name="T21" fmla="*/ 23 h 23"/>
                <a:gd name="T22" fmla="*/ 33 w 40"/>
                <a:gd name="T23" fmla="*/ 22 h 23"/>
                <a:gd name="T24" fmla="*/ 36 w 40"/>
                <a:gd name="T25" fmla="*/ 20 h 23"/>
                <a:gd name="T26" fmla="*/ 39 w 40"/>
                <a:gd name="T27" fmla="*/ 16 h 23"/>
                <a:gd name="T28" fmla="*/ 40 w 40"/>
                <a:gd name="T29" fmla="*/ 11 h 23"/>
                <a:gd name="T30" fmla="*/ 39 w 40"/>
                <a:gd name="T31" fmla="*/ 7 h 23"/>
                <a:gd name="T32" fmla="*/ 36 w 40"/>
                <a:gd name="T33" fmla="*/ 3 h 23"/>
                <a:gd name="T34" fmla="*/ 33 w 40"/>
                <a:gd name="T35" fmla="*/ 1 h 23"/>
                <a:gd name="T36" fmla="*/ 28 w 40"/>
                <a:gd name="T3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" h="23">
                  <a:moveTo>
                    <a:pt x="28" y="0"/>
                  </a:moveTo>
                  <a:lnTo>
                    <a:pt x="13" y="0"/>
                  </a:lnTo>
                  <a:lnTo>
                    <a:pt x="7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1" y="16"/>
                  </a:lnTo>
                  <a:lnTo>
                    <a:pt x="4" y="20"/>
                  </a:lnTo>
                  <a:lnTo>
                    <a:pt x="7" y="22"/>
                  </a:lnTo>
                  <a:lnTo>
                    <a:pt x="13" y="23"/>
                  </a:lnTo>
                  <a:lnTo>
                    <a:pt x="28" y="23"/>
                  </a:lnTo>
                  <a:lnTo>
                    <a:pt x="33" y="22"/>
                  </a:lnTo>
                  <a:lnTo>
                    <a:pt x="36" y="20"/>
                  </a:lnTo>
                  <a:lnTo>
                    <a:pt x="39" y="16"/>
                  </a:lnTo>
                  <a:lnTo>
                    <a:pt x="40" y="11"/>
                  </a:lnTo>
                  <a:lnTo>
                    <a:pt x="39" y="7"/>
                  </a:lnTo>
                  <a:lnTo>
                    <a:pt x="36" y="3"/>
                  </a:lnTo>
                  <a:lnTo>
                    <a:pt x="33" y="1"/>
                  </a:lnTo>
                  <a:lnTo>
                    <a:pt x="2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Freeform 1177"/>
            <p:cNvSpPr>
              <a:spLocks/>
            </p:cNvSpPr>
            <p:nvPr/>
          </p:nvSpPr>
          <p:spPr bwMode="auto">
            <a:xfrm>
              <a:off x="4978400" y="2114550"/>
              <a:ext cx="15875" cy="9525"/>
            </a:xfrm>
            <a:custGeom>
              <a:avLst/>
              <a:gdLst>
                <a:gd name="T0" fmla="*/ 28 w 40"/>
                <a:gd name="T1" fmla="*/ 0 h 25"/>
                <a:gd name="T2" fmla="*/ 13 w 40"/>
                <a:gd name="T3" fmla="*/ 0 h 25"/>
                <a:gd name="T4" fmla="*/ 7 w 40"/>
                <a:gd name="T5" fmla="*/ 2 h 25"/>
                <a:gd name="T6" fmla="*/ 4 w 40"/>
                <a:gd name="T7" fmla="*/ 5 h 25"/>
                <a:gd name="T8" fmla="*/ 1 w 40"/>
                <a:gd name="T9" fmla="*/ 9 h 25"/>
                <a:gd name="T10" fmla="*/ 0 w 40"/>
                <a:gd name="T11" fmla="*/ 13 h 25"/>
                <a:gd name="T12" fmla="*/ 1 w 40"/>
                <a:gd name="T13" fmla="*/ 18 h 25"/>
                <a:gd name="T14" fmla="*/ 4 w 40"/>
                <a:gd name="T15" fmla="*/ 21 h 25"/>
                <a:gd name="T16" fmla="*/ 7 w 40"/>
                <a:gd name="T17" fmla="*/ 24 h 25"/>
                <a:gd name="T18" fmla="*/ 13 w 40"/>
                <a:gd name="T19" fmla="*/ 25 h 25"/>
                <a:gd name="T20" fmla="*/ 28 w 40"/>
                <a:gd name="T21" fmla="*/ 25 h 25"/>
                <a:gd name="T22" fmla="*/ 33 w 40"/>
                <a:gd name="T23" fmla="*/ 24 h 25"/>
                <a:gd name="T24" fmla="*/ 36 w 40"/>
                <a:gd name="T25" fmla="*/ 21 h 25"/>
                <a:gd name="T26" fmla="*/ 39 w 40"/>
                <a:gd name="T27" fmla="*/ 18 h 25"/>
                <a:gd name="T28" fmla="*/ 40 w 40"/>
                <a:gd name="T29" fmla="*/ 13 h 25"/>
                <a:gd name="T30" fmla="*/ 39 w 40"/>
                <a:gd name="T31" fmla="*/ 9 h 25"/>
                <a:gd name="T32" fmla="*/ 36 w 40"/>
                <a:gd name="T33" fmla="*/ 5 h 25"/>
                <a:gd name="T34" fmla="*/ 33 w 40"/>
                <a:gd name="T35" fmla="*/ 2 h 25"/>
                <a:gd name="T36" fmla="*/ 28 w 40"/>
                <a:gd name="T3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" h="25">
                  <a:moveTo>
                    <a:pt x="28" y="0"/>
                  </a:moveTo>
                  <a:lnTo>
                    <a:pt x="13" y="0"/>
                  </a:lnTo>
                  <a:lnTo>
                    <a:pt x="7" y="2"/>
                  </a:lnTo>
                  <a:lnTo>
                    <a:pt x="4" y="5"/>
                  </a:lnTo>
                  <a:lnTo>
                    <a:pt x="1" y="9"/>
                  </a:lnTo>
                  <a:lnTo>
                    <a:pt x="0" y="13"/>
                  </a:lnTo>
                  <a:lnTo>
                    <a:pt x="1" y="18"/>
                  </a:lnTo>
                  <a:lnTo>
                    <a:pt x="4" y="21"/>
                  </a:lnTo>
                  <a:lnTo>
                    <a:pt x="7" y="24"/>
                  </a:lnTo>
                  <a:lnTo>
                    <a:pt x="13" y="25"/>
                  </a:lnTo>
                  <a:lnTo>
                    <a:pt x="28" y="25"/>
                  </a:lnTo>
                  <a:lnTo>
                    <a:pt x="33" y="24"/>
                  </a:lnTo>
                  <a:lnTo>
                    <a:pt x="36" y="21"/>
                  </a:lnTo>
                  <a:lnTo>
                    <a:pt x="39" y="18"/>
                  </a:lnTo>
                  <a:lnTo>
                    <a:pt x="40" y="13"/>
                  </a:lnTo>
                  <a:lnTo>
                    <a:pt x="39" y="9"/>
                  </a:lnTo>
                  <a:lnTo>
                    <a:pt x="36" y="5"/>
                  </a:lnTo>
                  <a:lnTo>
                    <a:pt x="33" y="2"/>
                  </a:lnTo>
                  <a:lnTo>
                    <a:pt x="2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" name="Freeform 1178"/>
            <p:cNvSpPr>
              <a:spLocks/>
            </p:cNvSpPr>
            <p:nvPr/>
          </p:nvSpPr>
          <p:spPr bwMode="auto">
            <a:xfrm>
              <a:off x="4978400" y="2154238"/>
              <a:ext cx="15875" cy="7938"/>
            </a:xfrm>
            <a:custGeom>
              <a:avLst/>
              <a:gdLst>
                <a:gd name="T0" fmla="*/ 28 w 40"/>
                <a:gd name="T1" fmla="*/ 0 h 24"/>
                <a:gd name="T2" fmla="*/ 13 w 40"/>
                <a:gd name="T3" fmla="*/ 0 h 24"/>
                <a:gd name="T4" fmla="*/ 7 w 40"/>
                <a:gd name="T5" fmla="*/ 1 h 24"/>
                <a:gd name="T6" fmla="*/ 4 w 40"/>
                <a:gd name="T7" fmla="*/ 3 h 24"/>
                <a:gd name="T8" fmla="*/ 1 w 40"/>
                <a:gd name="T9" fmla="*/ 7 h 24"/>
                <a:gd name="T10" fmla="*/ 0 w 40"/>
                <a:gd name="T11" fmla="*/ 12 h 24"/>
                <a:gd name="T12" fmla="*/ 1 w 40"/>
                <a:gd name="T13" fmla="*/ 17 h 24"/>
                <a:gd name="T14" fmla="*/ 4 w 40"/>
                <a:gd name="T15" fmla="*/ 21 h 24"/>
                <a:gd name="T16" fmla="*/ 7 w 40"/>
                <a:gd name="T17" fmla="*/ 23 h 24"/>
                <a:gd name="T18" fmla="*/ 13 w 40"/>
                <a:gd name="T19" fmla="*/ 24 h 24"/>
                <a:gd name="T20" fmla="*/ 28 w 40"/>
                <a:gd name="T21" fmla="*/ 24 h 24"/>
                <a:gd name="T22" fmla="*/ 33 w 40"/>
                <a:gd name="T23" fmla="*/ 23 h 24"/>
                <a:gd name="T24" fmla="*/ 36 w 40"/>
                <a:gd name="T25" fmla="*/ 21 h 24"/>
                <a:gd name="T26" fmla="*/ 39 w 40"/>
                <a:gd name="T27" fmla="*/ 17 h 24"/>
                <a:gd name="T28" fmla="*/ 40 w 40"/>
                <a:gd name="T29" fmla="*/ 12 h 24"/>
                <a:gd name="T30" fmla="*/ 39 w 40"/>
                <a:gd name="T31" fmla="*/ 7 h 24"/>
                <a:gd name="T32" fmla="*/ 36 w 40"/>
                <a:gd name="T33" fmla="*/ 3 h 24"/>
                <a:gd name="T34" fmla="*/ 33 w 40"/>
                <a:gd name="T35" fmla="*/ 1 h 24"/>
                <a:gd name="T36" fmla="*/ 28 w 40"/>
                <a:gd name="T3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" h="24">
                  <a:moveTo>
                    <a:pt x="28" y="0"/>
                  </a:moveTo>
                  <a:lnTo>
                    <a:pt x="13" y="0"/>
                  </a:lnTo>
                  <a:lnTo>
                    <a:pt x="7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4" y="21"/>
                  </a:lnTo>
                  <a:lnTo>
                    <a:pt x="7" y="23"/>
                  </a:lnTo>
                  <a:lnTo>
                    <a:pt x="13" y="24"/>
                  </a:lnTo>
                  <a:lnTo>
                    <a:pt x="28" y="24"/>
                  </a:lnTo>
                  <a:lnTo>
                    <a:pt x="33" y="23"/>
                  </a:lnTo>
                  <a:lnTo>
                    <a:pt x="36" y="21"/>
                  </a:lnTo>
                  <a:lnTo>
                    <a:pt x="39" y="17"/>
                  </a:lnTo>
                  <a:lnTo>
                    <a:pt x="40" y="12"/>
                  </a:lnTo>
                  <a:lnTo>
                    <a:pt x="39" y="7"/>
                  </a:lnTo>
                  <a:lnTo>
                    <a:pt x="36" y="3"/>
                  </a:lnTo>
                  <a:lnTo>
                    <a:pt x="33" y="1"/>
                  </a:lnTo>
                  <a:lnTo>
                    <a:pt x="2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Freeform 1179"/>
            <p:cNvSpPr>
              <a:spLocks/>
            </p:cNvSpPr>
            <p:nvPr/>
          </p:nvSpPr>
          <p:spPr bwMode="auto">
            <a:xfrm>
              <a:off x="4968875" y="1943100"/>
              <a:ext cx="134938" cy="80963"/>
            </a:xfrm>
            <a:custGeom>
              <a:avLst/>
              <a:gdLst>
                <a:gd name="T0" fmla="*/ 325 w 337"/>
                <a:gd name="T1" fmla="*/ 205 h 205"/>
                <a:gd name="T2" fmla="*/ 333 w 337"/>
                <a:gd name="T3" fmla="*/ 201 h 205"/>
                <a:gd name="T4" fmla="*/ 337 w 337"/>
                <a:gd name="T5" fmla="*/ 193 h 205"/>
                <a:gd name="T6" fmla="*/ 336 w 337"/>
                <a:gd name="T7" fmla="*/ 67 h 205"/>
                <a:gd name="T8" fmla="*/ 330 w 337"/>
                <a:gd name="T9" fmla="*/ 61 h 205"/>
                <a:gd name="T10" fmla="*/ 254 w 337"/>
                <a:gd name="T11" fmla="*/ 60 h 205"/>
                <a:gd name="T12" fmla="*/ 243 w 337"/>
                <a:gd name="T13" fmla="*/ 55 h 205"/>
                <a:gd name="T14" fmla="*/ 241 w 337"/>
                <a:gd name="T15" fmla="*/ 48 h 205"/>
                <a:gd name="T16" fmla="*/ 237 w 337"/>
                <a:gd name="T17" fmla="*/ 42 h 205"/>
                <a:gd name="T18" fmla="*/ 235 w 337"/>
                <a:gd name="T19" fmla="*/ 37 h 205"/>
                <a:gd name="T20" fmla="*/ 232 w 337"/>
                <a:gd name="T21" fmla="*/ 32 h 205"/>
                <a:gd name="T22" fmla="*/ 228 w 337"/>
                <a:gd name="T23" fmla="*/ 27 h 205"/>
                <a:gd name="T24" fmla="*/ 224 w 337"/>
                <a:gd name="T25" fmla="*/ 23 h 205"/>
                <a:gd name="T26" fmla="*/ 220 w 337"/>
                <a:gd name="T27" fmla="*/ 18 h 205"/>
                <a:gd name="T28" fmla="*/ 215 w 337"/>
                <a:gd name="T29" fmla="*/ 15 h 205"/>
                <a:gd name="T30" fmla="*/ 210 w 337"/>
                <a:gd name="T31" fmla="*/ 11 h 205"/>
                <a:gd name="T32" fmla="*/ 205 w 337"/>
                <a:gd name="T33" fmla="*/ 8 h 205"/>
                <a:gd name="T34" fmla="*/ 200 w 337"/>
                <a:gd name="T35" fmla="*/ 5 h 205"/>
                <a:gd name="T36" fmla="*/ 194 w 337"/>
                <a:gd name="T37" fmla="*/ 3 h 205"/>
                <a:gd name="T38" fmla="*/ 187 w 337"/>
                <a:gd name="T39" fmla="*/ 2 h 205"/>
                <a:gd name="T40" fmla="*/ 178 w 337"/>
                <a:gd name="T41" fmla="*/ 1 h 205"/>
                <a:gd name="T42" fmla="*/ 166 w 337"/>
                <a:gd name="T43" fmla="*/ 1 h 205"/>
                <a:gd name="T44" fmla="*/ 157 w 337"/>
                <a:gd name="T45" fmla="*/ 2 h 205"/>
                <a:gd name="T46" fmla="*/ 151 w 337"/>
                <a:gd name="T47" fmla="*/ 4 h 205"/>
                <a:gd name="T48" fmla="*/ 145 w 337"/>
                <a:gd name="T49" fmla="*/ 5 h 205"/>
                <a:gd name="T50" fmla="*/ 140 w 337"/>
                <a:gd name="T51" fmla="*/ 8 h 205"/>
                <a:gd name="T52" fmla="*/ 134 w 337"/>
                <a:gd name="T53" fmla="*/ 11 h 205"/>
                <a:gd name="T54" fmla="*/ 129 w 337"/>
                <a:gd name="T55" fmla="*/ 15 h 205"/>
                <a:gd name="T56" fmla="*/ 125 w 337"/>
                <a:gd name="T57" fmla="*/ 18 h 205"/>
                <a:gd name="T58" fmla="*/ 120 w 337"/>
                <a:gd name="T59" fmla="*/ 23 h 205"/>
                <a:gd name="T60" fmla="*/ 116 w 337"/>
                <a:gd name="T61" fmla="*/ 27 h 205"/>
                <a:gd name="T62" fmla="*/ 113 w 337"/>
                <a:gd name="T63" fmla="*/ 32 h 205"/>
                <a:gd name="T64" fmla="*/ 110 w 337"/>
                <a:gd name="T65" fmla="*/ 37 h 205"/>
                <a:gd name="T66" fmla="*/ 107 w 337"/>
                <a:gd name="T67" fmla="*/ 42 h 205"/>
                <a:gd name="T68" fmla="*/ 104 w 337"/>
                <a:gd name="T69" fmla="*/ 48 h 205"/>
                <a:gd name="T70" fmla="*/ 102 w 337"/>
                <a:gd name="T71" fmla="*/ 55 h 205"/>
                <a:gd name="T72" fmla="*/ 91 w 337"/>
                <a:gd name="T73" fmla="*/ 60 h 205"/>
                <a:gd name="T74" fmla="*/ 7 w 337"/>
                <a:gd name="T75" fmla="*/ 61 h 205"/>
                <a:gd name="T76" fmla="*/ 1 w 337"/>
                <a:gd name="T77" fmla="*/ 67 h 205"/>
                <a:gd name="T78" fmla="*/ 0 w 337"/>
                <a:gd name="T79" fmla="*/ 193 h 205"/>
                <a:gd name="T80" fmla="*/ 4 w 337"/>
                <a:gd name="T81" fmla="*/ 201 h 205"/>
                <a:gd name="T82" fmla="*/ 12 w 337"/>
                <a:gd name="T83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37" h="205">
                  <a:moveTo>
                    <a:pt x="12" y="205"/>
                  </a:moveTo>
                  <a:lnTo>
                    <a:pt x="325" y="205"/>
                  </a:lnTo>
                  <a:lnTo>
                    <a:pt x="330" y="204"/>
                  </a:lnTo>
                  <a:lnTo>
                    <a:pt x="333" y="201"/>
                  </a:lnTo>
                  <a:lnTo>
                    <a:pt x="336" y="198"/>
                  </a:lnTo>
                  <a:lnTo>
                    <a:pt x="337" y="193"/>
                  </a:lnTo>
                  <a:lnTo>
                    <a:pt x="337" y="72"/>
                  </a:lnTo>
                  <a:lnTo>
                    <a:pt x="336" y="67"/>
                  </a:lnTo>
                  <a:lnTo>
                    <a:pt x="333" y="64"/>
                  </a:lnTo>
                  <a:lnTo>
                    <a:pt x="330" y="61"/>
                  </a:lnTo>
                  <a:lnTo>
                    <a:pt x="325" y="60"/>
                  </a:lnTo>
                  <a:lnTo>
                    <a:pt x="254" y="60"/>
                  </a:lnTo>
                  <a:lnTo>
                    <a:pt x="244" y="60"/>
                  </a:lnTo>
                  <a:lnTo>
                    <a:pt x="243" y="55"/>
                  </a:lnTo>
                  <a:lnTo>
                    <a:pt x="242" y="51"/>
                  </a:lnTo>
                  <a:lnTo>
                    <a:pt x="241" y="48"/>
                  </a:lnTo>
                  <a:lnTo>
                    <a:pt x="239" y="45"/>
                  </a:lnTo>
                  <a:lnTo>
                    <a:pt x="237" y="42"/>
                  </a:lnTo>
                  <a:lnTo>
                    <a:pt x="236" y="39"/>
                  </a:lnTo>
                  <a:lnTo>
                    <a:pt x="235" y="37"/>
                  </a:lnTo>
                  <a:lnTo>
                    <a:pt x="233" y="34"/>
                  </a:lnTo>
                  <a:lnTo>
                    <a:pt x="232" y="32"/>
                  </a:lnTo>
                  <a:lnTo>
                    <a:pt x="230" y="29"/>
                  </a:lnTo>
                  <a:lnTo>
                    <a:pt x="228" y="27"/>
                  </a:lnTo>
                  <a:lnTo>
                    <a:pt x="226" y="25"/>
                  </a:lnTo>
                  <a:lnTo>
                    <a:pt x="224" y="23"/>
                  </a:lnTo>
                  <a:lnTo>
                    <a:pt x="222" y="20"/>
                  </a:lnTo>
                  <a:lnTo>
                    <a:pt x="220" y="18"/>
                  </a:lnTo>
                  <a:lnTo>
                    <a:pt x="217" y="15"/>
                  </a:lnTo>
                  <a:lnTo>
                    <a:pt x="215" y="15"/>
                  </a:lnTo>
                  <a:lnTo>
                    <a:pt x="213" y="13"/>
                  </a:lnTo>
                  <a:lnTo>
                    <a:pt x="210" y="11"/>
                  </a:lnTo>
                  <a:lnTo>
                    <a:pt x="207" y="9"/>
                  </a:lnTo>
                  <a:lnTo>
                    <a:pt x="205" y="8"/>
                  </a:lnTo>
                  <a:lnTo>
                    <a:pt x="203" y="7"/>
                  </a:lnTo>
                  <a:lnTo>
                    <a:pt x="200" y="5"/>
                  </a:lnTo>
                  <a:lnTo>
                    <a:pt x="197" y="5"/>
                  </a:lnTo>
                  <a:lnTo>
                    <a:pt x="194" y="3"/>
                  </a:lnTo>
                  <a:lnTo>
                    <a:pt x="191" y="2"/>
                  </a:lnTo>
                  <a:lnTo>
                    <a:pt x="187" y="2"/>
                  </a:lnTo>
                  <a:lnTo>
                    <a:pt x="184" y="1"/>
                  </a:lnTo>
                  <a:lnTo>
                    <a:pt x="178" y="1"/>
                  </a:lnTo>
                  <a:lnTo>
                    <a:pt x="172" y="0"/>
                  </a:lnTo>
                  <a:lnTo>
                    <a:pt x="166" y="1"/>
                  </a:lnTo>
                  <a:lnTo>
                    <a:pt x="160" y="1"/>
                  </a:lnTo>
                  <a:lnTo>
                    <a:pt x="157" y="2"/>
                  </a:lnTo>
                  <a:lnTo>
                    <a:pt x="154" y="3"/>
                  </a:lnTo>
                  <a:lnTo>
                    <a:pt x="151" y="4"/>
                  </a:lnTo>
                  <a:lnTo>
                    <a:pt x="149" y="5"/>
                  </a:lnTo>
                  <a:lnTo>
                    <a:pt x="145" y="5"/>
                  </a:lnTo>
                  <a:lnTo>
                    <a:pt x="142" y="7"/>
                  </a:lnTo>
                  <a:lnTo>
                    <a:pt x="140" y="8"/>
                  </a:lnTo>
                  <a:lnTo>
                    <a:pt x="138" y="9"/>
                  </a:lnTo>
                  <a:lnTo>
                    <a:pt x="134" y="11"/>
                  </a:lnTo>
                  <a:lnTo>
                    <a:pt x="131" y="13"/>
                  </a:lnTo>
                  <a:lnTo>
                    <a:pt x="129" y="15"/>
                  </a:lnTo>
                  <a:lnTo>
                    <a:pt x="127" y="15"/>
                  </a:lnTo>
                  <a:lnTo>
                    <a:pt x="125" y="18"/>
                  </a:lnTo>
                  <a:lnTo>
                    <a:pt x="122" y="20"/>
                  </a:lnTo>
                  <a:lnTo>
                    <a:pt x="120" y="23"/>
                  </a:lnTo>
                  <a:lnTo>
                    <a:pt x="118" y="25"/>
                  </a:lnTo>
                  <a:lnTo>
                    <a:pt x="116" y="27"/>
                  </a:lnTo>
                  <a:lnTo>
                    <a:pt x="114" y="29"/>
                  </a:lnTo>
                  <a:lnTo>
                    <a:pt x="113" y="32"/>
                  </a:lnTo>
                  <a:lnTo>
                    <a:pt x="111" y="34"/>
                  </a:lnTo>
                  <a:lnTo>
                    <a:pt x="110" y="37"/>
                  </a:lnTo>
                  <a:lnTo>
                    <a:pt x="108" y="39"/>
                  </a:lnTo>
                  <a:lnTo>
                    <a:pt x="107" y="42"/>
                  </a:lnTo>
                  <a:lnTo>
                    <a:pt x="105" y="45"/>
                  </a:lnTo>
                  <a:lnTo>
                    <a:pt x="104" y="48"/>
                  </a:lnTo>
                  <a:lnTo>
                    <a:pt x="103" y="51"/>
                  </a:lnTo>
                  <a:lnTo>
                    <a:pt x="102" y="55"/>
                  </a:lnTo>
                  <a:lnTo>
                    <a:pt x="101" y="60"/>
                  </a:lnTo>
                  <a:lnTo>
                    <a:pt x="91" y="60"/>
                  </a:lnTo>
                  <a:lnTo>
                    <a:pt x="12" y="60"/>
                  </a:lnTo>
                  <a:lnTo>
                    <a:pt x="7" y="61"/>
                  </a:lnTo>
                  <a:lnTo>
                    <a:pt x="4" y="64"/>
                  </a:lnTo>
                  <a:lnTo>
                    <a:pt x="1" y="67"/>
                  </a:lnTo>
                  <a:lnTo>
                    <a:pt x="0" y="72"/>
                  </a:lnTo>
                  <a:lnTo>
                    <a:pt x="0" y="193"/>
                  </a:lnTo>
                  <a:lnTo>
                    <a:pt x="1" y="198"/>
                  </a:lnTo>
                  <a:lnTo>
                    <a:pt x="4" y="201"/>
                  </a:lnTo>
                  <a:lnTo>
                    <a:pt x="7" y="204"/>
                  </a:lnTo>
                  <a:lnTo>
                    <a:pt x="12" y="2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5" name="Straight Connector 4"/>
          <p:cNvCxnSpPr/>
          <p:nvPr/>
        </p:nvCxnSpPr>
        <p:spPr>
          <a:xfrm>
            <a:off x="1900613" y="2173520"/>
            <a:ext cx="9217228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/>
          <p:cNvCxnSpPr/>
          <p:nvPr/>
        </p:nvCxnSpPr>
        <p:spPr>
          <a:xfrm>
            <a:off x="1900614" y="3302244"/>
            <a:ext cx="9217228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/>
        </p:nvCxnSpPr>
        <p:spPr>
          <a:xfrm>
            <a:off x="1900614" y="4430968"/>
            <a:ext cx="9217228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/>
          <p:nvPr/>
        </p:nvCxnSpPr>
        <p:spPr>
          <a:xfrm>
            <a:off x="1900614" y="5559692"/>
            <a:ext cx="9217228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/>
          <p:nvPr/>
        </p:nvCxnSpPr>
        <p:spPr>
          <a:xfrm>
            <a:off x="1887195" y="2173520"/>
            <a:ext cx="3700310" cy="0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5353085" y="1925683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30%</a:t>
            </a:r>
          </a:p>
        </p:txBody>
      </p:sp>
      <p:cxnSp>
        <p:nvCxnSpPr>
          <p:cNvPr id="282" name="Straight Connector 281"/>
          <p:cNvCxnSpPr/>
          <p:nvPr/>
        </p:nvCxnSpPr>
        <p:spPr>
          <a:xfrm>
            <a:off x="2818087" y="3302244"/>
            <a:ext cx="1847695" cy="0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Oval 282"/>
          <p:cNvSpPr/>
          <p:nvPr/>
        </p:nvSpPr>
        <p:spPr>
          <a:xfrm>
            <a:off x="4404523" y="3054407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25%</a:t>
            </a:r>
          </a:p>
        </p:txBody>
      </p:sp>
      <p:cxnSp>
        <p:nvCxnSpPr>
          <p:cNvPr id="285" name="Straight Connector 284"/>
          <p:cNvCxnSpPr>
            <a:endCxn id="286" idx="2"/>
          </p:cNvCxnSpPr>
          <p:nvPr/>
        </p:nvCxnSpPr>
        <p:spPr>
          <a:xfrm>
            <a:off x="6509227" y="3302244"/>
            <a:ext cx="2517332" cy="1"/>
          </a:xfrm>
          <a:prstGeom prst="line">
            <a:avLst/>
          </a:prstGeom>
          <a:ln w="38100">
            <a:solidFill>
              <a:srgbClr val="FFBE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Oval 285"/>
          <p:cNvSpPr/>
          <p:nvPr/>
        </p:nvSpPr>
        <p:spPr>
          <a:xfrm>
            <a:off x="9026559" y="3054407"/>
            <a:ext cx="495675" cy="495675"/>
          </a:xfrm>
          <a:prstGeom prst="ellipse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25%</a:t>
            </a:r>
          </a:p>
        </p:txBody>
      </p:sp>
      <p:cxnSp>
        <p:nvCxnSpPr>
          <p:cNvPr id="298" name="Straight Connector 297"/>
          <p:cNvCxnSpPr>
            <a:cxnSpLocks/>
          </p:cNvCxnSpPr>
          <p:nvPr/>
        </p:nvCxnSpPr>
        <p:spPr>
          <a:xfrm>
            <a:off x="9306969" y="4430968"/>
            <a:ext cx="1779300" cy="0"/>
          </a:xfrm>
          <a:prstGeom prst="line">
            <a:avLst/>
          </a:prstGeom>
          <a:ln w="38100">
            <a:solidFill>
              <a:srgbClr val="1C819E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/>
          <p:cNvCxnSpPr>
            <a:endCxn id="289" idx="2"/>
          </p:cNvCxnSpPr>
          <p:nvPr/>
        </p:nvCxnSpPr>
        <p:spPr>
          <a:xfrm>
            <a:off x="7430951" y="2173521"/>
            <a:ext cx="3452470" cy="0"/>
          </a:xfrm>
          <a:prstGeom prst="line">
            <a:avLst/>
          </a:prstGeom>
          <a:ln w="38100">
            <a:solidFill>
              <a:srgbClr val="FFBE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Oval 288"/>
          <p:cNvSpPr/>
          <p:nvPr/>
        </p:nvSpPr>
        <p:spPr>
          <a:xfrm>
            <a:off x="10883421" y="1925683"/>
            <a:ext cx="495675" cy="495675"/>
          </a:xfrm>
          <a:prstGeom prst="ellipse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65%</a:t>
            </a:r>
          </a:p>
        </p:txBody>
      </p:sp>
      <p:cxnSp>
        <p:nvCxnSpPr>
          <p:cNvPr id="295" name="Straight Connector 294"/>
          <p:cNvCxnSpPr/>
          <p:nvPr/>
        </p:nvCxnSpPr>
        <p:spPr>
          <a:xfrm>
            <a:off x="5560669" y="4430968"/>
            <a:ext cx="3700310" cy="0"/>
          </a:xfrm>
          <a:prstGeom prst="line">
            <a:avLst/>
          </a:prstGeom>
          <a:ln w="38100">
            <a:solidFill>
              <a:srgbClr val="FFBE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Oval 295"/>
          <p:cNvSpPr/>
          <p:nvPr/>
        </p:nvSpPr>
        <p:spPr>
          <a:xfrm>
            <a:off x="9026559" y="4183131"/>
            <a:ext cx="495675" cy="495675"/>
          </a:xfrm>
          <a:prstGeom prst="ellipse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20%</a:t>
            </a:r>
          </a:p>
        </p:txBody>
      </p:sp>
      <p:cxnSp>
        <p:nvCxnSpPr>
          <p:cNvPr id="291" name="Straight Connector 290"/>
          <p:cNvCxnSpPr/>
          <p:nvPr/>
        </p:nvCxnSpPr>
        <p:spPr>
          <a:xfrm>
            <a:off x="1887195" y="4430968"/>
            <a:ext cx="3700310" cy="0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Oval 291"/>
          <p:cNvSpPr/>
          <p:nvPr/>
        </p:nvSpPr>
        <p:spPr>
          <a:xfrm>
            <a:off x="5353085" y="4183131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10%</a:t>
            </a:r>
          </a:p>
        </p:txBody>
      </p:sp>
      <p:cxnSp>
        <p:nvCxnSpPr>
          <p:cNvPr id="299" name="Straight Connector 298"/>
          <p:cNvCxnSpPr>
            <a:endCxn id="300" idx="2"/>
          </p:cNvCxnSpPr>
          <p:nvPr/>
        </p:nvCxnSpPr>
        <p:spPr>
          <a:xfrm>
            <a:off x="1887195" y="5559692"/>
            <a:ext cx="2517332" cy="1"/>
          </a:xfrm>
          <a:prstGeom prst="line">
            <a:avLst/>
          </a:prstGeom>
          <a:ln w="38100">
            <a:solidFill>
              <a:srgbClr val="FFBE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Oval 299"/>
          <p:cNvSpPr/>
          <p:nvPr/>
        </p:nvSpPr>
        <p:spPr>
          <a:xfrm>
            <a:off x="4404527" y="5311855"/>
            <a:ext cx="495675" cy="495675"/>
          </a:xfrm>
          <a:prstGeom prst="ellipse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35%</a:t>
            </a:r>
          </a:p>
        </p:txBody>
      </p:sp>
      <p:cxnSp>
        <p:nvCxnSpPr>
          <p:cNvPr id="302" name="Straight Connector 301"/>
          <p:cNvCxnSpPr/>
          <p:nvPr/>
        </p:nvCxnSpPr>
        <p:spPr>
          <a:xfrm>
            <a:off x="5580795" y="5559692"/>
            <a:ext cx="1847695" cy="0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Oval 302"/>
          <p:cNvSpPr/>
          <p:nvPr/>
        </p:nvSpPr>
        <p:spPr>
          <a:xfrm>
            <a:off x="7167231" y="5311855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65%</a:t>
            </a:r>
          </a:p>
        </p:txBody>
      </p:sp>
      <p:cxnSp>
        <p:nvCxnSpPr>
          <p:cNvPr id="306" name="Straight Connector 305"/>
          <p:cNvCxnSpPr>
            <a:endCxn id="307" idx="2"/>
          </p:cNvCxnSpPr>
          <p:nvPr/>
        </p:nvCxnSpPr>
        <p:spPr>
          <a:xfrm>
            <a:off x="8325836" y="5559692"/>
            <a:ext cx="2517332" cy="1"/>
          </a:xfrm>
          <a:prstGeom prst="line">
            <a:avLst/>
          </a:prstGeom>
          <a:ln w="38100">
            <a:solidFill>
              <a:srgbClr val="FFBE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Oval 306"/>
          <p:cNvSpPr/>
          <p:nvPr/>
        </p:nvSpPr>
        <p:spPr>
          <a:xfrm>
            <a:off x="10843168" y="5311855"/>
            <a:ext cx="495675" cy="495675"/>
          </a:xfrm>
          <a:prstGeom prst="ellipse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85%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46BFB2-E93E-4F9E-AB9D-5847114FF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F2799-45ED-4824-A133-EDC346DFED7D}" type="datetime1">
              <a:rPr lang="en-US" smtClean="0"/>
              <a:t>5/11/2019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0B38C9-995D-478A-A409-1492A6100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421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4000" b="1" dirty="0">
                <a:solidFill>
                  <a:srgbClr val="FFBE00"/>
                </a:solidFill>
                <a:latin typeface="+mj-lt"/>
                <a:ea typeface="Ebrima" panose="02000000000000000000" pitchFamily="2" charset="0"/>
                <a:cs typeface="Segoe UI" panose="020B0502040204020203" pitchFamily="34" charset="0"/>
              </a:rPr>
              <a:t>ROADMAP </a:t>
            </a:r>
            <a:r>
              <a:rPr lang="en-US" sz="4000" b="1" dirty="0">
                <a:solidFill>
                  <a:srgbClr val="1C819E"/>
                </a:solidFill>
                <a:latin typeface="+mj-lt"/>
                <a:ea typeface="Ebrima" panose="02000000000000000000" pitchFamily="2" charset="0"/>
                <a:cs typeface="Segoe UI" panose="020B0502040204020203" pitchFamily="34" charset="0"/>
              </a:rPr>
              <a:t>SALES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5AE4463-C129-450F-A801-D62F7000614A}"/>
              </a:ext>
            </a:extLst>
          </p:cNvPr>
          <p:cNvGrpSpPr/>
          <p:nvPr/>
        </p:nvGrpSpPr>
        <p:grpSpPr>
          <a:xfrm>
            <a:off x="1060836" y="1415717"/>
            <a:ext cx="10070328" cy="4439695"/>
            <a:chOff x="1060836" y="1667784"/>
            <a:chExt cx="10070328" cy="4439695"/>
          </a:xfrm>
        </p:grpSpPr>
        <p:grpSp>
          <p:nvGrpSpPr>
            <p:cNvPr id="23" name="Group 22"/>
            <p:cNvGrpSpPr/>
            <p:nvPr/>
          </p:nvGrpSpPr>
          <p:grpSpPr>
            <a:xfrm>
              <a:off x="1060836" y="2336803"/>
              <a:ext cx="10070328" cy="2930563"/>
              <a:chOff x="1060836" y="2336803"/>
              <a:chExt cx="10070328" cy="2930563"/>
            </a:xfrm>
          </p:grpSpPr>
          <p:cxnSp>
            <p:nvCxnSpPr>
              <p:cNvPr id="3" name="Straight Connector 2"/>
              <p:cNvCxnSpPr/>
              <p:nvPr/>
            </p:nvCxnSpPr>
            <p:spPr>
              <a:xfrm>
                <a:off x="1060836" y="2336803"/>
                <a:ext cx="9342120" cy="0"/>
              </a:xfrm>
              <a:prstGeom prst="line">
                <a:avLst/>
              </a:prstGeom>
              <a:ln w="254000">
                <a:solidFill>
                  <a:srgbClr val="404040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Arc 10"/>
              <p:cNvSpPr/>
              <p:nvPr/>
            </p:nvSpPr>
            <p:spPr>
              <a:xfrm>
                <a:off x="9665222" y="2336803"/>
                <a:ext cx="1465942" cy="1465942"/>
              </a:xfrm>
              <a:prstGeom prst="arc">
                <a:avLst>
                  <a:gd name="adj1" fmla="val 16200000"/>
                  <a:gd name="adj2" fmla="val 5534253"/>
                </a:avLst>
              </a:prstGeom>
              <a:ln w="2540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Connector 63"/>
              <p:cNvCxnSpPr>
                <a:stCxn id="66" idx="2"/>
              </p:cNvCxnSpPr>
              <p:nvPr/>
            </p:nvCxnSpPr>
            <p:spPr>
              <a:xfrm>
                <a:off x="1798553" y="3801439"/>
                <a:ext cx="8604403" cy="1306"/>
              </a:xfrm>
              <a:prstGeom prst="line">
                <a:avLst/>
              </a:prstGeom>
              <a:ln w="2540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Arc 65"/>
              <p:cNvSpPr/>
              <p:nvPr/>
            </p:nvSpPr>
            <p:spPr>
              <a:xfrm rot="10800000">
                <a:off x="1060836" y="3801424"/>
                <a:ext cx="1465942" cy="1465942"/>
              </a:xfrm>
              <a:prstGeom prst="arc">
                <a:avLst>
                  <a:gd name="adj1" fmla="val 16200000"/>
                  <a:gd name="adj2" fmla="val 5422259"/>
                </a:avLst>
              </a:prstGeom>
              <a:ln w="2540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1" name="Straight Connector 70"/>
              <p:cNvCxnSpPr>
                <a:stCxn id="66" idx="0"/>
              </p:cNvCxnSpPr>
              <p:nvPr/>
            </p:nvCxnSpPr>
            <p:spPr>
              <a:xfrm>
                <a:off x="1793807" y="5267366"/>
                <a:ext cx="9337357" cy="0"/>
              </a:xfrm>
              <a:prstGeom prst="line">
                <a:avLst/>
              </a:prstGeom>
              <a:ln w="2540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/>
          </p:nvGrpSpPr>
          <p:grpSpPr>
            <a:xfrm>
              <a:off x="1060836" y="2336803"/>
              <a:ext cx="10070328" cy="2930563"/>
              <a:chOff x="1060836" y="2336803"/>
              <a:chExt cx="10070328" cy="2930563"/>
            </a:xfrm>
          </p:grpSpPr>
          <p:cxnSp>
            <p:nvCxnSpPr>
              <p:cNvPr id="127" name="Straight Connector 126"/>
              <p:cNvCxnSpPr/>
              <p:nvPr/>
            </p:nvCxnSpPr>
            <p:spPr>
              <a:xfrm>
                <a:off x="1060836" y="2336803"/>
                <a:ext cx="9342120" cy="0"/>
              </a:xfrm>
              <a:prstGeom prst="line">
                <a:avLst/>
              </a:prstGeom>
              <a:ln w="25400">
                <a:solidFill>
                  <a:srgbClr val="F2F2F2"/>
                </a:solidFill>
                <a:prstDash val="dash"/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9" name="Arc 128"/>
              <p:cNvSpPr/>
              <p:nvPr/>
            </p:nvSpPr>
            <p:spPr>
              <a:xfrm>
                <a:off x="9665222" y="2336803"/>
                <a:ext cx="1465942" cy="1465942"/>
              </a:xfrm>
              <a:prstGeom prst="arc">
                <a:avLst>
                  <a:gd name="adj1" fmla="val 16200000"/>
                  <a:gd name="adj2" fmla="val 5534253"/>
                </a:avLst>
              </a:prstGeom>
              <a:ln w="25400">
                <a:solidFill>
                  <a:srgbClr val="F2F2F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1" name="Straight Connector 130"/>
              <p:cNvCxnSpPr>
                <a:stCxn id="132" idx="2"/>
              </p:cNvCxnSpPr>
              <p:nvPr/>
            </p:nvCxnSpPr>
            <p:spPr>
              <a:xfrm>
                <a:off x="1798553" y="3801439"/>
                <a:ext cx="8604403" cy="1306"/>
              </a:xfrm>
              <a:prstGeom prst="line">
                <a:avLst/>
              </a:prstGeom>
              <a:ln w="25400">
                <a:solidFill>
                  <a:srgbClr val="F2F2F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2" name="Arc 131"/>
              <p:cNvSpPr/>
              <p:nvPr/>
            </p:nvSpPr>
            <p:spPr>
              <a:xfrm rot="10800000">
                <a:off x="1060836" y="3801424"/>
                <a:ext cx="1465942" cy="1465942"/>
              </a:xfrm>
              <a:prstGeom prst="arc">
                <a:avLst>
                  <a:gd name="adj1" fmla="val 16200000"/>
                  <a:gd name="adj2" fmla="val 5422259"/>
                </a:avLst>
              </a:prstGeom>
              <a:ln w="25400">
                <a:solidFill>
                  <a:srgbClr val="F2F2F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8" name="Straight Connector 167"/>
              <p:cNvCxnSpPr>
                <a:stCxn id="132" idx="0"/>
              </p:cNvCxnSpPr>
              <p:nvPr/>
            </p:nvCxnSpPr>
            <p:spPr>
              <a:xfrm>
                <a:off x="1793807" y="5267366"/>
                <a:ext cx="9337357" cy="0"/>
              </a:xfrm>
              <a:prstGeom prst="line">
                <a:avLst/>
              </a:prstGeom>
              <a:ln w="25400">
                <a:solidFill>
                  <a:srgbClr val="F2F2F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/>
          </p:nvGrpSpPr>
          <p:grpSpPr>
            <a:xfrm>
              <a:off x="2484728" y="2059920"/>
              <a:ext cx="553766" cy="553766"/>
              <a:chOff x="2294229" y="2190546"/>
              <a:chExt cx="553766" cy="553766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2294229" y="2190546"/>
                <a:ext cx="553766" cy="553766"/>
              </a:xfrm>
              <a:prstGeom prst="ellipse">
                <a:avLst/>
              </a:prstGeom>
              <a:solidFill>
                <a:srgbClr val="F2F2F2"/>
              </a:solidFill>
              <a:ln w="127000">
                <a:solidFill>
                  <a:srgbClr val="FFBE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2376349" y="2387304"/>
                <a:ext cx="389526" cy="26205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>
                  <a:lnSpc>
                    <a:spcPts val="2000"/>
                  </a:lnSpc>
                </a:pPr>
                <a:r>
                  <a:rPr lang="en-US" sz="2400" b="1" spc="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ea typeface="Ebrima" panose="02000000000000000000" pitchFamily="2" charset="0"/>
                    <a:cs typeface="Segoe UI" panose="020B0502040204020203" pitchFamily="34" charset="0"/>
                  </a:rPr>
                  <a:t>1</a:t>
                </a:r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6743025" y="2059920"/>
              <a:ext cx="553766" cy="553766"/>
              <a:chOff x="2294229" y="2190546"/>
              <a:chExt cx="553766" cy="553766"/>
            </a:xfrm>
          </p:grpSpPr>
          <p:sp>
            <p:nvSpPr>
              <p:cNvPr id="79" name="Oval 78"/>
              <p:cNvSpPr/>
              <p:nvPr/>
            </p:nvSpPr>
            <p:spPr>
              <a:xfrm>
                <a:off x="2294229" y="2190546"/>
                <a:ext cx="553766" cy="553766"/>
              </a:xfrm>
              <a:prstGeom prst="ellipse">
                <a:avLst/>
              </a:prstGeom>
              <a:solidFill>
                <a:srgbClr val="F2F2F2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2376349" y="2387304"/>
                <a:ext cx="389526" cy="26205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>
                  <a:lnSpc>
                    <a:spcPts val="2000"/>
                  </a:lnSpc>
                </a:pPr>
                <a:r>
                  <a:rPr lang="en-US" sz="2400" b="1" spc="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ea typeface="Ebrima" panose="02000000000000000000" pitchFamily="2" charset="0"/>
                    <a:cs typeface="Segoe UI" panose="020B0502040204020203" pitchFamily="34" charset="0"/>
                  </a:rPr>
                  <a:t>2</a:t>
                </a:r>
              </a:p>
            </p:txBody>
          </p:sp>
        </p:grpSp>
        <p:grpSp>
          <p:nvGrpSpPr>
            <p:cNvPr id="87" name="Group 86"/>
            <p:cNvGrpSpPr/>
            <p:nvPr/>
          </p:nvGrpSpPr>
          <p:grpSpPr>
            <a:xfrm>
              <a:off x="4611821" y="3524541"/>
              <a:ext cx="553766" cy="553766"/>
              <a:chOff x="2294229" y="2190546"/>
              <a:chExt cx="553766" cy="553766"/>
            </a:xfrm>
          </p:grpSpPr>
          <p:sp>
            <p:nvSpPr>
              <p:cNvPr id="88" name="Oval 87"/>
              <p:cNvSpPr/>
              <p:nvPr/>
            </p:nvSpPr>
            <p:spPr>
              <a:xfrm>
                <a:off x="2294229" y="2190546"/>
                <a:ext cx="553766" cy="553766"/>
              </a:xfrm>
              <a:prstGeom prst="ellipse">
                <a:avLst/>
              </a:prstGeom>
              <a:solidFill>
                <a:srgbClr val="F2F2F2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2376349" y="2387304"/>
                <a:ext cx="389526" cy="26205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>
                  <a:lnSpc>
                    <a:spcPts val="2000"/>
                  </a:lnSpc>
                </a:pPr>
                <a:r>
                  <a:rPr lang="en-US" sz="2400" b="1" spc="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ea typeface="Ebrima" panose="02000000000000000000" pitchFamily="2" charset="0"/>
                    <a:cs typeface="Segoe UI" panose="020B0502040204020203" pitchFamily="34" charset="0"/>
                  </a:rPr>
                  <a:t>4</a:t>
                </a:r>
              </a:p>
            </p:txBody>
          </p:sp>
        </p:grpSp>
        <p:grpSp>
          <p:nvGrpSpPr>
            <p:cNvPr id="90" name="Group 89"/>
            <p:cNvGrpSpPr/>
            <p:nvPr/>
          </p:nvGrpSpPr>
          <p:grpSpPr>
            <a:xfrm>
              <a:off x="8864806" y="3524541"/>
              <a:ext cx="553766" cy="553766"/>
              <a:chOff x="2294229" y="2190546"/>
              <a:chExt cx="553766" cy="553766"/>
            </a:xfrm>
          </p:grpSpPr>
          <p:sp>
            <p:nvSpPr>
              <p:cNvPr id="91" name="Oval 90"/>
              <p:cNvSpPr/>
              <p:nvPr/>
            </p:nvSpPr>
            <p:spPr>
              <a:xfrm>
                <a:off x="2294229" y="2190546"/>
                <a:ext cx="553766" cy="553766"/>
              </a:xfrm>
              <a:prstGeom prst="ellipse">
                <a:avLst/>
              </a:prstGeom>
              <a:solidFill>
                <a:srgbClr val="F2F2F2"/>
              </a:solidFill>
              <a:ln w="127000">
                <a:solidFill>
                  <a:srgbClr val="FFBE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2376349" y="2387304"/>
                <a:ext cx="389526" cy="26205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>
                  <a:lnSpc>
                    <a:spcPts val="2000"/>
                  </a:lnSpc>
                </a:pPr>
                <a:r>
                  <a:rPr lang="en-US" sz="2400" b="1" spc="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ea typeface="Ebrima" panose="02000000000000000000" pitchFamily="2" charset="0"/>
                    <a:cs typeface="Segoe UI" panose="020B0502040204020203" pitchFamily="34" charset="0"/>
                  </a:rPr>
                  <a:t>3</a:t>
                </a:r>
              </a:p>
            </p:txBody>
          </p:sp>
        </p:grpSp>
        <p:grpSp>
          <p:nvGrpSpPr>
            <p:cNvPr id="93" name="Group 92"/>
            <p:cNvGrpSpPr/>
            <p:nvPr/>
          </p:nvGrpSpPr>
          <p:grpSpPr>
            <a:xfrm>
              <a:off x="2484729" y="4992148"/>
              <a:ext cx="553766" cy="553766"/>
              <a:chOff x="2294229" y="2190546"/>
              <a:chExt cx="553766" cy="553766"/>
            </a:xfrm>
          </p:grpSpPr>
          <p:sp>
            <p:nvSpPr>
              <p:cNvPr id="94" name="Oval 93"/>
              <p:cNvSpPr/>
              <p:nvPr/>
            </p:nvSpPr>
            <p:spPr>
              <a:xfrm>
                <a:off x="2294229" y="2190546"/>
                <a:ext cx="553766" cy="553766"/>
              </a:xfrm>
              <a:prstGeom prst="ellipse">
                <a:avLst/>
              </a:prstGeom>
              <a:solidFill>
                <a:srgbClr val="F2F2F2"/>
              </a:solidFill>
              <a:ln w="127000">
                <a:solidFill>
                  <a:srgbClr val="FFBE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2376349" y="2387304"/>
                <a:ext cx="389526" cy="26205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>
                  <a:lnSpc>
                    <a:spcPts val="2000"/>
                  </a:lnSpc>
                </a:pPr>
                <a:r>
                  <a:rPr lang="en-US" sz="2400" b="1" spc="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ea typeface="Ebrima" panose="02000000000000000000" pitchFamily="2" charset="0"/>
                    <a:cs typeface="Segoe UI" panose="020B0502040204020203" pitchFamily="34" charset="0"/>
                  </a:rPr>
                  <a:t>5</a:t>
                </a:r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6748456" y="4992148"/>
              <a:ext cx="553766" cy="553766"/>
              <a:chOff x="2294229" y="2190546"/>
              <a:chExt cx="553766" cy="553766"/>
            </a:xfrm>
          </p:grpSpPr>
          <p:sp>
            <p:nvSpPr>
              <p:cNvPr id="97" name="Oval 96"/>
              <p:cNvSpPr/>
              <p:nvPr/>
            </p:nvSpPr>
            <p:spPr>
              <a:xfrm>
                <a:off x="2294229" y="2190546"/>
                <a:ext cx="553766" cy="553766"/>
              </a:xfrm>
              <a:prstGeom prst="ellipse">
                <a:avLst/>
              </a:prstGeom>
              <a:solidFill>
                <a:srgbClr val="F2F2F2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2376349" y="2387304"/>
                <a:ext cx="389526" cy="26205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>
                  <a:lnSpc>
                    <a:spcPts val="2000"/>
                  </a:lnSpc>
                </a:pPr>
                <a:r>
                  <a:rPr lang="en-US" sz="2400" b="1" spc="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ea typeface="Ebrima" panose="02000000000000000000" pitchFamily="2" charset="0"/>
                    <a:cs typeface="Segoe UI" panose="020B0502040204020203" pitchFamily="34" charset="0"/>
                  </a:rPr>
                  <a:t>6</a:t>
                </a:r>
              </a:p>
            </p:txBody>
          </p:sp>
        </p:grp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060836" y="1862682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START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0228116" y="5542585"/>
              <a:ext cx="903048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>
                <a:lnSpc>
                  <a:spcPts val="2000"/>
                </a:lnSpc>
              </a:pP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SOON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083419" y="1667784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en-US" sz="1400" b="1" spc="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CONTENT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107861" y="2765459"/>
              <a:ext cx="1307498" cy="41036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6341717" y="1667784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en-US" sz="1400" b="1" spc="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LED KICK-OFF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8463498" y="3138682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en-US" sz="1400" b="1" spc="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PATH SURVEY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4210513" y="3138682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en-US" sz="1400" b="1" spc="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PRE-WORK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028470" y="4601341"/>
              <a:ext cx="1467690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en-US" sz="1400" b="1" spc="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CERTIFICATION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6288116" y="4601341"/>
              <a:ext cx="1467690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en-US" sz="1400" b="1" spc="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ADOPTION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6366159" y="2765459"/>
              <a:ext cx="1307498" cy="41036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4234955" y="4231153"/>
              <a:ext cx="1307498" cy="41036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108566" y="5697110"/>
              <a:ext cx="1307498" cy="41036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6368212" y="5697110"/>
              <a:ext cx="1307498" cy="41036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9A2B3D-ADCF-4209-AE9D-808A036E3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D09F8-377E-42A0-B723-4D84EA04916B}" type="datetime1">
              <a:rPr lang="en-US" smtClean="0"/>
              <a:t>5/11/2019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4750F8-F7F7-4B91-AC15-EEB281D22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4383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4000" b="1" dirty="0">
                <a:solidFill>
                  <a:srgbClr val="FFBE00"/>
                </a:solidFill>
                <a:latin typeface="+mj-lt"/>
                <a:ea typeface="Ebrima" panose="02000000000000000000" pitchFamily="2" charset="0"/>
                <a:cs typeface="Segoe UI" panose="020B0502040204020203" pitchFamily="34" charset="0"/>
              </a:rPr>
              <a:t>PRODUCT </a:t>
            </a:r>
            <a:r>
              <a:rPr lang="en-US" sz="4000" b="1" dirty="0">
                <a:solidFill>
                  <a:srgbClr val="1C819E"/>
                </a:solidFill>
                <a:latin typeface="+mj-lt"/>
                <a:ea typeface="Ebrima" panose="02000000000000000000" pitchFamily="2" charset="0"/>
                <a:cs typeface="Segoe UI" panose="020B0502040204020203" pitchFamily="34" charset="0"/>
              </a:rPr>
              <a:t>ROADMAP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4" name="Group 123"/>
          <p:cNvGrpSpPr/>
          <p:nvPr/>
        </p:nvGrpSpPr>
        <p:grpSpPr>
          <a:xfrm>
            <a:off x="2404210" y="1069900"/>
            <a:ext cx="1093733" cy="5131329"/>
            <a:chOff x="1960283" y="1621848"/>
            <a:chExt cx="1093733" cy="5131329"/>
          </a:xfrm>
        </p:grpSpPr>
        <p:cxnSp>
          <p:nvCxnSpPr>
            <p:cNvPr id="126" name="Straight Connector 125"/>
            <p:cNvCxnSpPr/>
            <p:nvPr/>
          </p:nvCxnSpPr>
          <p:spPr>
            <a:xfrm flipH="1">
              <a:off x="1983939" y="1771650"/>
              <a:ext cx="14529" cy="4981527"/>
            </a:xfrm>
            <a:prstGeom prst="line">
              <a:avLst/>
            </a:prstGeom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5" name="Group 124"/>
            <p:cNvGrpSpPr/>
            <p:nvPr/>
          </p:nvGrpSpPr>
          <p:grpSpPr>
            <a:xfrm>
              <a:off x="1960283" y="1621848"/>
              <a:ext cx="1093733" cy="233013"/>
              <a:chOff x="709667" y="1781317"/>
              <a:chExt cx="1093733" cy="233013"/>
            </a:xfrm>
          </p:grpSpPr>
          <p:sp>
            <p:nvSpPr>
              <p:cNvPr id="127" name="Rounded Rectangle 126"/>
              <p:cNvSpPr/>
              <p:nvPr/>
            </p:nvSpPr>
            <p:spPr>
              <a:xfrm rot="2700000">
                <a:off x="709667" y="1852467"/>
                <a:ext cx="90712" cy="90712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900352" y="1781317"/>
                <a:ext cx="903048" cy="2330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ts val="2000"/>
                  </a:lnSpc>
                </a:pPr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Ebrima" panose="02000000000000000000" pitchFamily="2" charset="0"/>
                    <a:cs typeface="Ebrima" panose="02000000000000000000" pitchFamily="2" charset="0"/>
                  </a:rPr>
                  <a:t>2017</a:t>
                </a:r>
              </a:p>
            </p:txBody>
          </p:sp>
        </p:grpSp>
      </p:grpSp>
      <p:grpSp>
        <p:nvGrpSpPr>
          <p:cNvPr id="129" name="Group 128"/>
          <p:cNvGrpSpPr/>
          <p:nvPr/>
        </p:nvGrpSpPr>
        <p:grpSpPr>
          <a:xfrm>
            <a:off x="4661284" y="1069900"/>
            <a:ext cx="1093733" cy="5131329"/>
            <a:chOff x="1957108" y="1621848"/>
            <a:chExt cx="1093733" cy="5131329"/>
          </a:xfrm>
        </p:grpSpPr>
        <p:cxnSp>
          <p:nvCxnSpPr>
            <p:cNvPr id="130" name="Straight Connector 129"/>
            <p:cNvCxnSpPr/>
            <p:nvPr/>
          </p:nvCxnSpPr>
          <p:spPr>
            <a:xfrm flipH="1">
              <a:off x="1983939" y="1771650"/>
              <a:ext cx="14529" cy="4981527"/>
            </a:xfrm>
            <a:prstGeom prst="line">
              <a:avLst/>
            </a:prstGeom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1" name="Group 130"/>
            <p:cNvGrpSpPr/>
            <p:nvPr/>
          </p:nvGrpSpPr>
          <p:grpSpPr>
            <a:xfrm>
              <a:off x="1957108" y="1621848"/>
              <a:ext cx="1093733" cy="233013"/>
              <a:chOff x="706492" y="1781317"/>
              <a:chExt cx="1093733" cy="233013"/>
            </a:xfrm>
          </p:grpSpPr>
          <p:sp>
            <p:nvSpPr>
              <p:cNvPr id="132" name="Rounded Rectangle 131"/>
              <p:cNvSpPr/>
              <p:nvPr/>
            </p:nvSpPr>
            <p:spPr>
              <a:xfrm rot="2700000">
                <a:off x="706492" y="1852467"/>
                <a:ext cx="90712" cy="90712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897177" y="1781317"/>
                <a:ext cx="903048" cy="2330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ts val="2000"/>
                  </a:lnSpc>
                </a:pPr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Ebrima" panose="02000000000000000000" pitchFamily="2" charset="0"/>
                    <a:cs typeface="Ebrima" panose="02000000000000000000" pitchFamily="2" charset="0"/>
                  </a:rPr>
                  <a:t>2018</a:t>
                </a:r>
              </a:p>
            </p:txBody>
          </p:sp>
        </p:grpSp>
      </p:grpSp>
      <p:grpSp>
        <p:nvGrpSpPr>
          <p:cNvPr id="134" name="Group 133"/>
          <p:cNvGrpSpPr/>
          <p:nvPr/>
        </p:nvGrpSpPr>
        <p:grpSpPr>
          <a:xfrm>
            <a:off x="6928688" y="1069900"/>
            <a:ext cx="1093733" cy="5131329"/>
            <a:chOff x="1960283" y="1621848"/>
            <a:chExt cx="1093733" cy="5131329"/>
          </a:xfrm>
        </p:grpSpPr>
        <p:cxnSp>
          <p:nvCxnSpPr>
            <p:cNvPr id="135" name="Straight Connector 134"/>
            <p:cNvCxnSpPr/>
            <p:nvPr/>
          </p:nvCxnSpPr>
          <p:spPr>
            <a:xfrm flipH="1">
              <a:off x="1983939" y="1771650"/>
              <a:ext cx="14529" cy="4981527"/>
            </a:xfrm>
            <a:prstGeom prst="line">
              <a:avLst/>
            </a:prstGeom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6" name="Group 135"/>
            <p:cNvGrpSpPr/>
            <p:nvPr/>
          </p:nvGrpSpPr>
          <p:grpSpPr>
            <a:xfrm>
              <a:off x="1960283" y="1621848"/>
              <a:ext cx="1093733" cy="233013"/>
              <a:chOff x="709667" y="1781317"/>
              <a:chExt cx="1093733" cy="233013"/>
            </a:xfrm>
          </p:grpSpPr>
          <p:sp>
            <p:nvSpPr>
              <p:cNvPr id="137" name="Rounded Rectangle 136"/>
              <p:cNvSpPr/>
              <p:nvPr/>
            </p:nvSpPr>
            <p:spPr>
              <a:xfrm rot="2700000">
                <a:off x="709667" y="1852467"/>
                <a:ext cx="90712" cy="90712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900352" y="1781317"/>
                <a:ext cx="903048" cy="2330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ts val="2000"/>
                  </a:lnSpc>
                </a:pPr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Ebrima" panose="02000000000000000000" pitchFamily="2" charset="0"/>
                    <a:cs typeface="Ebrima" panose="02000000000000000000" pitchFamily="2" charset="0"/>
                  </a:rPr>
                  <a:t>2019</a:t>
                </a:r>
              </a:p>
            </p:txBody>
          </p:sp>
        </p:grpSp>
      </p:grpSp>
      <p:grpSp>
        <p:nvGrpSpPr>
          <p:cNvPr id="139" name="Group 138"/>
          <p:cNvGrpSpPr/>
          <p:nvPr/>
        </p:nvGrpSpPr>
        <p:grpSpPr>
          <a:xfrm>
            <a:off x="9189742" y="1069900"/>
            <a:ext cx="1093733" cy="5131329"/>
            <a:chOff x="1957108" y="1621848"/>
            <a:chExt cx="1093733" cy="5131329"/>
          </a:xfrm>
        </p:grpSpPr>
        <p:cxnSp>
          <p:nvCxnSpPr>
            <p:cNvPr id="140" name="Straight Connector 139"/>
            <p:cNvCxnSpPr/>
            <p:nvPr/>
          </p:nvCxnSpPr>
          <p:spPr>
            <a:xfrm flipH="1">
              <a:off x="1983939" y="1771650"/>
              <a:ext cx="14529" cy="4981527"/>
            </a:xfrm>
            <a:prstGeom prst="line">
              <a:avLst/>
            </a:prstGeom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1" name="Group 140"/>
            <p:cNvGrpSpPr/>
            <p:nvPr/>
          </p:nvGrpSpPr>
          <p:grpSpPr>
            <a:xfrm>
              <a:off x="1957108" y="1621848"/>
              <a:ext cx="1093733" cy="233013"/>
              <a:chOff x="706492" y="1781317"/>
              <a:chExt cx="1093733" cy="233013"/>
            </a:xfrm>
          </p:grpSpPr>
          <p:sp>
            <p:nvSpPr>
              <p:cNvPr id="142" name="Rounded Rectangle 141"/>
              <p:cNvSpPr/>
              <p:nvPr/>
            </p:nvSpPr>
            <p:spPr>
              <a:xfrm rot="2700000">
                <a:off x="706492" y="1852467"/>
                <a:ext cx="90712" cy="90712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897177" y="1781317"/>
                <a:ext cx="903048" cy="2330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ts val="2000"/>
                  </a:lnSpc>
                </a:pPr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Ebrima" panose="02000000000000000000" pitchFamily="2" charset="0"/>
                    <a:cs typeface="Ebrima" panose="02000000000000000000" pitchFamily="2" charset="0"/>
                  </a:rPr>
                  <a:t>2020</a:t>
                </a:r>
              </a:p>
            </p:txBody>
          </p:sp>
        </p:grpSp>
      </p:grpSp>
      <p:sp>
        <p:nvSpPr>
          <p:cNvPr id="12" name="Rounded Rectangle 11"/>
          <p:cNvSpPr/>
          <p:nvPr/>
        </p:nvSpPr>
        <p:spPr>
          <a:xfrm>
            <a:off x="827314" y="1531068"/>
            <a:ext cx="1480457" cy="1042639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</a:t>
            </a:r>
          </a:p>
        </p:txBody>
      </p:sp>
      <p:sp>
        <p:nvSpPr>
          <p:cNvPr id="65" name="Rounded Rectangle 64"/>
          <p:cNvSpPr/>
          <p:nvPr/>
        </p:nvSpPr>
        <p:spPr>
          <a:xfrm>
            <a:off x="827314" y="2740242"/>
            <a:ext cx="1480457" cy="1042639"/>
          </a:xfrm>
          <a:prstGeom prst="round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+mj-lt"/>
              </a:rPr>
              <a:t>B</a:t>
            </a:r>
          </a:p>
        </p:txBody>
      </p:sp>
      <p:sp>
        <p:nvSpPr>
          <p:cNvPr id="67" name="Rounded Rectangle 66"/>
          <p:cNvSpPr/>
          <p:nvPr/>
        </p:nvSpPr>
        <p:spPr>
          <a:xfrm>
            <a:off x="827314" y="3949416"/>
            <a:ext cx="1480457" cy="1042639"/>
          </a:xfrm>
          <a:prstGeom prst="round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</a:t>
            </a:r>
          </a:p>
        </p:txBody>
      </p:sp>
      <p:sp>
        <p:nvSpPr>
          <p:cNvPr id="68" name="Rounded Rectangle 67"/>
          <p:cNvSpPr/>
          <p:nvPr/>
        </p:nvSpPr>
        <p:spPr>
          <a:xfrm>
            <a:off x="827314" y="5158590"/>
            <a:ext cx="1480457" cy="1042639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+mj-lt"/>
              </a:rPr>
              <a:t>D</a:t>
            </a:r>
          </a:p>
        </p:txBody>
      </p:sp>
      <p:sp>
        <p:nvSpPr>
          <p:cNvPr id="70" name="Rounded Rectangle 69"/>
          <p:cNvSpPr/>
          <p:nvPr/>
        </p:nvSpPr>
        <p:spPr>
          <a:xfrm>
            <a:off x="2423886" y="2740242"/>
            <a:ext cx="2148114" cy="1042639"/>
          </a:xfrm>
          <a:prstGeom prst="round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le 71"/>
          <p:cNvSpPr/>
          <p:nvPr/>
        </p:nvSpPr>
        <p:spPr>
          <a:xfrm>
            <a:off x="2423886" y="3949416"/>
            <a:ext cx="2148114" cy="1042639"/>
          </a:xfrm>
          <a:prstGeom prst="round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72"/>
          <p:cNvSpPr/>
          <p:nvPr/>
        </p:nvSpPr>
        <p:spPr>
          <a:xfrm>
            <a:off x="2423886" y="5158590"/>
            <a:ext cx="2148114" cy="1042639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ounded Rectangle 85"/>
          <p:cNvSpPr/>
          <p:nvPr/>
        </p:nvSpPr>
        <p:spPr>
          <a:xfrm>
            <a:off x="2423886" y="1531068"/>
            <a:ext cx="4412343" cy="1042639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ounded Rectangle 111"/>
          <p:cNvSpPr/>
          <p:nvPr/>
        </p:nvSpPr>
        <p:spPr>
          <a:xfrm>
            <a:off x="4688115" y="2740242"/>
            <a:ext cx="2148114" cy="1042639"/>
          </a:xfrm>
          <a:prstGeom prst="round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ounded Rectangle 114"/>
          <p:cNvSpPr/>
          <p:nvPr/>
        </p:nvSpPr>
        <p:spPr>
          <a:xfrm>
            <a:off x="4688115" y="5158590"/>
            <a:ext cx="2148114" cy="1042639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ounded Rectangle 115"/>
          <p:cNvSpPr/>
          <p:nvPr/>
        </p:nvSpPr>
        <p:spPr>
          <a:xfrm>
            <a:off x="6952344" y="1531068"/>
            <a:ext cx="2148114" cy="1042639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ounded Rectangle 116"/>
          <p:cNvSpPr/>
          <p:nvPr/>
        </p:nvSpPr>
        <p:spPr>
          <a:xfrm>
            <a:off x="6952343" y="2740242"/>
            <a:ext cx="4412343" cy="1042639"/>
          </a:xfrm>
          <a:prstGeom prst="round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ounded Rectangle 117"/>
          <p:cNvSpPr/>
          <p:nvPr/>
        </p:nvSpPr>
        <p:spPr>
          <a:xfrm>
            <a:off x="4688115" y="3949416"/>
            <a:ext cx="4412343" cy="1042639"/>
          </a:xfrm>
          <a:prstGeom prst="round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ounded Rectangle 118"/>
          <p:cNvSpPr/>
          <p:nvPr/>
        </p:nvSpPr>
        <p:spPr>
          <a:xfrm>
            <a:off x="6952344" y="5158590"/>
            <a:ext cx="2148114" cy="1042639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ounded Rectangle 119"/>
          <p:cNvSpPr/>
          <p:nvPr/>
        </p:nvSpPr>
        <p:spPr>
          <a:xfrm>
            <a:off x="9216573" y="1531068"/>
            <a:ext cx="2148114" cy="1042639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ounded Rectangle 121"/>
          <p:cNvSpPr/>
          <p:nvPr/>
        </p:nvSpPr>
        <p:spPr>
          <a:xfrm>
            <a:off x="9216573" y="3949416"/>
            <a:ext cx="2148114" cy="1042639"/>
          </a:xfrm>
          <a:prstGeom prst="round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ounded Rectangle 122"/>
          <p:cNvSpPr/>
          <p:nvPr/>
        </p:nvSpPr>
        <p:spPr>
          <a:xfrm>
            <a:off x="9216573" y="5158590"/>
            <a:ext cx="2148114" cy="1042639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2625458" y="1737750"/>
            <a:ext cx="3265749" cy="629274"/>
            <a:chOff x="2727058" y="1898310"/>
            <a:chExt cx="3265749" cy="629274"/>
          </a:xfrm>
        </p:grpSpPr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8" y="2168511"/>
              <a:ext cx="3265749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, </a:t>
              </a:r>
              <a:r>
                <a:rPr lang="en-US" sz="1400" dirty="0" err="1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consectetur</a:t>
              </a: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 </a:t>
              </a:r>
              <a:r>
                <a:rPr lang="en-US" sz="1400" dirty="0" err="1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adipiscing</a:t>
              </a: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 </a:t>
              </a:r>
              <a:r>
                <a:rPr lang="en-US" sz="1400" dirty="0" err="1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elit</a:t>
              </a: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2670722" y="4156098"/>
            <a:ext cx="1654443" cy="629274"/>
            <a:chOff x="2727058" y="1898310"/>
            <a:chExt cx="1654443" cy="629274"/>
          </a:xfrm>
        </p:grpSpPr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9" y="2168511"/>
              <a:ext cx="1654442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da-DK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amet.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55" name="Group 154"/>
          <p:cNvGrpSpPr/>
          <p:nvPr/>
        </p:nvGrpSpPr>
        <p:grpSpPr>
          <a:xfrm>
            <a:off x="2670722" y="2946924"/>
            <a:ext cx="1654443" cy="629274"/>
            <a:chOff x="2727058" y="1898310"/>
            <a:chExt cx="1654443" cy="629274"/>
          </a:xfrm>
        </p:grpSpPr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9" y="2168511"/>
              <a:ext cx="1654442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58" name="Group 157"/>
          <p:cNvGrpSpPr/>
          <p:nvPr/>
        </p:nvGrpSpPr>
        <p:grpSpPr>
          <a:xfrm>
            <a:off x="2670722" y="5365272"/>
            <a:ext cx="1654443" cy="629274"/>
            <a:chOff x="2727058" y="1898310"/>
            <a:chExt cx="1654443" cy="629274"/>
          </a:xfrm>
        </p:grpSpPr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9" y="2168511"/>
              <a:ext cx="1654442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da-DK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amet.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61" name="Group 160"/>
          <p:cNvGrpSpPr/>
          <p:nvPr/>
        </p:nvGrpSpPr>
        <p:grpSpPr>
          <a:xfrm>
            <a:off x="4934951" y="2946924"/>
            <a:ext cx="1654443" cy="629274"/>
            <a:chOff x="2727058" y="1898310"/>
            <a:chExt cx="1654443" cy="629274"/>
          </a:xfrm>
        </p:grpSpPr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9" y="2168511"/>
              <a:ext cx="1654442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64" name="Group 163"/>
          <p:cNvGrpSpPr/>
          <p:nvPr/>
        </p:nvGrpSpPr>
        <p:grpSpPr>
          <a:xfrm>
            <a:off x="7115888" y="2946924"/>
            <a:ext cx="3289931" cy="629274"/>
            <a:chOff x="2727058" y="1898310"/>
            <a:chExt cx="3289931" cy="629274"/>
          </a:xfrm>
        </p:grpSpPr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8" y="2168511"/>
              <a:ext cx="3289931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, </a:t>
              </a:r>
              <a:r>
                <a:rPr lang="en-US" sz="1400" dirty="0" err="1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consectetur</a:t>
              </a:r>
              <a:r>
                <a:rPr lang="en-US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 </a:t>
              </a:r>
              <a:r>
                <a:rPr lang="en-US" sz="1400" dirty="0" err="1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adipiscing</a:t>
              </a:r>
              <a:r>
                <a:rPr lang="en-US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 </a:t>
              </a:r>
              <a:r>
                <a:rPr lang="en-US" sz="1400" dirty="0" err="1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elit</a:t>
              </a:r>
              <a:r>
                <a:rPr lang="en-US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67" name="Group 166"/>
          <p:cNvGrpSpPr/>
          <p:nvPr/>
        </p:nvGrpSpPr>
        <p:grpSpPr>
          <a:xfrm>
            <a:off x="7199180" y="1737750"/>
            <a:ext cx="1654443" cy="629274"/>
            <a:chOff x="2727058" y="1898310"/>
            <a:chExt cx="1654443" cy="629274"/>
          </a:xfrm>
        </p:grpSpPr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9" y="2168511"/>
              <a:ext cx="1654442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70" name="Group 169"/>
          <p:cNvGrpSpPr/>
          <p:nvPr/>
        </p:nvGrpSpPr>
        <p:grpSpPr>
          <a:xfrm>
            <a:off x="9463409" y="1737750"/>
            <a:ext cx="1654443" cy="629274"/>
            <a:chOff x="2727058" y="1898310"/>
            <a:chExt cx="1654443" cy="629274"/>
          </a:xfrm>
        </p:grpSpPr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9" y="2168511"/>
              <a:ext cx="1654442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73" name="Group 172"/>
          <p:cNvGrpSpPr/>
          <p:nvPr/>
        </p:nvGrpSpPr>
        <p:grpSpPr>
          <a:xfrm>
            <a:off x="4908259" y="4156098"/>
            <a:ext cx="3254665" cy="629274"/>
            <a:chOff x="2727058" y="1898310"/>
            <a:chExt cx="3254665" cy="629274"/>
          </a:xfrm>
        </p:grpSpPr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8" y="2168511"/>
              <a:ext cx="3254665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, </a:t>
              </a:r>
              <a:r>
                <a:rPr lang="en-US" sz="1400" dirty="0" err="1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consectetur</a:t>
              </a: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 </a:t>
              </a:r>
              <a:r>
                <a:rPr lang="en-US" sz="1400" dirty="0" err="1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adipiscing</a:t>
              </a: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 </a:t>
              </a:r>
              <a:r>
                <a:rPr lang="en-US" sz="1400" dirty="0" err="1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elit</a:t>
              </a: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80" name="Group 179"/>
          <p:cNvGrpSpPr/>
          <p:nvPr/>
        </p:nvGrpSpPr>
        <p:grpSpPr>
          <a:xfrm>
            <a:off x="9463409" y="4156098"/>
            <a:ext cx="1654443" cy="629274"/>
            <a:chOff x="2727058" y="1898310"/>
            <a:chExt cx="1654443" cy="629274"/>
          </a:xfrm>
        </p:grpSpPr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9" y="2168511"/>
              <a:ext cx="1654442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da-DK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amet.</a:t>
              </a: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83" name="Group 182"/>
          <p:cNvGrpSpPr/>
          <p:nvPr/>
        </p:nvGrpSpPr>
        <p:grpSpPr>
          <a:xfrm>
            <a:off x="4934951" y="5365272"/>
            <a:ext cx="1654443" cy="629274"/>
            <a:chOff x="2727058" y="1898310"/>
            <a:chExt cx="1654443" cy="629274"/>
          </a:xfrm>
        </p:grpSpPr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9" y="2168511"/>
              <a:ext cx="1654442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da-DK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amet.</a:t>
              </a: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86" name="Group 185"/>
          <p:cNvGrpSpPr/>
          <p:nvPr/>
        </p:nvGrpSpPr>
        <p:grpSpPr>
          <a:xfrm>
            <a:off x="7199180" y="5365272"/>
            <a:ext cx="1654443" cy="629274"/>
            <a:chOff x="2727058" y="1898310"/>
            <a:chExt cx="1654443" cy="629274"/>
          </a:xfrm>
        </p:grpSpPr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9" y="2168511"/>
              <a:ext cx="1654442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da-DK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amet.</a:t>
              </a: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89" name="Group 188"/>
          <p:cNvGrpSpPr/>
          <p:nvPr/>
        </p:nvGrpSpPr>
        <p:grpSpPr>
          <a:xfrm>
            <a:off x="9463409" y="5365272"/>
            <a:ext cx="1654443" cy="629274"/>
            <a:chOff x="2727058" y="1898310"/>
            <a:chExt cx="1654443" cy="629274"/>
          </a:xfrm>
        </p:grpSpPr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9" y="2168511"/>
              <a:ext cx="1654442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da-DK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amet.</a:t>
              </a:r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92" name="Group 191"/>
          <p:cNvGrpSpPr/>
          <p:nvPr/>
        </p:nvGrpSpPr>
        <p:grpSpPr>
          <a:xfrm>
            <a:off x="6257203" y="2003525"/>
            <a:ext cx="453267" cy="453267"/>
            <a:chOff x="7613650" y="1387475"/>
            <a:chExt cx="284163" cy="284163"/>
          </a:xfrm>
          <a:solidFill>
            <a:srgbClr val="404040"/>
          </a:solidFill>
        </p:grpSpPr>
        <p:sp>
          <p:nvSpPr>
            <p:cNvPr id="193" name="Freeform 4359"/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4360"/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95" name="Group 194"/>
          <p:cNvGrpSpPr/>
          <p:nvPr/>
        </p:nvGrpSpPr>
        <p:grpSpPr>
          <a:xfrm>
            <a:off x="10808236" y="3212699"/>
            <a:ext cx="453267" cy="453267"/>
            <a:chOff x="7613650" y="1387475"/>
            <a:chExt cx="284163" cy="284163"/>
          </a:xfrm>
          <a:solidFill>
            <a:srgbClr val="F2F2F2"/>
          </a:solidFill>
        </p:grpSpPr>
        <p:sp>
          <p:nvSpPr>
            <p:cNvPr id="196" name="Freeform 4359"/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4360"/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98" name="Group 197"/>
          <p:cNvGrpSpPr/>
          <p:nvPr/>
        </p:nvGrpSpPr>
        <p:grpSpPr>
          <a:xfrm>
            <a:off x="8530382" y="4421873"/>
            <a:ext cx="453267" cy="453267"/>
            <a:chOff x="7613650" y="1387475"/>
            <a:chExt cx="284163" cy="284163"/>
          </a:xfrm>
          <a:solidFill>
            <a:srgbClr val="404040"/>
          </a:solidFill>
        </p:grpSpPr>
        <p:sp>
          <p:nvSpPr>
            <p:cNvPr id="199" name="Freeform 4359"/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4360"/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DF1601-55E9-437B-ACE3-DBD7CF0C8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D3A6-2A8C-4DE8-AF18-2A731A72C47E}" type="datetime1">
              <a:rPr lang="en-US" smtClean="0"/>
              <a:t>5/11/2019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FC4EBA-670F-4C6D-BB7F-4869ABAF7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467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 descr="DNA">
            <a:extLst>
              <a:ext uri="{FF2B5EF4-FFF2-40B4-BE49-F238E27FC236}">
                <a16:creationId xmlns:a16="http://schemas.microsoft.com/office/drawing/2014/main" id="{1D25CC4C-767B-4E95-A784-6937621EFF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48886" y="1749383"/>
            <a:ext cx="1303288" cy="13032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GENETIC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CARPOOL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5EDB9D-C8AF-4DAD-8572-C86E8BB1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12A20F7-51F3-4EA6-AFAD-815481D2A453}"/>
              </a:ext>
            </a:extLst>
          </p:cNvPr>
          <p:cNvSpPr/>
          <p:nvPr/>
        </p:nvSpPr>
        <p:spPr>
          <a:xfrm>
            <a:off x="1646273" y="6436769"/>
            <a:ext cx="8586126" cy="3333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Source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: </a:t>
            </a:r>
            <a:r>
              <a:rPr kumimoji="0" lang="it-IT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(</a:t>
            </a:r>
            <a:r>
              <a:rPr kumimoji="0" lang="it-IT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Stratton</a:t>
            </a:r>
            <a:r>
              <a:rPr kumimoji="0" lang="it-IT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, Campbell et al. 2009)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6" name="Grafik 5" descr="Auto">
            <a:extLst>
              <a:ext uri="{FF2B5EF4-FFF2-40B4-BE49-F238E27FC236}">
                <a16:creationId xmlns:a16="http://schemas.microsoft.com/office/drawing/2014/main" id="{5F2B28C8-E806-4EC4-9F10-C77EC19572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87884" y="2621471"/>
            <a:ext cx="1702904" cy="1702904"/>
          </a:xfrm>
          <a:prstGeom prst="rect">
            <a:avLst/>
          </a:prstGeom>
        </p:spPr>
      </p:pic>
      <p:sp>
        <p:nvSpPr>
          <p:cNvPr id="34" name="Pentagon 15">
            <a:extLst>
              <a:ext uri="{FF2B5EF4-FFF2-40B4-BE49-F238E27FC236}">
                <a16:creationId xmlns:a16="http://schemas.microsoft.com/office/drawing/2014/main" id="{0AD95632-09C8-42C9-A80A-967597989170}"/>
              </a:ext>
            </a:extLst>
          </p:cNvPr>
          <p:cNvSpPr/>
          <p:nvPr/>
        </p:nvSpPr>
        <p:spPr>
          <a:xfrm>
            <a:off x="664542" y="1452375"/>
            <a:ext cx="3991061" cy="3323771"/>
          </a:xfrm>
          <a:prstGeom prst="homePlate">
            <a:avLst>
              <a:gd name="adj" fmla="val 19869"/>
            </a:avLst>
          </a:prstGeom>
          <a:solidFill>
            <a:schemeClr val="bg1">
              <a:lumMod val="85000"/>
            </a:schemeClr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Driver Mutation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Main factor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in tumorigenesis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Growth advantage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Positive selection in microenvironment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Often required for tumor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maintainance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35" name="Pentagon 15">
            <a:extLst>
              <a:ext uri="{FF2B5EF4-FFF2-40B4-BE49-F238E27FC236}">
                <a16:creationId xmlns:a16="http://schemas.microsoft.com/office/drawing/2014/main" id="{207D85D5-C401-4104-9855-40FF41475DFE}"/>
              </a:ext>
            </a:extLst>
          </p:cNvPr>
          <p:cNvSpPr/>
          <p:nvPr/>
        </p:nvSpPr>
        <p:spPr>
          <a:xfrm rot="10800000">
            <a:off x="7145457" y="1458907"/>
            <a:ext cx="3991061" cy="3323771"/>
          </a:xfrm>
          <a:prstGeom prst="homePlate">
            <a:avLst>
              <a:gd name="adj" fmla="val 19869"/>
            </a:avLst>
          </a:prstGeom>
          <a:solidFill>
            <a:schemeClr val="bg1">
              <a:lumMod val="85000"/>
            </a:schemeClr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A0D00C3B-157C-4ED0-BDA3-9339A84A9A1B}"/>
              </a:ext>
            </a:extLst>
          </p:cNvPr>
          <p:cNvSpPr txBox="1"/>
          <p:nvPr/>
        </p:nvSpPr>
        <p:spPr>
          <a:xfrm>
            <a:off x="8172659" y="1845814"/>
            <a:ext cx="2689304" cy="2562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Passenger mutation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no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growth advantage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Contribution to cancer development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5180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5073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0" y="-2"/>
            <a:ext cx="12192000" cy="6858001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0" y="1164436"/>
            <a:ext cx="12192000" cy="4529128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1449050" y="0"/>
            <a:ext cx="742950" cy="6858000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577762" y="2563087"/>
            <a:ext cx="8278762" cy="1809957"/>
            <a:chOff x="577762" y="3111229"/>
            <a:chExt cx="8278762" cy="18099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51BDE8C-C874-4027-92B6-106F8C9E07A1}"/>
                </a:ext>
              </a:extLst>
            </p:cNvPr>
            <p:cNvSpPr txBox="1"/>
            <p:nvPr/>
          </p:nvSpPr>
          <p:spPr>
            <a:xfrm>
              <a:off x="577762" y="3111229"/>
              <a:ext cx="8278762" cy="101566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6600" dirty="0">
                  <a:solidFill>
                    <a:srgbClr val="FFBE00"/>
                  </a:solidFill>
                  <a:latin typeface="+mj-lt"/>
                  <a:ea typeface="Ebrima" panose="02000000000000000000" pitchFamily="2" charset="0"/>
                  <a:cs typeface="Segoe UI" panose="020B0502040204020203" pitchFamily="34" charset="0"/>
                </a:rPr>
                <a:t>THANK</a:t>
              </a:r>
              <a:r>
                <a:rPr lang="en-US" sz="6600" b="1" dirty="0">
                  <a:solidFill>
                    <a:srgbClr val="FFBE00"/>
                  </a:solidFill>
                  <a:latin typeface="+mj-lt"/>
                  <a:ea typeface="Ebrima" panose="02000000000000000000" pitchFamily="2" charset="0"/>
                  <a:cs typeface="Segoe UI" panose="020B0502040204020203" pitchFamily="34" charset="0"/>
                </a:rPr>
                <a:t> </a:t>
              </a:r>
              <a:r>
                <a:rPr lang="en-US" sz="6600" b="1" dirty="0">
                  <a:solidFill>
                    <a:srgbClr val="1C819E"/>
                  </a:solidFill>
                  <a:latin typeface="+mj-lt"/>
                  <a:ea typeface="Ebrima" panose="02000000000000000000" pitchFamily="2" charset="0"/>
                  <a:cs typeface="Segoe UI" panose="020B0502040204020203" pitchFamily="34" charset="0"/>
                </a:rPr>
                <a:t>YOU</a:t>
              </a:r>
              <a:endParaRPr lang="en-US" sz="6600" dirty="0">
                <a:solidFill>
                  <a:srgbClr val="1C819E"/>
                </a:solidFill>
                <a:latin typeface="+mj-lt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77762" y="4431693"/>
              <a:ext cx="5751256" cy="48949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Lorem ipsum dolor sit </a:t>
              </a:r>
              <a:r>
                <a:rPr lang="en-US" sz="1400" dirty="0" err="1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amet</a:t>
              </a: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, </a:t>
              </a:r>
              <a:r>
                <a:rPr lang="en-US" sz="1400" dirty="0" err="1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consectetur</a:t>
              </a: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adipiscing</a:t>
              </a: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elit</a:t>
              </a: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, </a:t>
              </a:r>
              <a:r>
                <a:rPr lang="en-US" sz="1400" dirty="0" err="1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sed</a:t>
              </a: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 do </a:t>
              </a:r>
              <a:r>
                <a:rPr lang="en-US" sz="1400" dirty="0" err="1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eiusmod</a:t>
              </a: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tempor</a:t>
              </a: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incididunt</a:t>
              </a: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ut</a:t>
              </a: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labore</a:t>
              </a: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 et dolore magna </a:t>
              </a:r>
              <a:r>
                <a:rPr lang="en-US" sz="1400" dirty="0" err="1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aliqua</a:t>
              </a: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.</a:t>
              </a:r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577762" y="4228494"/>
              <a:ext cx="5634352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/>
          <p:cNvSpPr/>
          <p:nvPr/>
        </p:nvSpPr>
        <p:spPr>
          <a:xfrm>
            <a:off x="11449050" y="-3"/>
            <a:ext cx="742950" cy="1164438"/>
          </a:xfrm>
          <a:prstGeom prst="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1449050" y="1920604"/>
            <a:ext cx="742950" cy="703943"/>
          </a:xfrm>
          <a:prstGeom prst="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743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ounded Rectangle 111">
            <a:extLst>
              <a:ext uri="{FF2B5EF4-FFF2-40B4-BE49-F238E27FC236}">
                <a16:creationId xmlns:a16="http://schemas.microsoft.com/office/drawing/2014/main" id="{416CC6C7-856D-4C38-8EC3-41100491DCF3}"/>
              </a:ext>
            </a:extLst>
          </p:cNvPr>
          <p:cNvSpPr/>
          <p:nvPr/>
        </p:nvSpPr>
        <p:spPr>
          <a:xfrm>
            <a:off x="1630012" y="5718566"/>
            <a:ext cx="5057103" cy="72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4000" b="1" dirty="0">
                <a:solidFill>
                  <a:srgbClr val="FFBE00"/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POSSIBLE DRIVER</a:t>
            </a:r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4000" b="1" dirty="0">
                <a:solidFill>
                  <a:srgbClr val="1C819E"/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MUTATIONS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620356" y="1732993"/>
            <a:ext cx="5048095" cy="72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ounded Rectangle 108"/>
          <p:cNvSpPr/>
          <p:nvPr/>
        </p:nvSpPr>
        <p:spPr>
          <a:xfrm>
            <a:off x="1620356" y="2702724"/>
            <a:ext cx="5066767" cy="72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ounded Rectangle 109"/>
          <p:cNvSpPr/>
          <p:nvPr/>
        </p:nvSpPr>
        <p:spPr>
          <a:xfrm>
            <a:off x="1620356" y="3684672"/>
            <a:ext cx="5066762" cy="72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ounded Rectangle 111"/>
          <p:cNvSpPr/>
          <p:nvPr/>
        </p:nvSpPr>
        <p:spPr>
          <a:xfrm>
            <a:off x="1607194" y="4694566"/>
            <a:ext cx="5079921" cy="72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3" name="Group 62"/>
          <p:cNvGrpSpPr/>
          <p:nvPr/>
        </p:nvGrpSpPr>
        <p:grpSpPr>
          <a:xfrm>
            <a:off x="1887829" y="1260039"/>
            <a:ext cx="1093733" cy="233013"/>
            <a:chOff x="735067" y="1781317"/>
            <a:chExt cx="1093733" cy="233013"/>
          </a:xfrm>
        </p:grpSpPr>
        <p:sp>
          <p:nvSpPr>
            <p:cNvPr id="59" name="Rounded Rectangle 58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0.1</a:t>
              </a:r>
            </a:p>
          </p:txBody>
        </p:sp>
      </p:grpSp>
      <p:cxnSp>
        <p:nvCxnSpPr>
          <p:cNvPr id="225" name="Straight Connector 224"/>
          <p:cNvCxnSpPr>
            <a:cxnSpLocks/>
          </p:cNvCxnSpPr>
          <p:nvPr/>
        </p:nvCxnSpPr>
        <p:spPr>
          <a:xfrm>
            <a:off x="1900614" y="1409841"/>
            <a:ext cx="48886" cy="5028725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Group 133"/>
          <p:cNvGrpSpPr/>
          <p:nvPr/>
        </p:nvGrpSpPr>
        <p:grpSpPr>
          <a:xfrm>
            <a:off x="2809552" y="1260039"/>
            <a:ext cx="1093733" cy="233013"/>
            <a:chOff x="735067" y="1781317"/>
            <a:chExt cx="1093733" cy="233013"/>
          </a:xfrm>
        </p:grpSpPr>
        <p:sp>
          <p:nvSpPr>
            <p:cNvPr id="136" name="Rounded Rectangle 135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0.2</a:t>
              </a:r>
            </a:p>
          </p:txBody>
        </p:sp>
      </p:grpSp>
      <p:cxnSp>
        <p:nvCxnSpPr>
          <p:cNvPr id="135" name="Straight Connector 134"/>
          <p:cNvCxnSpPr>
            <a:cxnSpLocks/>
          </p:cNvCxnSpPr>
          <p:nvPr/>
        </p:nvCxnSpPr>
        <p:spPr>
          <a:xfrm flipH="1">
            <a:off x="2798827" y="1409841"/>
            <a:ext cx="23511" cy="5056393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8" name="Group 147"/>
          <p:cNvGrpSpPr/>
          <p:nvPr/>
        </p:nvGrpSpPr>
        <p:grpSpPr>
          <a:xfrm>
            <a:off x="3731275" y="1260039"/>
            <a:ext cx="1093733" cy="233013"/>
            <a:chOff x="735067" y="1781317"/>
            <a:chExt cx="1093733" cy="233013"/>
          </a:xfrm>
        </p:grpSpPr>
        <p:sp>
          <p:nvSpPr>
            <p:cNvPr id="151" name="Rounded Rectangle 150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0.3</a:t>
              </a:r>
            </a:p>
          </p:txBody>
        </p:sp>
      </p:grpSp>
      <p:cxnSp>
        <p:nvCxnSpPr>
          <p:cNvPr id="150" name="Straight Connector 149"/>
          <p:cNvCxnSpPr>
            <a:cxnSpLocks/>
          </p:cNvCxnSpPr>
          <p:nvPr/>
        </p:nvCxnSpPr>
        <p:spPr>
          <a:xfrm flipH="1">
            <a:off x="3734000" y="1409841"/>
            <a:ext cx="10060" cy="5056393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7" name="Group 156"/>
          <p:cNvGrpSpPr/>
          <p:nvPr/>
        </p:nvGrpSpPr>
        <p:grpSpPr>
          <a:xfrm>
            <a:off x="4652998" y="1260039"/>
            <a:ext cx="1093733" cy="233013"/>
            <a:chOff x="735067" y="1781317"/>
            <a:chExt cx="1093733" cy="233013"/>
          </a:xfrm>
        </p:grpSpPr>
        <p:sp>
          <p:nvSpPr>
            <p:cNvPr id="165" name="Rounded Rectangle 164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0.4</a:t>
              </a:r>
            </a:p>
          </p:txBody>
        </p:sp>
      </p:grpSp>
      <p:cxnSp>
        <p:nvCxnSpPr>
          <p:cNvPr id="164" name="Straight Connector 163"/>
          <p:cNvCxnSpPr>
            <a:cxnSpLocks/>
          </p:cNvCxnSpPr>
          <p:nvPr/>
        </p:nvCxnSpPr>
        <p:spPr>
          <a:xfrm flipH="1">
            <a:off x="4647108" y="1409841"/>
            <a:ext cx="18675" cy="5056393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8" name="Group 167"/>
          <p:cNvGrpSpPr/>
          <p:nvPr/>
        </p:nvGrpSpPr>
        <p:grpSpPr>
          <a:xfrm>
            <a:off x="5574721" y="1260039"/>
            <a:ext cx="1093733" cy="233013"/>
            <a:chOff x="735067" y="1781317"/>
            <a:chExt cx="1093733" cy="233013"/>
          </a:xfrm>
        </p:grpSpPr>
        <p:sp>
          <p:nvSpPr>
            <p:cNvPr id="173" name="Rounded Rectangle 172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0.5</a:t>
              </a:r>
            </a:p>
          </p:txBody>
        </p:sp>
      </p:grpSp>
      <p:cxnSp>
        <p:nvCxnSpPr>
          <p:cNvPr id="171" name="Straight Connector 170"/>
          <p:cNvCxnSpPr>
            <a:cxnSpLocks/>
          </p:cNvCxnSpPr>
          <p:nvPr/>
        </p:nvCxnSpPr>
        <p:spPr>
          <a:xfrm>
            <a:off x="5587506" y="1409841"/>
            <a:ext cx="8106" cy="5056393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7" name="Group 176"/>
          <p:cNvGrpSpPr/>
          <p:nvPr/>
        </p:nvGrpSpPr>
        <p:grpSpPr>
          <a:xfrm>
            <a:off x="6496444" y="1260039"/>
            <a:ext cx="1093733" cy="233013"/>
            <a:chOff x="735067" y="1781317"/>
            <a:chExt cx="1093733" cy="233013"/>
          </a:xfrm>
        </p:grpSpPr>
        <p:sp>
          <p:nvSpPr>
            <p:cNvPr id="181" name="Rounded Rectangle 180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0.6</a:t>
              </a:r>
            </a:p>
          </p:txBody>
        </p:sp>
      </p:grpSp>
      <p:cxnSp>
        <p:nvCxnSpPr>
          <p:cNvPr id="180" name="Straight Connector 179"/>
          <p:cNvCxnSpPr>
            <a:cxnSpLocks/>
          </p:cNvCxnSpPr>
          <p:nvPr/>
        </p:nvCxnSpPr>
        <p:spPr>
          <a:xfrm flipH="1">
            <a:off x="6509228" y="1409841"/>
            <a:ext cx="1" cy="5129071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TextBox 240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7120802" y="1260038"/>
            <a:ext cx="2059511" cy="2330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Ebrima" panose="02000000000000000000" pitchFamily="2" charset="0"/>
                <a:cs typeface="Ebrima" panose="02000000000000000000" pitchFamily="2" charset="0"/>
              </a:rPr>
              <a:t>OF OBSERVED CASES</a:t>
            </a:r>
          </a:p>
        </p:txBody>
      </p:sp>
      <p:grpSp>
        <p:nvGrpSpPr>
          <p:cNvPr id="242" name="Group 241"/>
          <p:cNvGrpSpPr/>
          <p:nvPr/>
        </p:nvGrpSpPr>
        <p:grpSpPr>
          <a:xfrm>
            <a:off x="802471" y="1978927"/>
            <a:ext cx="389187" cy="389187"/>
            <a:chOff x="4319588" y="2492375"/>
            <a:chExt cx="287338" cy="287338"/>
          </a:xfrm>
          <a:solidFill>
            <a:srgbClr val="F2F2F2"/>
          </a:solidFill>
        </p:grpSpPr>
        <p:sp>
          <p:nvSpPr>
            <p:cNvPr id="243" name="Freeform 372"/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373"/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5" name="Straight Connector 4"/>
          <p:cNvCxnSpPr>
            <a:cxnSpLocks/>
            <a:endCxn id="6" idx="3"/>
          </p:cNvCxnSpPr>
          <p:nvPr/>
        </p:nvCxnSpPr>
        <p:spPr>
          <a:xfrm flipV="1">
            <a:off x="1900613" y="2092993"/>
            <a:ext cx="4767838" cy="14946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/>
          <p:cNvCxnSpPr>
            <a:cxnSpLocks/>
          </p:cNvCxnSpPr>
          <p:nvPr/>
        </p:nvCxnSpPr>
        <p:spPr>
          <a:xfrm>
            <a:off x="1900613" y="3124021"/>
            <a:ext cx="4786502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>
            <a:cxnSpLocks/>
            <a:endCxn id="110" idx="3"/>
          </p:cNvCxnSpPr>
          <p:nvPr/>
        </p:nvCxnSpPr>
        <p:spPr>
          <a:xfrm flipV="1">
            <a:off x="1869042" y="4044672"/>
            <a:ext cx="4818076" cy="28642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>
            <a:cxnSpLocks/>
            <a:endCxn id="112" idx="3"/>
          </p:cNvCxnSpPr>
          <p:nvPr/>
        </p:nvCxnSpPr>
        <p:spPr>
          <a:xfrm>
            <a:off x="1887195" y="5054566"/>
            <a:ext cx="4799920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>
            <a:cxnSpLocks/>
          </p:cNvCxnSpPr>
          <p:nvPr/>
        </p:nvCxnSpPr>
        <p:spPr>
          <a:xfrm>
            <a:off x="1901235" y="3105476"/>
            <a:ext cx="3552287" cy="16092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489511" y="2836877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30%</a:t>
            </a:r>
          </a:p>
        </p:txBody>
      </p:sp>
      <p:cxnSp>
        <p:nvCxnSpPr>
          <p:cNvPr id="282" name="Straight Connector 281"/>
          <p:cNvCxnSpPr>
            <a:cxnSpLocks/>
          </p:cNvCxnSpPr>
          <p:nvPr/>
        </p:nvCxnSpPr>
        <p:spPr>
          <a:xfrm>
            <a:off x="1909956" y="4078260"/>
            <a:ext cx="3217304" cy="0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Oval 282"/>
          <p:cNvSpPr/>
          <p:nvPr/>
        </p:nvSpPr>
        <p:spPr>
          <a:xfrm>
            <a:off x="4906413" y="3825476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45%</a:t>
            </a:r>
          </a:p>
        </p:txBody>
      </p:sp>
      <p:sp>
        <p:nvSpPr>
          <p:cNvPr id="105" name="Oval 8">
            <a:extLst>
              <a:ext uri="{FF2B5EF4-FFF2-40B4-BE49-F238E27FC236}">
                <a16:creationId xmlns:a16="http://schemas.microsoft.com/office/drawing/2014/main" id="{246653B0-4B2C-4FB7-AFB5-3E1C90CB15AE}"/>
              </a:ext>
            </a:extLst>
          </p:cNvPr>
          <p:cNvSpPr/>
          <p:nvPr/>
        </p:nvSpPr>
        <p:spPr>
          <a:xfrm>
            <a:off x="5167020" y="2855670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48%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3B33D8FB-09C8-4FAD-B96D-E4C81B4BA1CB}"/>
              </a:ext>
            </a:extLst>
          </p:cNvPr>
          <p:cNvSpPr/>
          <p:nvPr/>
        </p:nvSpPr>
        <p:spPr>
          <a:xfrm>
            <a:off x="178244" y="2726171"/>
            <a:ext cx="1389353" cy="720000"/>
          </a:xfrm>
          <a:prstGeom prst="rect">
            <a:avLst/>
          </a:prstGeom>
          <a:solidFill>
            <a:srgbClr val="FFBE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PIK3CA</a:t>
            </a: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3B269624-201F-42C7-B788-03908681E902}"/>
              </a:ext>
            </a:extLst>
          </p:cNvPr>
          <p:cNvSpPr/>
          <p:nvPr/>
        </p:nvSpPr>
        <p:spPr>
          <a:xfrm>
            <a:off x="176819" y="3684672"/>
            <a:ext cx="1389353" cy="720000"/>
          </a:xfrm>
          <a:prstGeom prst="rect">
            <a:avLst/>
          </a:prstGeom>
          <a:solidFill>
            <a:srgbClr val="FFBE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PARP</a:t>
            </a: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5A8B210A-6D76-495E-96FC-C353DA489A72}"/>
              </a:ext>
            </a:extLst>
          </p:cNvPr>
          <p:cNvSpPr/>
          <p:nvPr/>
        </p:nvSpPr>
        <p:spPr>
          <a:xfrm>
            <a:off x="176819" y="5713734"/>
            <a:ext cx="1389353" cy="720000"/>
          </a:xfrm>
          <a:prstGeom prst="rect">
            <a:avLst/>
          </a:prstGeom>
          <a:solidFill>
            <a:srgbClr val="FFBE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ERBB2</a:t>
            </a: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5385CAD0-9BF3-4E67-9284-D894FB83EBE5}"/>
              </a:ext>
            </a:extLst>
          </p:cNvPr>
          <p:cNvSpPr/>
          <p:nvPr/>
        </p:nvSpPr>
        <p:spPr>
          <a:xfrm>
            <a:off x="163037" y="1726302"/>
            <a:ext cx="1389353" cy="720000"/>
          </a:xfrm>
          <a:prstGeom prst="rect">
            <a:avLst/>
          </a:prstGeom>
          <a:solidFill>
            <a:srgbClr val="FFBE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CCND</a:t>
            </a:r>
          </a:p>
        </p:txBody>
      </p:sp>
      <p:sp>
        <p:nvSpPr>
          <p:cNvPr id="119" name="Oval 8">
            <a:extLst>
              <a:ext uri="{FF2B5EF4-FFF2-40B4-BE49-F238E27FC236}">
                <a16:creationId xmlns:a16="http://schemas.microsoft.com/office/drawing/2014/main" id="{48CB63C0-DA42-4B7F-AD66-743152C03913}"/>
              </a:ext>
            </a:extLst>
          </p:cNvPr>
          <p:cNvSpPr/>
          <p:nvPr/>
        </p:nvSpPr>
        <p:spPr>
          <a:xfrm>
            <a:off x="5332959" y="1858909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50%</a:t>
            </a:r>
          </a:p>
        </p:txBody>
      </p:sp>
      <p:cxnSp>
        <p:nvCxnSpPr>
          <p:cNvPr id="122" name="Straight Connector 279">
            <a:extLst>
              <a:ext uri="{FF2B5EF4-FFF2-40B4-BE49-F238E27FC236}">
                <a16:creationId xmlns:a16="http://schemas.microsoft.com/office/drawing/2014/main" id="{A654BC68-4CBA-401C-B3EF-7EC35EE3760A}"/>
              </a:ext>
            </a:extLst>
          </p:cNvPr>
          <p:cNvCxnSpPr>
            <a:cxnSpLocks/>
          </p:cNvCxnSpPr>
          <p:nvPr/>
        </p:nvCxnSpPr>
        <p:spPr>
          <a:xfrm>
            <a:off x="1887194" y="2106747"/>
            <a:ext cx="3552287" cy="16092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277">
            <a:extLst>
              <a:ext uri="{FF2B5EF4-FFF2-40B4-BE49-F238E27FC236}">
                <a16:creationId xmlns:a16="http://schemas.microsoft.com/office/drawing/2014/main" id="{EC680B1E-52C6-4109-8557-B61259E07629}"/>
              </a:ext>
            </a:extLst>
          </p:cNvPr>
          <p:cNvCxnSpPr>
            <a:cxnSpLocks/>
            <a:endCxn id="91" idx="3"/>
          </p:cNvCxnSpPr>
          <p:nvPr/>
        </p:nvCxnSpPr>
        <p:spPr>
          <a:xfrm flipV="1">
            <a:off x="1921434" y="6078566"/>
            <a:ext cx="4765681" cy="8478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/>
          <p:cNvCxnSpPr>
            <a:cxnSpLocks/>
          </p:cNvCxnSpPr>
          <p:nvPr/>
        </p:nvCxnSpPr>
        <p:spPr>
          <a:xfrm>
            <a:off x="1968380" y="6073734"/>
            <a:ext cx="1953580" cy="0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Oval 291"/>
          <p:cNvSpPr/>
          <p:nvPr/>
        </p:nvSpPr>
        <p:spPr>
          <a:xfrm>
            <a:off x="3532575" y="5819212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30%</a:t>
            </a: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38575328-07CE-448E-9878-F304D747C7E7}"/>
              </a:ext>
            </a:extLst>
          </p:cNvPr>
          <p:cNvSpPr/>
          <p:nvPr/>
        </p:nvSpPr>
        <p:spPr>
          <a:xfrm>
            <a:off x="157545" y="4712946"/>
            <a:ext cx="1389353" cy="720000"/>
          </a:xfrm>
          <a:prstGeom prst="rect">
            <a:avLst/>
          </a:prstGeom>
          <a:solidFill>
            <a:srgbClr val="FFBE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MYC</a:t>
            </a:r>
          </a:p>
        </p:txBody>
      </p:sp>
      <p:cxnSp>
        <p:nvCxnSpPr>
          <p:cNvPr id="107" name="Straight Connector 281">
            <a:extLst>
              <a:ext uri="{FF2B5EF4-FFF2-40B4-BE49-F238E27FC236}">
                <a16:creationId xmlns:a16="http://schemas.microsoft.com/office/drawing/2014/main" id="{6FF34BF6-02D6-415E-928F-E4431F75D0E5}"/>
              </a:ext>
            </a:extLst>
          </p:cNvPr>
          <p:cNvCxnSpPr>
            <a:cxnSpLocks/>
          </p:cNvCxnSpPr>
          <p:nvPr/>
        </p:nvCxnSpPr>
        <p:spPr>
          <a:xfrm>
            <a:off x="1949716" y="5031278"/>
            <a:ext cx="3670361" cy="0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Oval 8">
            <a:extLst>
              <a:ext uri="{FF2B5EF4-FFF2-40B4-BE49-F238E27FC236}">
                <a16:creationId xmlns:a16="http://schemas.microsoft.com/office/drawing/2014/main" id="{0D8097DE-FB8F-4273-BD56-D14169617E5E}"/>
              </a:ext>
            </a:extLst>
          </p:cNvPr>
          <p:cNvSpPr/>
          <p:nvPr/>
        </p:nvSpPr>
        <p:spPr>
          <a:xfrm>
            <a:off x="5339667" y="4794247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50%</a:t>
            </a:r>
          </a:p>
        </p:txBody>
      </p:sp>
      <p:sp>
        <p:nvSpPr>
          <p:cNvPr id="120" name="Oval 8">
            <a:extLst>
              <a:ext uri="{FF2B5EF4-FFF2-40B4-BE49-F238E27FC236}">
                <a16:creationId xmlns:a16="http://schemas.microsoft.com/office/drawing/2014/main" id="{D89DEA02-C05E-497A-B014-0B38701BA3E5}"/>
              </a:ext>
            </a:extLst>
          </p:cNvPr>
          <p:cNvSpPr/>
          <p:nvPr/>
        </p:nvSpPr>
        <p:spPr>
          <a:xfrm>
            <a:off x="3522347" y="4777163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30%</a:t>
            </a:r>
          </a:p>
        </p:txBody>
      </p:sp>
      <p:sp>
        <p:nvSpPr>
          <p:cNvPr id="13" name="Rechteck: diagonal liegende Ecken abgerundet 12">
            <a:extLst>
              <a:ext uri="{FF2B5EF4-FFF2-40B4-BE49-F238E27FC236}">
                <a16:creationId xmlns:a16="http://schemas.microsoft.com/office/drawing/2014/main" id="{6A5023B0-779A-4388-A8BE-2E6931B4E525}"/>
              </a:ext>
            </a:extLst>
          </p:cNvPr>
          <p:cNvSpPr/>
          <p:nvPr/>
        </p:nvSpPr>
        <p:spPr>
          <a:xfrm>
            <a:off x="6880104" y="1683588"/>
            <a:ext cx="5148859" cy="833755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Cell cycle regulator</a:t>
            </a:r>
          </a:p>
        </p:txBody>
      </p:sp>
      <p:sp>
        <p:nvSpPr>
          <p:cNvPr id="100" name="Rechteck: diagonal liegende Ecken abgerundet 99">
            <a:extLst>
              <a:ext uri="{FF2B5EF4-FFF2-40B4-BE49-F238E27FC236}">
                <a16:creationId xmlns:a16="http://schemas.microsoft.com/office/drawing/2014/main" id="{163AE037-21EA-4F39-B6E5-C8843DDF6B75}"/>
              </a:ext>
            </a:extLst>
          </p:cNvPr>
          <p:cNvSpPr/>
          <p:nvPr/>
        </p:nvSpPr>
        <p:spPr>
          <a:xfrm>
            <a:off x="6880103" y="3627794"/>
            <a:ext cx="5135076" cy="833755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Regulates differentiation, proliferation and recovery from DNA damage</a:t>
            </a:r>
          </a:p>
        </p:txBody>
      </p:sp>
      <p:sp>
        <p:nvSpPr>
          <p:cNvPr id="101" name="Rechteck: diagonal liegende Ecken abgerundet 100">
            <a:extLst>
              <a:ext uri="{FF2B5EF4-FFF2-40B4-BE49-F238E27FC236}">
                <a16:creationId xmlns:a16="http://schemas.microsoft.com/office/drawing/2014/main" id="{C770AE56-F577-4743-B3CE-D78FCD98FAAA}"/>
              </a:ext>
            </a:extLst>
          </p:cNvPr>
          <p:cNvSpPr/>
          <p:nvPr/>
        </p:nvSpPr>
        <p:spPr>
          <a:xfrm>
            <a:off x="6872533" y="2668268"/>
            <a:ext cx="5156428" cy="833755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Interaction with AKT and mTOR pathway</a:t>
            </a:r>
          </a:p>
        </p:txBody>
      </p:sp>
      <p:sp>
        <p:nvSpPr>
          <p:cNvPr id="102" name="Rechteck: diagonal liegende Ecken abgerundet 101">
            <a:extLst>
              <a:ext uri="{FF2B5EF4-FFF2-40B4-BE49-F238E27FC236}">
                <a16:creationId xmlns:a16="http://schemas.microsoft.com/office/drawing/2014/main" id="{E1BDF4E7-1B04-49CC-986E-D0905AF10980}"/>
              </a:ext>
            </a:extLst>
          </p:cNvPr>
          <p:cNvSpPr/>
          <p:nvPr/>
        </p:nvSpPr>
        <p:spPr>
          <a:xfrm>
            <a:off x="6880722" y="4694566"/>
            <a:ext cx="5134455" cy="833755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Cell cycle and apoptosis regulator</a:t>
            </a:r>
          </a:p>
        </p:txBody>
      </p:sp>
      <p:sp>
        <p:nvSpPr>
          <p:cNvPr id="103" name="Rechteck: diagonal liegende Ecken abgerundet 102">
            <a:extLst>
              <a:ext uri="{FF2B5EF4-FFF2-40B4-BE49-F238E27FC236}">
                <a16:creationId xmlns:a16="http://schemas.microsoft.com/office/drawing/2014/main" id="{E688535C-7EEC-46C8-B4FC-6DBB4FC1869E}"/>
              </a:ext>
            </a:extLst>
          </p:cNvPr>
          <p:cNvSpPr/>
          <p:nvPr/>
        </p:nvSpPr>
        <p:spPr>
          <a:xfrm>
            <a:off x="6872533" y="5656856"/>
            <a:ext cx="5134455" cy="833755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Encodes endothelial growth factor</a:t>
            </a: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4962610A-F16F-40B0-BB6A-61CFDEBD346E}"/>
              </a:ext>
            </a:extLst>
          </p:cNvPr>
          <p:cNvSpPr/>
          <p:nvPr/>
        </p:nvSpPr>
        <p:spPr>
          <a:xfrm>
            <a:off x="0" y="6436770"/>
            <a:ext cx="12028961" cy="3193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Source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: </a:t>
            </a:r>
            <a:r>
              <a:rPr kumimoji="0" lang="it-IT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genecards.com 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9198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6" grpId="0" animBg="1"/>
      <p:bldP spid="109" grpId="0" animBg="1"/>
      <p:bldP spid="110" grpId="0" animBg="1"/>
      <p:bldP spid="112" grpId="0" animBg="1"/>
      <p:bldP spid="9" grpId="0" animBg="1"/>
      <p:bldP spid="283" grpId="0" animBg="1"/>
      <p:bldP spid="105" grpId="0" animBg="1"/>
      <p:bldP spid="14" grpId="0" animBg="1"/>
      <p:bldP spid="116" grpId="0" animBg="1"/>
      <p:bldP spid="117" grpId="0" animBg="1"/>
      <p:bldP spid="118" grpId="0" animBg="1"/>
      <p:bldP spid="119" grpId="0" animBg="1"/>
      <p:bldP spid="292" grpId="0" animBg="1"/>
      <p:bldP spid="106" grpId="0" animBg="1"/>
      <p:bldP spid="115" grpId="0" animBg="1"/>
      <p:bldP spid="120" grpId="0" animBg="1"/>
      <p:bldP spid="13" grpId="0" animBg="1"/>
      <p:bldP spid="100" grpId="0" animBg="1"/>
      <p:bldP spid="101" grpId="0" animBg="1"/>
      <p:bldP spid="102" grpId="0" animBg="1"/>
      <p:bldP spid="10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rafik 40">
            <a:extLst>
              <a:ext uri="{FF2B5EF4-FFF2-40B4-BE49-F238E27FC236}">
                <a16:creationId xmlns:a16="http://schemas.microsoft.com/office/drawing/2014/main" id="{5E0FBF82-66D9-47EB-842D-28AEB11AA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890" y="3970593"/>
            <a:ext cx="944845" cy="532371"/>
          </a:xfrm>
          <a:prstGeom prst="rect">
            <a:avLst/>
          </a:prstGeom>
        </p:spPr>
      </p:pic>
      <p:pic>
        <p:nvPicPr>
          <p:cNvPr id="42" name="Grafik 41">
            <a:extLst>
              <a:ext uri="{FF2B5EF4-FFF2-40B4-BE49-F238E27FC236}">
                <a16:creationId xmlns:a16="http://schemas.microsoft.com/office/drawing/2014/main" id="{DF41E32A-F336-49C2-9B6C-208F62F25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3277" y="3788692"/>
            <a:ext cx="944845" cy="532371"/>
          </a:xfrm>
          <a:prstGeom prst="rect">
            <a:avLst/>
          </a:prstGeom>
        </p:spPr>
      </p:pic>
      <p:pic>
        <p:nvPicPr>
          <p:cNvPr id="43" name="Grafik 42">
            <a:extLst>
              <a:ext uri="{FF2B5EF4-FFF2-40B4-BE49-F238E27FC236}">
                <a16:creationId xmlns:a16="http://schemas.microsoft.com/office/drawing/2014/main" id="{19FB54C5-DC9B-4D83-AFF3-F2F1C0C13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2089" y="4396114"/>
            <a:ext cx="944845" cy="532371"/>
          </a:xfrm>
          <a:prstGeom prst="rect">
            <a:avLst/>
          </a:prstGeom>
        </p:spPr>
      </p:pic>
      <p:pic>
        <p:nvPicPr>
          <p:cNvPr id="33" name="Grafik 32">
            <a:extLst>
              <a:ext uri="{FF2B5EF4-FFF2-40B4-BE49-F238E27FC236}">
                <a16:creationId xmlns:a16="http://schemas.microsoft.com/office/drawing/2014/main" id="{120F8293-0F28-447A-9B94-8C3D454170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1001" y="4228410"/>
            <a:ext cx="1129972" cy="641336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6F80C817-7DC6-421C-B6C2-85F7D541F6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1955" y="3581002"/>
            <a:ext cx="1129972" cy="641336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11958B7F-A1ED-458E-9B31-EAF064340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4114" y="4216215"/>
            <a:ext cx="1129972" cy="641336"/>
          </a:xfrm>
          <a:prstGeom prst="rect">
            <a:avLst/>
          </a:prstGeom>
        </p:spPr>
      </p:pic>
      <p:pic>
        <p:nvPicPr>
          <p:cNvPr id="32" name="Grafik 31">
            <a:extLst>
              <a:ext uri="{FF2B5EF4-FFF2-40B4-BE49-F238E27FC236}">
                <a16:creationId xmlns:a16="http://schemas.microsoft.com/office/drawing/2014/main" id="{A7792BEB-8778-47A1-9CDA-55966E9A51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2866" y="3572733"/>
            <a:ext cx="1129972" cy="64133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1" name="TextBox 3">
            <a:extLst>
              <a:ext uri="{FF2B5EF4-FFF2-40B4-BE49-F238E27FC236}">
                <a16:creationId xmlns:a16="http://schemas.microsoft.com/office/drawing/2014/main" id="{03C1680D-D591-4294-8622-47C822DA41D7}"/>
              </a:ext>
            </a:extLst>
          </p:cNvPr>
          <p:cNvSpPr txBox="1"/>
          <p:nvPr/>
        </p:nvSpPr>
        <p:spPr>
          <a:xfrm>
            <a:off x="658437" y="18746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SECOND SITE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TARGETS</a:t>
            </a:r>
          </a:p>
        </p:txBody>
      </p:sp>
      <p:sp>
        <p:nvSpPr>
          <p:cNvPr id="5" name="Flussdiagramm: Grenzstelle 4">
            <a:extLst>
              <a:ext uri="{FF2B5EF4-FFF2-40B4-BE49-F238E27FC236}">
                <a16:creationId xmlns:a16="http://schemas.microsoft.com/office/drawing/2014/main" id="{DB2E4477-544F-4346-8D4A-32A9E4C1ED2B}"/>
              </a:ext>
            </a:extLst>
          </p:cNvPr>
          <p:cNvSpPr/>
          <p:nvPr/>
        </p:nvSpPr>
        <p:spPr>
          <a:xfrm>
            <a:off x="5232503" y="966472"/>
            <a:ext cx="1638498" cy="756760"/>
          </a:xfrm>
          <a:prstGeom prst="flowChartTerminator">
            <a:avLst/>
          </a:prstGeom>
          <a:solidFill>
            <a:srgbClr val="FFFAEB"/>
          </a:solidFill>
          <a:ln w="28575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04" name="Pfeil: nach rechts 103">
            <a:extLst>
              <a:ext uri="{FF2B5EF4-FFF2-40B4-BE49-F238E27FC236}">
                <a16:creationId xmlns:a16="http://schemas.microsoft.com/office/drawing/2014/main" id="{EE016C3A-4A3B-45A1-BB9C-9C6EBB975540}"/>
              </a:ext>
            </a:extLst>
          </p:cNvPr>
          <p:cNvSpPr/>
          <p:nvPr/>
        </p:nvSpPr>
        <p:spPr>
          <a:xfrm rot="5400000">
            <a:off x="3808771" y="3160799"/>
            <a:ext cx="621317" cy="615553"/>
          </a:xfrm>
          <a:prstGeom prst="rightArrow">
            <a:avLst/>
          </a:prstGeom>
          <a:solidFill>
            <a:srgbClr val="BFBFBF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42" name="Grafik 141" descr="Schließen">
            <a:extLst>
              <a:ext uri="{FF2B5EF4-FFF2-40B4-BE49-F238E27FC236}">
                <a16:creationId xmlns:a16="http://schemas.microsoft.com/office/drawing/2014/main" id="{3BD286B7-8634-4843-996B-ADEECC2CDD8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01747" y="3862338"/>
            <a:ext cx="360000" cy="360000"/>
          </a:xfrm>
          <a:prstGeom prst="rect">
            <a:avLst/>
          </a:prstGeom>
        </p:spPr>
      </p:pic>
      <p:pic>
        <p:nvPicPr>
          <p:cNvPr id="143" name="Grafik 142" descr="Schließen">
            <a:extLst>
              <a:ext uri="{FF2B5EF4-FFF2-40B4-BE49-F238E27FC236}">
                <a16:creationId xmlns:a16="http://schemas.microsoft.com/office/drawing/2014/main" id="{F1943A0F-D0FC-450D-B670-CB91E134244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00004" y="4435438"/>
            <a:ext cx="360000" cy="360000"/>
          </a:xfrm>
          <a:prstGeom prst="rect">
            <a:avLst/>
          </a:prstGeom>
        </p:spPr>
      </p:pic>
      <p:pic>
        <p:nvPicPr>
          <p:cNvPr id="144" name="Grafik 143" descr="Schließen">
            <a:extLst>
              <a:ext uri="{FF2B5EF4-FFF2-40B4-BE49-F238E27FC236}">
                <a16:creationId xmlns:a16="http://schemas.microsoft.com/office/drawing/2014/main" id="{6095CD65-2E69-4A6E-B257-A48239EAE43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89780" y="4054878"/>
            <a:ext cx="360000" cy="360000"/>
          </a:xfrm>
          <a:prstGeom prst="rect">
            <a:avLst/>
          </a:prstGeom>
        </p:spPr>
      </p:pic>
      <p:pic>
        <p:nvPicPr>
          <p:cNvPr id="145" name="Grafik 144" descr="Schließen">
            <a:extLst>
              <a:ext uri="{FF2B5EF4-FFF2-40B4-BE49-F238E27FC236}">
                <a16:creationId xmlns:a16="http://schemas.microsoft.com/office/drawing/2014/main" id="{E1790F39-08B6-405C-B1E9-AB263397712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90973" y="3622583"/>
            <a:ext cx="360000" cy="360000"/>
          </a:xfrm>
          <a:prstGeom prst="rect">
            <a:avLst/>
          </a:prstGeom>
        </p:spPr>
      </p:pic>
      <p:pic>
        <p:nvPicPr>
          <p:cNvPr id="146" name="Grafik 145" descr="Schließen">
            <a:extLst>
              <a:ext uri="{FF2B5EF4-FFF2-40B4-BE49-F238E27FC236}">
                <a16:creationId xmlns:a16="http://schemas.microsoft.com/office/drawing/2014/main" id="{DCF9E446-06A3-4980-8AB8-36FC2F83358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97061" y="3574519"/>
            <a:ext cx="360000" cy="360000"/>
          </a:xfrm>
          <a:prstGeom prst="rect">
            <a:avLst/>
          </a:prstGeom>
        </p:spPr>
      </p:pic>
      <p:pic>
        <p:nvPicPr>
          <p:cNvPr id="147" name="Grafik 146" descr="Schließen">
            <a:extLst>
              <a:ext uri="{FF2B5EF4-FFF2-40B4-BE49-F238E27FC236}">
                <a16:creationId xmlns:a16="http://schemas.microsoft.com/office/drawing/2014/main" id="{34256672-8DA5-41F8-BCDF-C0E926D8F6F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64644" y="4262315"/>
            <a:ext cx="360000" cy="360000"/>
          </a:xfrm>
          <a:prstGeom prst="rect">
            <a:avLst/>
          </a:prstGeom>
        </p:spPr>
      </p:pic>
      <p:pic>
        <p:nvPicPr>
          <p:cNvPr id="148" name="Grafik 147" descr="Schließen">
            <a:extLst>
              <a:ext uri="{FF2B5EF4-FFF2-40B4-BE49-F238E27FC236}">
                <a16:creationId xmlns:a16="http://schemas.microsoft.com/office/drawing/2014/main" id="{FB35E768-6998-4ED8-B076-BB612B6E206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55987" y="4298380"/>
            <a:ext cx="360000" cy="360000"/>
          </a:xfrm>
          <a:prstGeom prst="rect">
            <a:avLst/>
          </a:prstGeom>
        </p:spPr>
      </p:pic>
      <p:sp>
        <p:nvSpPr>
          <p:cNvPr id="150" name="Pfeil: nach rechts 149">
            <a:extLst>
              <a:ext uri="{FF2B5EF4-FFF2-40B4-BE49-F238E27FC236}">
                <a16:creationId xmlns:a16="http://schemas.microsoft.com/office/drawing/2014/main" id="{7A96FABF-EFA3-4432-B6D2-4E950F9F3A1A}"/>
              </a:ext>
            </a:extLst>
          </p:cNvPr>
          <p:cNvSpPr/>
          <p:nvPr/>
        </p:nvSpPr>
        <p:spPr>
          <a:xfrm rot="5400000">
            <a:off x="7661105" y="3275532"/>
            <a:ext cx="621317" cy="615553"/>
          </a:xfrm>
          <a:prstGeom prst="rightArrow">
            <a:avLst/>
          </a:prstGeom>
          <a:solidFill>
            <a:srgbClr val="BFBFBF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1" name="Pfeil: nach rechts 150">
            <a:extLst>
              <a:ext uri="{FF2B5EF4-FFF2-40B4-BE49-F238E27FC236}">
                <a16:creationId xmlns:a16="http://schemas.microsoft.com/office/drawing/2014/main" id="{D1648229-8F17-4C9C-AB3E-83C87769304B}"/>
              </a:ext>
            </a:extLst>
          </p:cNvPr>
          <p:cNvSpPr/>
          <p:nvPr/>
        </p:nvSpPr>
        <p:spPr>
          <a:xfrm rot="5400000">
            <a:off x="3754318" y="5006378"/>
            <a:ext cx="621317" cy="615553"/>
          </a:xfrm>
          <a:prstGeom prst="rightArrow">
            <a:avLst/>
          </a:prstGeom>
          <a:solidFill>
            <a:srgbClr val="BFBFBF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2" name="Pfeil: nach rechts 151">
            <a:extLst>
              <a:ext uri="{FF2B5EF4-FFF2-40B4-BE49-F238E27FC236}">
                <a16:creationId xmlns:a16="http://schemas.microsoft.com/office/drawing/2014/main" id="{D692323D-743B-4215-B28B-2CE348E5991B}"/>
              </a:ext>
            </a:extLst>
          </p:cNvPr>
          <p:cNvSpPr/>
          <p:nvPr/>
        </p:nvSpPr>
        <p:spPr>
          <a:xfrm rot="5400000">
            <a:off x="7679367" y="5070699"/>
            <a:ext cx="621317" cy="615553"/>
          </a:xfrm>
          <a:prstGeom prst="rightArrow">
            <a:avLst/>
          </a:prstGeom>
          <a:solidFill>
            <a:srgbClr val="BFBFBF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53" name="Grafik 152" descr="Schließen">
            <a:extLst>
              <a:ext uri="{FF2B5EF4-FFF2-40B4-BE49-F238E27FC236}">
                <a16:creationId xmlns:a16="http://schemas.microsoft.com/office/drawing/2014/main" id="{D30AEA85-9127-414E-8AAD-75D3BB3F73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41570" y="5668156"/>
            <a:ext cx="860385" cy="860385"/>
          </a:xfrm>
          <a:prstGeom prst="rect">
            <a:avLst/>
          </a:prstGeom>
        </p:spPr>
      </p:pic>
      <p:pic>
        <p:nvPicPr>
          <p:cNvPr id="154" name="Grafik 153" descr="Schließen">
            <a:extLst>
              <a:ext uri="{FF2B5EF4-FFF2-40B4-BE49-F238E27FC236}">
                <a16:creationId xmlns:a16="http://schemas.microsoft.com/office/drawing/2014/main" id="{39D97285-320F-439B-9AF2-F655E81095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634783" y="5647056"/>
            <a:ext cx="860385" cy="860385"/>
          </a:xfrm>
          <a:prstGeom prst="rect">
            <a:avLst/>
          </a:prstGeom>
        </p:spPr>
      </p:pic>
      <p:sp>
        <p:nvSpPr>
          <p:cNvPr id="36" name="Textfeld 35">
            <a:extLst>
              <a:ext uri="{FF2B5EF4-FFF2-40B4-BE49-F238E27FC236}">
                <a16:creationId xmlns:a16="http://schemas.microsoft.com/office/drawing/2014/main" id="{9C4DFDEE-5C83-4F07-B212-BC269D330EDE}"/>
              </a:ext>
            </a:extLst>
          </p:cNvPr>
          <p:cNvSpPr txBox="1"/>
          <p:nvPr/>
        </p:nvSpPr>
        <p:spPr>
          <a:xfrm>
            <a:off x="5328122" y="1206352"/>
            <a:ext cx="1447260" cy="276999"/>
          </a:xfrm>
          <a:prstGeom prst="rect">
            <a:avLst/>
          </a:prstGeom>
          <a:solidFill>
            <a:srgbClr val="FFC9CA"/>
          </a:solidFill>
          <a:ln w="19050">
            <a:solidFill>
              <a:srgbClr val="FF7C8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Driver Gene A</a:t>
            </a:r>
          </a:p>
        </p:txBody>
      </p:sp>
      <p:sp>
        <p:nvSpPr>
          <p:cNvPr id="39" name="Flussdiagramm: Grenzstelle 38">
            <a:extLst>
              <a:ext uri="{FF2B5EF4-FFF2-40B4-BE49-F238E27FC236}">
                <a16:creationId xmlns:a16="http://schemas.microsoft.com/office/drawing/2014/main" id="{05F350AD-A520-460B-AB57-78D45AF3BB04}"/>
              </a:ext>
            </a:extLst>
          </p:cNvPr>
          <p:cNvSpPr/>
          <p:nvPr/>
        </p:nvSpPr>
        <p:spPr>
          <a:xfrm>
            <a:off x="3309010" y="2242681"/>
            <a:ext cx="1638498" cy="756760"/>
          </a:xfrm>
          <a:prstGeom prst="flowChartTerminator">
            <a:avLst/>
          </a:prstGeom>
          <a:solidFill>
            <a:srgbClr val="FFFAEB"/>
          </a:solidFill>
          <a:ln w="28575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6122BF80-1612-4AF5-9273-A124B813D7CE}"/>
              </a:ext>
            </a:extLst>
          </p:cNvPr>
          <p:cNvSpPr txBox="1"/>
          <p:nvPr/>
        </p:nvSpPr>
        <p:spPr>
          <a:xfrm>
            <a:off x="3404629" y="2482561"/>
            <a:ext cx="1447260" cy="276999"/>
          </a:xfrm>
          <a:prstGeom prst="rect">
            <a:avLst/>
          </a:prstGeom>
          <a:solidFill>
            <a:srgbClr val="FFC9CA"/>
          </a:solidFill>
          <a:ln w="19050">
            <a:solidFill>
              <a:srgbClr val="FF7C8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Driver Gene A</a:t>
            </a:r>
          </a:p>
        </p:txBody>
      </p:sp>
      <p:sp>
        <p:nvSpPr>
          <p:cNvPr id="44" name="Wolke 43">
            <a:extLst>
              <a:ext uri="{FF2B5EF4-FFF2-40B4-BE49-F238E27FC236}">
                <a16:creationId xmlns:a16="http://schemas.microsoft.com/office/drawing/2014/main" id="{D974B7D9-984D-418D-9C94-E180B129857D}"/>
              </a:ext>
            </a:extLst>
          </p:cNvPr>
          <p:cNvSpPr/>
          <p:nvPr/>
        </p:nvSpPr>
        <p:spPr>
          <a:xfrm>
            <a:off x="7150896" y="2211231"/>
            <a:ext cx="1762369" cy="944628"/>
          </a:xfrm>
          <a:prstGeom prst="cloud">
            <a:avLst/>
          </a:prstGeom>
          <a:solidFill>
            <a:srgbClr val="FFFAEB"/>
          </a:solidFill>
          <a:ln w="28575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51274177-A9CF-46D9-BF1F-2E12FCA18EA9}"/>
              </a:ext>
            </a:extLst>
          </p:cNvPr>
          <p:cNvSpPr txBox="1"/>
          <p:nvPr/>
        </p:nvSpPr>
        <p:spPr>
          <a:xfrm>
            <a:off x="7379741" y="2426983"/>
            <a:ext cx="1335310" cy="253916"/>
          </a:xfrm>
          <a:prstGeom prst="rect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Driver Mutation A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4B6ADC9A-42D2-4C5E-BD91-4CFC84161346}"/>
              </a:ext>
            </a:extLst>
          </p:cNvPr>
          <p:cNvSpPr txBox="1"/>
          <p:nvPr/>
        </p:nvSpPr>
        <p:spPr>
          <a:xfrm>
            <a:off x="3368436" y="1938929"/>
            <a:ext cx="16384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chemeClr val="bg2">
                    <a:lumMod val="50000"/>
                  </a:schemeClr>
                </a:solidFill>
              </a:rPr>
              <a:t>NORMAL BREAST CELL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CB73A89F-FB06-4F94-B712-512050D16822}"/>
              </a:ext>
            </a:extLst>
          </p:cNvPr>
          <p:cNvSpPr txBox="1"/>
          <p:nvPr/>
        </p:nvSpPr>
        <p:spPr>
          <a:xfrm>
            <a:off x="7228147" y="1953909"/>
            <a:ext cx="16384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chemeClr val="bg2">
                    <a:lumMod val="50000"/>
                  </a:schemeClr>
                </a:solidFill>
              </a:rPr>
              <a:t>BREAST CANCER CELL</a:t>
            </a:r>
          </a:p>
        </p:txBody>
      </p:sp>
      <p:sp>
        <p:nvSpPr>
          <p:cNvPr id="49" name="Pfeil: gebogen 48">
            <a:extLst>
              <a:ext uri="{FF2B5EF4-FFF2-40B4-BE49-F238E27FC236}">
                <a16:creationId xmlns:a16="http://schemas.microsoft.com/office/drawing/2014/main" id="{2C11A792-8816-4339-9B6A-528C3D6ACE3B}"/>
              </a:ext>
            </a:extLst>
          </p:cNvPr>
          <p:cNvSpPr/>
          <p:nvPr/>
        </p:nvSpPr>
        <p:spPr>
          <a:xfrm rot="5400000">
            <a:off x="7210938" y="951974"/>
            <a:ext cx="641338" cy="1129973"/>
          </a:xfrm>
          <a:prstGeom prst="bentArrow">
            <a:avLst>
              <a:gd name="adj1" fmla="val 25000"/>
              <a:gd name="adj2" fmla="val 23156"/>
              <a:gd name="adj3" fmla="val 25000"/>
              <a:gd name="adj4" fmla="val 16704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0" name="Pfeil: gebogen 49">
            <a:extLst>
              <a:ext uri="{FF2B5EF4-FFF2-40B4-BE49-F238E27FC236}">
                <a16:creationId xmlns:a16="http://schemas.microsoft.com/office/drawing/2014/main" id="{850A59A1-027F-4847-9E77-2A30BFC2AEEC}"/>
              </a:ext>
            </a:extLst>
          </p:cNvPr>
          <p:cNvSpPr/>
          <p:nvPr/>
        </p:nvSpPr>
        <p:spPr>
          <a:xfrm rot="16200000" flipH="1">
            <a:off x="4251228" y="962035"/>
            <a:ext cx="641338" cy="1129973"/>
          </a:xfrm>
          <a:prstGeom prst="bentArrow">
            <a:avLst>
              <a:gd name="adj1" fmla="val 25000"/>
              <a:gd name="adj2" fmla="val 23156"/>
              <a:gd name="adj3" fmla="val 25000"/>
              <a:gd name="adj4" fmla="val 16704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3" name="Rectangle 112">
            <a:extLst>
              <a:ext uri="{FF2B5EF4-FFF2-40B4-BE49-F238E27FC236}">
                <a16:creationId xmlns:a16="http://schemas.microsoft.com/office/drawing/2014/main" id="{680236B0-8507-43D6-85A7-37CE9B77AE18}"/>
              </a:ext>
            </a:extLst>
          </p:cNvPr>
          <p:cNvSpPr/>
          <p:nvPr/>
        </p:nvSpPr>
        <p:spPr>
          <a:xfrm>
            <a:off x="2801948" y="6758668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4" name="Rectangle 113">
            <a:extLst>
              <a:ext uri="{FF2B5EF4-FFF2-40B4-BE49-F238E27FC236}">
                <a16:creationId xmlns:a16="http://schemas.microsoft.com/office/drawing/2014/main" id="{7D507D26-585C-4A4A-844E-5F8D365AF861}"/>
              </a:ext>
            </a:extLst>
          </p:cNvPr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2E5B60E-6853-4C71-8CFD-6EF26512E5E1}"/>
              </a:ext>
            </a:extLst>
          </p:cNvPr>
          <p:cNvSpPr txBox="1"/>
          <p:nvPr/>
        </p:nvSpPr>
        <p:spPr>
          <a:xfrm>
            <a:off x="4650431" y="5795048"/>
            <a:ext cx="29297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ADVERSE EFFECTS</a:t>
            </a:r>
          </a:p>
          <a:p>
            <a:pPr algn="ctr"/>
            <a:r>
              <a:rPr lang="en-GB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HIGH DOSAGE REQUIRED</a:t>
            </a:r>
          </a:p>
        </p:txBody>
      </p:sp>
    </p:spTree>
    <p:extLst>
      <p:ext uri="{BB962C8B-B14F-4D97-AF65-F5344CB8AC3E}">
        <p14:creationId xmlns:p14="http://schemas.microsoft.com/office/powerpoint/2010/main" val="1251756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  <p:bldP spid="150" grpId="0" animBg="1"/>
      <p:bldP spid="151" grpId="0" animBg="1"/>
      <p:bldP spid="152" grpId="0" animBg="1"/>
      <p:bldP spid="44" grpId="0" animBg="1"/>
      <p:bldP spid="45" grpId="0" animBg="1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rafik 40">
            <a:extLst>
              <a:ext uri="{FF2B5EF4-FFF2-40B4-BE49-F238E27FC236}">
                <a16:creationId xmlns:a16="http://schemas.microsoft.com/office/drawing/2014/main" id="{5E0FBF82-66D9-47EB-842D-28AEB11AA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8781" y="3939938"/>
            <a:ext cx="944845" cy="532371"/>
          </a:xfrm>
          <a:prstGeom prst="rect">
            <a:avLst/>
          </a:prstGeom>
        </p:spPr>
      </p:pic>
      <p:pic>
        <p:nvPicPr>
          <p:cNvPr id="42" name="Grafik 41">
            <a:extLst>
              <a:ext uri="{FF2B5EF4-FFF2-40B4-BE49-F238E27FC236}">
                <a16:creationId xmlns:a16="http://schemas.microsoft.com/office/drawing/2014/main" id="{DF41E32A-F336-49C2-9B6C-208F62F259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0168" y="3758037"/>
            <a:ext cx="944845" cy="532371"/>
          </a:xfrm>
          <a:prstGeom prst="rect">
            <a:avLst/>
          </a:prstGeom>
        </p:spPr>
      </p:pic>
      <p:pic>
        <p:nvPicPr>
          <p:cNvPr id="43" name="Grafik 42">
            <a:extLst>
              <a:ext uri="{FF2B5EF4-FFF2-40B4-BE49-F238E27FC236}">
                <a16:creationId xmlns:a16="http://schemas.microsoft.com/office/drawing/2014/main" id="{19FB54C5-DC9B-4D83-AFF3-F2F1C0C13A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8980" y="4365459"/>
            <a:ext cx="944845" cy="532371"/>
          </a:xfrm>
          <a:prstGeom prst="rect">
            <a:avLst/>
          </a:prstGeom>
        </p:spPr>
      </p:pic>
      <p:pic>
        <p:nvPicPr>
          <p:cNvPr id="33" name="Grafik 32">
            <a:extLst>
              <a:ext uri="{FF2B5EF4-FFF2-40B4-BE49-F238E27FC236}">
                <a16:creationId xmlns:a16="http://schemas.microsoft.com/office/drawing/2014/main" id="{120F8293-0F28-447A-9B94-8C3D454170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1001" y="4230760"/>
            <a:ext cx="1129972" cy="641336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6F80C817-7DC6-421C-B6C2-85F7D541F6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1955" y="3583352"/>
            <a:ext cx="1129972" cy="641336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11958B7F-A1ED-458E-9B31-EAF0643401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4114" y="4218565"/>
            <a:ext cx="1129972" cy="641336"/>
          </a:xfrm>
          <a:prstGeom prst="rect">
            <a:avLst/>
          </a:prstGeom>
        </p:spPr>
      </p:pic>
      <p:pic>
        <p:nvPicPr>
          <p:cNvPr id="32" name="Grafik 31">
            <a:extLst>
              <a:ext uri="{FF2B5EF4-FFF2-40B4-BE49-F238E27FC236}">
                <a16:creationId xmlns:a16="http://schemas.microsoft.com/office/drawing/2014/main" id="{A7792BEB-8778-47A1-9CDA-55966E9A51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2866" y="3575083"/>
            <a:ext cx="1129972" cy="64133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1" name="TextBox 3">
            <a:extLst>
              <a:ext uri="{FF2B5EF4-FFF2-40B4-BE49-F238E27FC236}">
                <a16:creationId xmlns:a16="http://schemas.microsoft.com/office/drawing/2014/main" id="{03C1680D-D591-4294-8622-47C822DA41D7}"/>
              </a:ext>
            </a:extLst>
          </p:cNvPr>
          <p:cNvSpPr txBox="1"/>
          <p:nvPr/>
        </p:nvSpPr>
        <p:spPr>
          <a:xfrm>
            <a:off x="658437" y="18746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SECOND SITE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TARGETS</a:t>
            </a:r>
          </a:p>
        </p:txBody>
      </p:sp>
      <p:sp>
        <p:nvSpPr>
          <p:cNvPr id="5" name="Flussdiagramm: Grenzstelle 4">
            <a:extLst>
              <a:ext uri="{FF2B5EF4-FFF2-40B4-BE49-F238E27FC236}">
                <a16:creationId xmlns:a16="http://schemas.microsoft.com/office/drawing/2014/main" id="{DB2E4477-544F-4346-8D4A-32A9E4C1ED2B}"/>
              </a:ext>
            </a:extLst>
          </p:cNvPr>
          <p:cNvSpPr/>
          <p:nvPr/>
        </p:nvSpPr>
        <p:spPr>
          <a:xfrm>
            <a:off x="5232503" y="968822"/>
            <a:ext cx="1638498" cy="756760"/>
          </a:xfrm>
          <a:prstGeom prst="flowChartTerminator">
            <a:avLst/>
          </a:prstGeom>
          <a:solidFill>
            <a:srgbClr val="FFFAEB"/>
          </a:solidFill>
          <a:ln w="28575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04" name="Pfeil: nach rechts 103">
            <a:extLst>
              <a:ext uri="{FF2B5EF4-FFF2-40B4-BE49-F238E27FC236}">
                <a16:creationId xmlns:a16="http://schemas.microsoft.com/office/drawing/2014/main" id="{EE016C3A-4A3B-45A1-BB9C-9C6EBB975540}"/>
              </a:ext>
            </a:extLst>
          </p:cNvPr>
          <p:cNvSpPr/>
          <p:nvPr/>
        </p:nvSpPr>
        <p:spPr>
          <a:xfrm rot="5400000">
            <a:off x="3795662" y="3130144"/>
            <a:ext cx="621317" cy="615553"/>
          </a:xfrm>
          <a:prstGeom prst="rightArrow">
            <a:avLst/>
          </a:prstGeom>
          <a:solidFill>
            <a:srgbClr val="BFBFBF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0" name="Pfeil: nach rechts 149">
            <a:extLst>
              <a:ext uri="{FF2B5EF4-FFF2-40B4-BE49-F238E27FC236}">
                <a16:creationId xmlns:a16="http://schemas.microsoft.com/office/drawing/2014/main" id="{7A96FABF-EFA3-4432-B6D2-4E950F9F3A1A}"/>
              </a:ext>
            </a:extLst>
          </p:cNvPr>
          <p:cNvSpPr/>
          <p:nvPr/>
        </p:nvSpPr>
        <p:spPr>
          <a:xfrm rot="5400000">
            <a:off x="7661105" y="3277882"/>
            <a:ext cx="621317" cy="615553"/>
          </a:xfrm>
          <a:prstGeom prst="rightArrow">
            <a:avLst/>
          </a:prstGeom>
          <a:solidFill>
            <a:srgbClr val="BFBFBF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1" name="Pfeil: nach rechts 150">
            <a:extLst>
              <a:ext uri="{FF2B5EF4-FFF2-40B4-BE49-F238E27FC236}">
                <a16:creationId xmlns:a16="http://schemas.microsoft.com/office/drawing/2014/main" id="{D1648229-8F17-4C9C-AB3E-83C87769304B}"/>
              </a:ext>
            </a:extLst>
          </p:cNvPr>
          <p:cNvSpPr/>
          <p:nvPr/>
        </p:nvSpPr>
        <p:spPr>
          <a:xfrm rot="5400000">
            <a:off x="3741209" y="4975723"/>
            <a:ext cx="621317" cy="615553"/>
          </a:xfrm>
          <a:prstGeom prst="rightArrow">
            <a:avLst/>
          </a:prstGeom>
          <a:solidFill>
            <a:srgbClr val="BFBFBF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2" name="Pfeil: nach rechts 151">
            <a:extLst>
              <a:ext uri="{FF2B5EF4-FFF2-40B4-BE49-F238E27FC236}">
                <a16:creationId xmlns:a16="http://schemas.microsoft.com/office/drawing/2014/main" id="{D692323D-743B-4215-B28B-2CE348E5991B}"/>
              </a:ext>
            </a:extLst>
          </p:cNvPr>
          <p:cNvSpPr/>
          <p:nvPr/>
        </p:nvSpPr>
        <p:spPr>
          <a:xfrm rot="5400000">
            <a:off x="7679367" y="5073049"/>
            <a:ext cx="621317" cy="615553"/>
          </a:xfrm>
          <a:prstGeom prst="rightArrow">
            <a:avLst/>
          </a:prstGeom>
          <a:solidFill>
            <a:srgbClr val="BFBFBF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53" name="Grafik 152" descr="Schließen">
            <a:extLst>
              <a:ext uri="{FF2B5EF4-FFF2-40B4-BE49-F238E27FC236}">
                <a16:creationId xmlns:a16="http://schemas.microsoft.com/office/drawing/2014/main" id="{D30AEA85-9127-414E-8AAD-75D3BB3F73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41570" y="5670506"/>
            <a:ext cx="860385" cy="860385"/>
          </a:xfrm>
          <a:prstGeom prst="rect">
            <a:avLst/>
          </a:prstGeom>
        </p:spPr>
      </p:pic>
      <p:sp>
        <p:nvSpPr>
          <p:cNvPr id="36" name="Textfeld 35">
            <a:extLst>
              <a:ext uri="{FF2B5EF4-FFF2-40B4-BE49-F238E27FC236}">
                <a16:creationId xmlns:a16="http://schemas.microsoft.com/office/drawing/2014/main" id="{9C4DFDEE-5C83-4F07-B212-BC269D330EDE}"/>
              </a:ext>
            </a:extLst>
          </p:cNvPr>
          <p:cNvSpPr txBox="1"/>
          <p:nvPr/>
        </p:nvSpPr>
        <p:spPr>
          <a:xfrm>
            <a:off x="5328122" y="1208702"/>
            <a:ext cx="1447260" cy="276999"/>
          </a:xfrm>
          <a:prstGeom prst="rect">
            <a:avLst/>
          </a:prstGeom>
          <a:solidFill>
            <a:srgbClr val="FFC9CA"/>
          </a:solidFill>
          <a:ln w="19050">
            <a:solidFill>
              <a:srgbClr val="FF7C8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Driver Gene A</a:t>
            </a:r>
          </a:p>
        </p:txBody>
      </p:sp>
      <p:sp>
        <p:nvSpPr>
          <p:cNvPr id="39" name="Flussdiagramm: Grenzstelle 38">
            <a:extLst>
              <a:ext uri="{FF2B5EF4-FFF2-40B4-BE49-F238E27FC236}">
                <a16:creationId xmlns:a16="http://schemas.microsoft.com/office/drawing/2014/main" id="{05F350AD-A520-460B-AB57-78D45AF3BB04}"/>
              </a:ext>
            </a:extLst>
          </p:cNvPr>
          <p:cNvSpPr/>
          <p:nvPr/>
        </p:nvSpPr>
        <p:spPr>
          <a:xfrm>
            <a:off x="3295901" y="2212026"/>
            <a:ext cx="1638498" cy="756760"/>
          </a:xfrm>
          <a:prstGeom prst="flowChartTerminator">
            <a:avLst/>
          </a:prstGeom>
          <a:solidFill>
            <a:srgbClr val="FFFAEB"/>
          </a:solidFill>
          <a:ln w="28575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6122BF80-1612-4AF5-9273-A124B813D7CE}"/>
              </a:ext>
            </a:extLst>
          </p:cNvPr>
          <p:cNvSpPr txBox="1"/>
          <p:nvPr/>
        </p:nvSpPr>
        <p:spPr>
          <a:xfrm>
            <a:off x="3391520" y="2451906"/>
            <a:ext cx="1447260" cy="276999"/>
          </a:xfrm>
          <a:prstGeom prst="rect">
            <a:avLst/>
          </a:prstGeom>
          <a:solidFill>
            <a:srgbClr val="FFC9CA"/>
          </a:solidFill>
          <a:ln w="19050">
            <a:solidFill>
              <a:srgbClr val="FF7C8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Driver Gene A</a:t>
            </a:r>
          </a:p>
        </p:txBody>
      </p:sp>
      <p:sp>
        <p:nvSpPr>
          <p:cNvPr id="44" name="Wolke 43">
            <a:extLst>
              <a:ext uri="{FF2B5EF4-FFF2-40B4-BE49-F238E27FC236}">
                <a16:creationId xmlns:a16="http://schemas.microsoft.com/office/drawing/2014/main" id="{D974B7D9-984D-418D-9C94-E180B129857D}"/>
              </a:ext>
            </a:extLst>
          </p:cNvPr>
          <p:cNvSpPr/>
          <p:nvPr/>
        </p:nvSpPr>
        <p:spPr>
          <a:xfrm>
            <a:off x="7150896" y="2213581"/>
            <a:ext cx="1762369" cy="944628"/>
          </a:xfrm>
          <a:prstGeom prst="cloud">
            <a:avLst/>
          </a:prstGeom>
          <a:solidFill>
            <a:srgbClr val="FFFAEB"/>
          </a:solidFill>
          <a:ln w="28575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51274177-A9CF-46D9-BF1F-2E12FCA18EA9}"/>
              </a:ext>
            </a:extLst>
          </p:cNvPr>
          <p:cNvSpPr txBox="1"/>
          <p:nvPr/>
        </p:nvSpPr>
        <p:spPr>
          <a:xfrm>
            <a:off x="7379741" y="2429333"/>
            <a:ext cx="1335310" cy="253916"/>
          </a:xfrm>
          <a:prstGeom prst="rect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Driver Mutation A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4B6ADC9A-42D2-4C5E-BD91-4CFC84161346}"/>
              </a:ext>
            </a:extLst>
          </p:cNvPr>
          <p:cNvSpPr txBox="1"/>
          <p:nvPr/>
        </p:nvSpPr>
        <p:spPr>
          <a:xfrm>
            <a:off x="3355327" y="1908274"/>
            <a:ext cx="16384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chemeClr val="bg2">
                    <a:lumMod val="50000"/>
                  </a:schemeClr>
                </a:solidFill>
              </a:rPr>
              <a:t>NORMAL BREAST CELL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CB73A89F-FB06-4F94-B712-512050D16822}"/>
              </a:ext>
            </a:extLst>
          </p:cNvPr>
          <p:cNvSpPr txBox="1"/>
          <p:nvPr/>
        </p:nvSpPr>
        <p:spPr>
          <a:xfrm>
            <a:off x="7228147" y="1956259"/>
            <a:ext cx="16384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chemeClr val="bg2">
                    <a:lumMod val="50000"/>
                  </a:schemeClr>
                </a:solidFill>
              </a:rPr>
              <a:t>BREAST CANCER CELL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42D23B1C-C5BE-4747-9835-8660C7221D5E}"/>
              </a:ext>
            </a:extLst>
          </p:cNvPr>
          <p:cNvSpPr txBox="1"/>
          <p:nvPr/>
        </p:nvSpPr>
        <p:spPr>
          <a:xfrm>
            <a:off x="7379741" y="2755714"/>
            <a:ext cx="1171575" cy="2308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Second site target</a:t>
            </a:r>
          </a:p>
        </p:txBody>
      </p:sp>
      <p:pic>
        <p:nvPicPr>
          <p:cNvPr id="38" name="Grafik 37">
            <a:extLst>
              <a:ext uri="{FF2B5EF4-FFF2-40B4-BE49-F238E27FC236}">
                <a16:creationId xmlns:a16="http://schemas.microsoft.com/office/drawing/2014/main" id="{28A90EE8-4754-4157-9861-72BB5E9BC8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16500" y="3918544"/>
            <a:ext cx="777282" cy="172284"/>
          </a:xfrm>
          <a:prstGeom prst="rect">
            <a:avLst/>
          </a:prstGeom>
        </p:spPr>
      </p:pic>
      <p:pic>
        <p:nvPicPr>
          <p:cNvPr id="49" name="Grafik 48">
            <a:extLst>
              <a:ext uri="{FF2B5EF4-FFF2-40B4-BE49-F238E27FC236}">
                <a16:creationId xmlns:a16="http://schemas.microsoft.com/office/drawing/2014/main" id="{169D3964-4FF1-4248-8D12-255BB69DEF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57852" y="4556187"/>
            <a:ext cx="777282" cy="172284"/>
          </a:xfrm>
          <a:prstGeom prst="rect">
            <a:avLst/>
          </a:prstGeom>
        </p:spPr>
      </p:pic>
      <p:pic>
        <p:nvPicPr>
          <p:cNvPr id="50" name="Grafik 49">
            <a:extLst>
              <a:ext uri="{FF2B5EF4-FFF2-40B4-BE49-F238E27FC236}">
                <a16:creationId xmlns:a16="http://schemas.microsoft.com/office/drawing/2014/main" id="{B81F50A9-06DD-4B54-9B7E-E820BE0518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51316" y="3924751"/>
            <a:ext cx="777282" cy="172284"/>
          </a:xfrm>
          <a:prstGeom prst="rect">
            <a:avLst/>
          </a:prstGeom>
        </p:spPr>
      </p:pic>
      <p:pic>
        <p:nvPicPr>
          <p:cNvPr id="51" name="Grafik 50">
            <a:extLst>
              <a:ext uri="{FF2B5EF4-FFF2-40B4-BE49-F238E27FC236}">
                <a16:creationId xmlns:a16="http://schemas.microsoft.com/office/drawing/2014/main" id="{98097635-3D4A-4730-B400-942CD33B91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89363" y="4559524"/>
            <a:ext cx="777282" cy="172284"/>
          </a:xfrm>
          <a:prstGeom prst="rect">
            <a:avLst/>
          </a:prstGeom>
        </p:spPr>
      </p:pic>
      <p:pic>
        <p:nvPicPr>
          <p:cNvPr id="53" name="Grafik 52" descr="Schließen">
            <a:extLst>
              <a:ext uri="{FF2B5EF4-FFF2-40B4-BE49-F238E27FC236}">
                <a16:creationId xmlns:a16="http://schemas.microsoft.com/office/drawing/2014/main" id="{C8EB22A2-C0DB-4113-B450-11948558D84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725141" y="3825994"/>
            <a:ext cx="360000" cy="360000"/>
          </a:xfrm>
          <a:prstGeom prst="rect">
            <a:avLst/>
          </a:prstGeom>
        </p:spPr>
      </p:pic>
      <p:pic>
        <p:nvPicPr>
          <p:cNvPr id="54" name="Grafik 53" descr="Schließen">
            <a:extLst>
              <a:ext uri="{FF2B5EF4-FFF2-40B4-BE49-F238E27FC236}">
                <a16:creationId xmlns:a16="http://schemas.microsoft.com/office/drawing/2014/main" id="{F03C66C9-1D43-4C03-86C1-42FDD59B73D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166493" y="4468406"/>
            <a:ext cx="360000" cy="360000"/>
          </a:xfrm>
          <a:prstGeom prst="rect">
            <a:avLst/>
          </a:prstGeom>
        </p:spPr>
      </p:pic>
      <p:pic>
        <p:nvPicPr>
          <p:cNvPr id="55" name="Grafik 54" descr="Schließen">
            <a:extLst>
              <a:ext uri="{FF2B5EF4-FFF2-40B4-BE49-F238E27FC236}">
                <a16:creationId xmlns:a16="http://schemas.microsoft.com/office/drawing/2014/main" id="{85164A2B-6B84-46CF-922B-4A79F5CD941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332249" y="4499901"/>
            <a:ext cx="360000" cy="360000"/>
          </a:xfrm>
          <a:prstGeom prst="rect">
            <a:avLst/>
          </a:prstGeom>
        </p:spPr>
      </p:pic>
      <p:pic>
        <p:nvPicPr>
          <p:cNvPr id="56" name="Grafik 55" descr="Schließen">
            <a:extLst>
              <a:ext uri="{FF2B5EF4-FFF2-40B4-BE49-F238E27FC236}">
                <a16:creationId xmlns:a16="http://schemas.microsoft.com/office/drawing/2014/main" id="{3714E62F-1724-4AB6-AA28-E3F0EDF4D5B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756739" y="3825994"/>
            <a:ext cx="360000" cy="360000"/>
          </a:xfrm>
          <a:prstGeom prst="rect">
            <a:avLst/>
          </a:prstGeom>
        </p:spPr>
      </p:pic>
      <p:pic>
        <p:nvPicPr>
          <p:cNvPr id="57" name="Grafik 56">
            <a:extLst>
              <a:ext uri="{FF2B5EF4-FFF2-40B4-BE49-F238E27FC236}">
                <a16:creationId xmlns:a16="http://schemas.microsoft.com/office/drawing/2014/main" id="{DB3D70E2-190C-4E9A-B609-83D1AE4385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7474" y="5454899"/>
            <a:ext cx="772268" cy="435133"/>
          </a:xfrm>
          <a:prstGeom prst="rect">
            <a:avLst/>
          </a:prstGeom>
        </p:spPr>
      </p:pic>
      <p:pic>
        <p:nvPicPr>
          <p:cNvPr id="58" name="Grafik 57">
            <a:extLst>
              <a:ext uri="{FF2B5EF4-FFF2-40B4-BE49-F238E27FC236}">
                <a16:creationId xmlns:a16="http://schemas.microsoft.com/office/drawing/2014/main" id="{72D90D2F-8DA3-4E6D-B25E-320BEA8003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7492" y="5777451"/>
            <a:ext cx="772268" cy="435133"/>
          </a:xfrm>
          <a:prstGeom prst="rect">
            <a:avLst/>
          </a:prstGeom>
        </p:spPr>
      </p:pic>
      <p:pic>
        <p:nvPicPr>
          <p:cNvPr id="59" name="Grafik 58">
            <a:extLst>
              <a:ext uri="{FF2B5EF4-FFF2-40B4-BE49-F238E27FC236}">
                <a16:creationId xmlns:a16="http://schemas.microsoft.com/office/drawing/2014/main" id="{A3C6C2FB-215F-4F8D-9B2A-8D246CD34A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7474" y="6108468"/>
            <a:ext cx="772268" cy="435133"/>
          </a:xfrm>
          <a:prstGeom prst="rect">
            <a:avLst/>
          </a:prstGeom>
        </p:spPr>
      </p:pic>
      <p:pic>
        <p:nvPicPr>
          <p:cNvPr id="60" name="Grafik 59">
            <a:extLst>
              <a:ext uri="{FF2B5EF4-FFF2-40B4-BE49-F238E27FC236}">
                <a16:creationId xmlns:a16="http://schemas.microsoft.com/office/drawing/2014/main" id="{0E6C0134-E40A-42FB-AB0C-B8BCB9D4F5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4623" y="5291547"/>
            <a:ext cx="772268" cy="435133"/>
          </a:xfrm>
          <a:prstGeom prst="rect">
            <a:avLst/>
          </a:prstGeom>
        </p:spPr>
      </p:pic>
      <p:pic>
        <p:nvPicPr>
          <p:cNvPr id="61" name="Grafik 60">
            <a:extLst>
              <a:ext uri="{FF2B5EF4-FFF2-40B4-BE49-F238E27FC236}">
                <a16:creationId xmlns:a16="http://schemas.microsoft.com/office/drawing/2014/main" id="{120A6234-7960-46CB-9D60-A22AAB82C2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0023" y="5957195"/>
            <a:ext cx="772268" cy="435133"/>
          </a:xfrm>
          <a:prstGeom prst="rect">
            <a:avLst/>
          </a:prstGeom>
        </p:spPr>
      </p:pic>
      <p:pic>
        <p:nvPicPr>
          <p:cNvPr id="62" name="Grafik 61">
            <a:extLst>
              <a:ext uri="{FF2B5EF4-FFF2-40B4-BE49-F238E27FC236}">
                <a16:creationId xmlns:a16="http://schemas.microsoft.com/office/drawing/2014/main" id="{E99E02E0-3823-4EBF-BEF8-8A68263FA9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6891" y="5665326"/>
            <a:ext cx="772268" cy="435133"/>
          </a:xfrm>
          <a:prstGeom prst="rect">
            <a:avLst/>
          </a:prstGeom>
        </p:spPr>
      </p:pic>
      <p:pic>
        <p:nvPicPr>
          <p:cNvPr id="63" name="Grafik 62">
            <a:extLst>
              <a:ext uri="{FF2B5EF4-FFF2-40B4-BE49-F238E27FC236}">
                <a16:creationId xmlns:a16="http://schemas.microsoft.com/office/drawing/2014/main" id="{B3F68577-380F-41A7-A4B2-41AF597CD1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3912" y="6174762"/>
            <a:ext cx="772268" cy="435133"/>
          </a:xfrm>
          <a:prstGeom prst="rect">
            <a:avLst/>
          </a:prstGeom>
        </p:spPr>
      </p:pic>
      <p:sp>
        <p:nvSpPr>
          <p:cNvPr id="2" name="Pfeil: gebogen 1">
            <a:extLst>
              <a:ext uri="{FF2B5EF4-FFF2-40B4-BE49-F238E27FC236}">
                <a16:creationId xmlns:a16="http://schemas.microsoft.com/office/drawing/2014/main" id="{C22E742E-898C-4EF4-9E46-65043839D8F9}"/>
              </a:ext>
            </a:extLst>
          </p:cNvPr>
          <p:cNvSpPr/>
          <p:nvPr/>
        </p:nvSpPr>
        <p:spPr>
          <a:xfrm rot="5400000">
            <a:off x="7210938" y="954324"/>
            <a:ext cx="641338" cy="1129973"/>
          </a:xfrm>
          <a:prstGeom prst="bentArrow">
            <a:avLst>
              <a:gd name="adj1" fmla="val 25000"/>
              <a:gd name="adj2" fmla="val 23156"/>
              <a:gd name="adj3" fmla="val 25000"/>
              <a:gd name="adj4" fmla="val 16704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4" name="Pfeil: gebogen 63">
            <a:extLst>
              <a:ext uri="{FF2B5EF4-FFF2-40B4-BE49-F238E27FC236}">
                <a16:creationId xmlns:a16="http://schemas.microsoft.com/office/drawing/2014/main" id="{2C1BF20B-93E0-48D6-9CEB-CF590FBE882D}"/>
              </a:ext>
            </a:extLst>
          </p:cNvPr>
          <p:cNvSpPr/>
          <p:nvPr/>
        </p:nvSpPr>
        <p:spPr>
          <a:xfrm rot="16200000" flipH="1">
            <a:off x="4251228" y="964385"/>
            <a:ext cx="641338" cy="1129973"/>
          </a:xfrm>
          <a:prstGeom prst="bentArrow">
            <a:avLst>
              <a:gd name="adj1" fmla="val 25000"/>
              <a:gd name="adj2" fmla="val 23156"/>
              <a:gd name="adj3" fmla="val 25000"/>
              <a:gd name="adj4" fmla="val 16704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5" name="Rectangle 112">
            <a:extLst>
              <a:ext uri="{FF2B5EF4-FFF2-40B4-BE49-F238E27FC236}">
                <a16:creationId xmlns:a16="http://schemas.microsoft.com/office/drawing/2014/main" id="{FCE11A81-DFC4-45D6-9DAE-82E5AA3A7FDF}"/>
              </a:ext>
            </a:extLst>
          </p:cNvPr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6" name="Rectangle 113">
            <a:extLst>
              <a:ext uri="{FF2B5EF4-FFF2-40B4-BE49-F238E27FC236}">
                <a16:creationId xmlns:a16="http://schemas.microsoft.com/office/drawing/2014/main" id="{F8FC25C2-88C8-4A72-98F8-64C6B159B3BC}"/>
              </a:ext>
            </a:extLst>
          </p:cNvPr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EFBA8023-C4F3-4CB5-B3B2-194A03BB3736}"/>
              </a:ext>
            </a:extLst>
          </p:cNvPr>
          <p:cNvSpPr txBox="1"/>
          <p:nvPr/>
        </p:nvSpPr>
        <p:spPr>
          <a:xfrm>
            <a:off x="9116739" y="1177656"/>
            <a:ext cx="2570226" cy="646331"/>
          </a:xfrm>
          <a:prstGeom prst="rect">
            <a:avLst/>
          </a:prstGeom>
          <a:solidFill>
            <a:schemeClr val="bg1"/>
          </a:solidFill>
          <a:ln w="57150">
            <a:solidFill>
              <a:srgbClr val="1C819E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404040"/>
                </a:solidFill>
              </a:rPr>
              <a:t>Gene mutations interacting genetically with driver mutations to increase cell viability</a:t>
            </a:r>
          </a:p>
        </p:txBody>
      </p:sp>
    </p:spTree>
    <p:extLst>
      <p:ext uri="{BB962C8B-B14F-4D97-AF65-F5344CB8AC3E}">
        <p14:creationId xmlns:p14="http://schemas.microsoft.com/office/powerpoint/2010/main" val="307433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  <p:bldP spid="150" grpId="0" animBg="1"/>
      <p:bldP spid="151" grpId="0" animBg="1"/>
      <p:bldP spid="152" grpId="0" animBg="1"/>
      <p:bldP spid="44" grpId="0" animBg="1"/>
      <p:bldP spid="45" grpId="0" animBg="1"/>
      <p:bldP spid="37" grpId="0" animBg="1"/>
      <p:bldP spid="6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5EB6AD-A3B4-4CFF-88C0-EAD89619B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32EA94-C2EC-4B27-8B54-08B342380F3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5/11/2019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5EDB9D-C8AF-4DAD-8572-C86E8BB1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9" name="Flussdiagramm: Verbinder zu einer anderen Seite 18">
            <a:extLst>
              <a:ext uri="{FF2B5EF4-FFF2-40B4-BE49-F238E27FC236}">
                <a16:creationId xmlns:a16="http://schemas.microsoft.com/office/drawing/2014/main" id="{9A4BE634-CC48-4BD0-89F7-C89FB42BF571}"/>
              </a:ext>
            </a:extLst>
          </p:cNvPr>
          <p:cNvSpPr/>
          <p:nvPr/>
        </p:nvSpPr>
        <p:spPr>
          <a:xfrm>
            <a:off x="777240" y="1930400"/>
            <a:ext cx="10576560" cy="2997200"/>
          </a:xfrm>
          <a:prstGeom prst="flowChartOffpageConnector">
            <a:avLst/>
          </a:prstGeom>
          <a:solidFill>
            <a:schemeClr val="bg1"/>
          </a:solidFill>
          <a:ln w="762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97" name="TextBox 34">
            <a:extLst>
              <a:ext uri="{FF2B5EF4-FFF2-40B4-BE49-F238E27FC236}">
                <a16:creationId xmlns:a16="http://schemas.microsoft.com/office/drawing/2014/main" id="{468E098E-58FD-49A0-80B8-24D779322D83}"/>
              </a:ext>
            </a:extLst>
          </p:cNvPr>
          <p:cNvSpPr txBox="1"/>
          <p:nvPr/>
        </p:nvSpPr>
        <p:spPr>
          <a:xfrm>
            <a:off x="1047750" y="2532102"/>
            <a:ext cx="10096500" cy="1200329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t">
            <a:spAutoFit/>
          </a:bodyPr>
          <a:lstStyle/>
          <a:p>
            <a:pPr lvl="0" algn="ctr"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WHICH </a:t>
            </a:r>
            <a:r>
              <a:rPr lang="en-US" sz="2600" b="1" dirty="0">
                <a:solidFill>
                  <a:srgbClr val="1C819E"/>
                </a:solidFill>
              </a:rPr>
              <a:t>SECOND-SITE TARGETS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INTERACT GENETICALLY WITH </a:t>
            </a:r>
            <a:r>
              <a:rPr lang="en-US" sz="2600" b="1" dirty="0">
                <a:solidFill>
                  <a:srgbClr val="1C819E"/>
                </a:solidFill>
              </a:rPr>
              <a:t>DRIVER MUTATIONS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TO PROMOTE CELL VIABILITY AND PROLIFERATION IN BREAST CELL CANCERS?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+mn-ea"/>
              <a:cs typeface="Calibri" panose="020F0502020204030204" pitchFamily="34" charset="0"/>
            </a:endParaRPr>
          </a:p>
        </p:txBody>
      </p:sp>
      <p:sp>
        <p:nvSpPr>
          <p:cNvPr id="141" name="TextBox 3">
            <a:extLst>
              <a:ext uri="{FF2B5EF4-FFF2-40B4-BE49-F238E27FC236}">
                <a16:creationId xmlns:a16="http://schemas.microsoft.com/office/drawing/2014/main" id="{03C1680D-D591-4294-8622-47C822DA41D7}"/>
              </a:ext>
            </a:extLst>
          </p:cNvPr>
          <p:cNvSpPr txBox="1"/>
          <p:nvPr/>
        </p:nvSpPr>
        <p:spPr>
          <a:xfrm>
            <a:off x="685800" y="390798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MAIN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QUESTION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pic>
        <p:nvPicPr>
          <p:cNvPr id="17" name="Grafik 16" descr="Glühbirne und Zahnrad">
            <a:extLst>
              <a:ext uri="{FF2B5EF4-FFF2-40B4-BE49-F238E27FC236}">
                <a16:creationId xmlns:a16="http://schemas.microsoft.com/office/drawing/2014/main" id="{C7AFD278-D75C-49A0-83DF-B0EFC3AAEF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91872" y="3848224"/>
            <a:ext cx="808256" cy="80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980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9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5EB6AD-A3B4-4CFF-88C0-EAD89619BE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32EA94-C2EC-4B27-8B54-08B342380F3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5/11/2019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5EDB9D-C8AF-4DAD-8572-C86E8BB1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1" name="TextBox 3">
            <a:extLst>
              <a:ext uri="{FF2B5EF4-FFF2-40B4-BE49-F238E27FC236}">
                <a16:creationId xmlns:a16="http://schemas.microsoft.com/office/drawing/2014/main" id="{03C1680D-D591-4294-8622-47C822DA41D7}"/>
              </a:ext>
            </a:extLst>
          </p:cNvPr>
          <p:cNvSpPr txBox="1"/>
          <p:nvPr/>
        </p:nvSpPr>
        <p:spPr>
          <a:xfrm>
            <a:off x="716280" y="299227"/>
            <a:ext cx="10759440" cy="49244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FURTHER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BREAKDOWN</a:t>
            </a:r>
          </a:p>
        </p:txBody>
      </p:sp>
      <p:sp>
        <p:nvSpPr>
          <p:cNvPr id="10" name="Rectangle: Rounded Corners 10">
            <a:extLst>
              <a:ext uri="{FF2B5EF4-FFF2-40B4-BE49-F238E27FC236}">
                <a16:creationId xmlns:a16="http://schemas.microsoft.com/office/drawing/2014/main" id="{5232AF67-29CB-4DAC-83CE-0C90EBA87E58}"/>
              </a:ext>
            </a:extLst>
          </p:cNvPr>
          <p:cNvSpPr/>
          <p:nvPr/>
        </p:nvSpPr>
        <p:spPr>
          <a:xfrm>
            <a:off x="1239987" y="1111615"/>
            <a:ext cx="9705975" cy="71437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" name="Oval 12">
            <a:extLst>
              <a:ext uri="{FF2B5EF4-FFF2-40B4-BE49-F238E27FC236}">
                <a16:creationId xmlns:a16="http://schemas.microsoft.com/office/drawing/2014/main" id="{D7B994CA-B0CA-4E7F-BA66-508DD2CCC604}"/>
              </a:ext>
            </a:extLst>
          </p:cNvPr>
          <p:cNvSpPr/>
          <p:nvPr/>
        </p:nvSpPr>
        <p:spPr>
          <a:xfrm>
            <a:off x="1325713" y="1176047"/>
            <a:ext cx="576000" cy="576000"/>
          </a:xfrm>
          <a:prstGeom prst="ellipse">
            <a:avLst/>
          </a:prstGeom>
          <a:solidFill>
            <a:srgbClr val="176C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BFBE9B-1D5B-47F9-8350-CFE163034F50}"/>
              </a:ext>
            </a:extLst>
          </p:cNvPr>
          <p:cNvSpPr txBox="1"/>
          <p:nvPr/>
        </p:nvSpPr>
        <p:spPr>
          <a:xfrm>
            <a:off x="2421088" y="1251772"/>
            <a:ext cx="8020050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Which essential driver mutations for breast cancer development are also indispensable for cell viability in given cell lines?</a:t>
            </a:r>
          </a:p>
        </p:txBody>
      </p:sp>
      <p:sp>
        <p:nvSpPr>
          <p:cNvPr id="23" name="Rectangle: Rounded Corners 10">
            <a:extLst>
              <a:ext uri="{FF2B5EF4-FFF2-40B4-BE49-F238E27FC236}">
                <a16:creationId xmlns:a16="http://schemas.microsoft.com/office/drawing/2014/main" id="{89DFA454-B7DC-4A99-B13E-FF61835911BD}"/>
              </a:ext>
            </a:extLst>
          </p:cNvPr>
          <p:cNvSpPr/>
          <p:nvPr/>
        </p:nvSpPr>
        <p:spPr>
          <a:xfrm>
            <a:off x="1239987" y="2028385"/>
            <a:ext cx="9705975" cy="71437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4" name="Oval 12">
            <a:extLst>
              <a:ext uri="{FF2B5EF4-FFF2-40B4-BE49-F238E27FC236}">
                <a16:creationId xmlns:a16="http://schemas.microsoft.com/office/drawing/2014/main" id="{6890E078-8B67-4AD3-887D-D8C395D54F49}"/>
              </a:ext>
            </a:extLst>
          </p:cNvPr>
          <p:cNvSpPr/>
          <p:nvPr/>
        </p:nvSpPr>
        <p:spPr>
          <a:xfrm>
            <a:off x="1325713" y="2102997"/>
            <a:ext cx="576000" cy="576000"/>
          </a:xfrm>
          <a:prstGeom prst="ellipse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02</a:t>
            </a:r>
          </a:p>
        </p:txBody>
      </p:sp>
      <p:sp>
        <p:nvSpPr>
          <p:cNvPr id="25" name="TextBox 18">
            <a:extLst>
              <a:ext uri="{FF2B5EF4-FFF2-40B4-BE49-F238E27FC236}">
                <a16:creationId xmlns:a16="http://schemas.microsoft.com/office/drawing/2014/main" id="{F871A688-AF88-421F-8D97-4515100691BC}"/>
              </a:ext>
            </a:extLst>
          </p:cNvPr>
          <p:cNvSpPr txBox="1"/>
          <p:nvPr/>
        </p:nvSpPr>
        <p:spPr>
          <a:xfrm>
            <a:off x="2335362" y="2168542"/>
            <a:ext cx="8020050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Which gene mutations (potential second site targets) are co-expressed with driver mutations in the identified cell lines?</a:t>
            </a:r>
          </a:p>
        </p:txBody>
      </p:sp>
      <p:sp>
        <p:nvSpPr>
          <p:cNvPr id="26" name="Rectangle: Rounded Corners 10">
            <a:extLst>
              <a:ext uri="{FF2B5EF4-FFF2-40B4-BE49-F238E27FC236}">
                <a16:creationId xmlns:a16="http://schemas.microsoft.com/office/drawing/2014/main" id="{0E46ABDD-B890-4DE8-8780-27996987E3BD}"/>
              </a:ext>
            </a:extLst>
          </p:cNvPr>
          <p:cNvSpPr/>
          <p:nvPr/>
        </p:nvSpPr>
        <p:spPr>
          <a:xfrm>
            <a:off x="1243012" y="2939030"/>
            <a:ext cx="9705975" cy="71437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7" name="Oval 12">
            <a:extLst>
              <a:ext uri="{FF2B5EF4-FFF2-40B4-BE49-F238E27FC236}">
                <a16:creationId xmlns:a16="http://schemas.microsoft.com/office/drawing/2014/main" id="{EF5A2D19-FC4C-4F62-91DD-AB7E1663D4D8}"/>
              </a:ext>
            </a:extLst>
          </p:cNvPr>
          <p:cNvSpPr/>
          <p:nvPr/>
        </p:nvSpPr>
        <p:spPr>
          <a:xfrm>
            <a:off x="1328738" y="3013642"/>
            <a:ext cx="576000" cy="576000"/>
          </a:xfrm>
          <a:prstGeom prst="ellipse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03</a:t>
            </a:r>
          </a:p>
        </p:txBody>
      </p:sp>
      <p:sp>
        <p:nvSpPr>
          <p:cNvPr id="29" name="Rectangle: Rounded Corners 10">
            <a:extLst>
              <a:ext uri="{FF2B5EF4-FFF2-40B4-BE49-F238E27FC236}">
                <a16:creationId xmlns:a16="http://schemas.microsoft.com/office/drawing/2014/main" id="{1747B1B6-BE37-47A7-AF0B-A7779A57A674}"/>
              </a:ext>
            </a:extLst>
          </p:cNvPr>
          <p:cNvSpPr/>
          <p:nvPr/>
        </p:nvSpPr>
        <p:spPr>
          <a:xfrm>
            <a:off x="1243012" y="3882900"/>
            <a:ext cx="9705975" cy="71437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0" name="Oval 12">
            <a:extLst>
              <a:ext uri="{FF2B5EF4-FFF2-40B4-BE49-F238E27FC236}">
                <a16:creationId xmlns:a16="http://schemas.microsoft.com/office/drawing/2014/main" id="{41FB7F30-3E55-432D-B403-96CD2EC0919E}"/>
              </a:ext>
            </a:extLst>
          </p:cNvPr>
          <p:cNvSpPr/>
          <p:nvPr/>
        </p:nvSpPr>
        <p:spPr>
          <a:xfrm>
            <a:off x="1328738" y="3957512"/>
            <a:ext cx="576000" cy="576000"/>
          </a:xfrm>
          <a:prstGeom prst="ellipse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04</a:t>
            </a:r>
          </a:p>
        </p:txBody>
      </p:sp>
      <p:sp>
        <p:nvSpPr>
          <p:cNvPr id="32" name="Rectangle: Rounded Corners 10">
            <a:extLst>
              <a:ext uri="{FF2B5EF4-FFF2-40B4-BE49-F238E27FC236}">
                <a16:creationId xmlns:a16="http://schemas.microsoft.com/office/drawing/2014/main" id="{E9774D3C-FEE8-4CC7-B704-F015CE90DEEC}"/>
              </a:ext>
            </a:extLst>
          </p:cNvPr>
          <p:cNvSpPr/>
          <p:nvPr/>
        </p:nvSpPr>
        <p:spPr>
          <a:xfrm>
            <a:off x="1243012" y="4789329"/>
            <a:ext cx="9705975" cy="71437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3" name="Oval 12">
            <a:extLst>
              <a:ext uri="{FF2B5EF4-FFF2-40B4-BE49-F238E27FC236}">
                <a16:creationId xmlns:a16="http://schemas.microsoft.com/office/drawing/2014/main" id="{3A4D24EB-65AE-434A-8990-9853E54A1A0E}"/>
              </a:ext>
            </a:extLst>
          </p:cNvPr>
          <p:cNvSpPr/>
          <p:nvPr/>
        </p:nvSpPr>
        <p:spPr>
          <a:xfrm>
            <a:off x="1328738" y="4863941"/>
            <a:ext cx="576000" cy="576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05</a:t>
            </a:r>
          </a:p>
        </p:txBody>
      </p:sp>
      <p:sp>
        <p:nvSpPr>
          <p:cNvPr id="34" name="TextBox 18">
            <a:extLst>
              <a:ext uri="{FF2B5EF4-FFF2-40B4-BE49-F238E27FC236}">
                <a16:creationId xmlns:a16="http://schemas.microsoft.com/office/drawing/2014/main" id="{E15A1F49-433C-4715-8904-133A72196553}"/>
              </a:ext>
            </a:extLst>
          </p:cNvPr>
          <p:cNvSpPr txBox="1"/>
          <p:nvPr/>
        </p:nvSpPr>
        <p:spPr>
          <a:xfrm>
            <a:off x="2338387" y="4929486"/>
            <a:ext cx="8020050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Would the knockout/downregulation of second site targets induce tumor cell lethality while not targeting healthy cells? </a:t>
            </a:r>
          </a:p>
        </p:txBody>
      </p:sp>
      <p:sp>
        <p:nvSpPr>
          <p:cNvPr id="38" name="Rectangle: Rounded Corners 10">
            <a:extLst>
              <a:ext uri="{FF2B5EF4-FFF2-40B4-BE49-F238E27FC236}">
                <a16:creationId xmlns:a16="http://schemas.microsoft.com/office/drawing/2014/main" id="{59590218-3A13-4671-AD3D-C9DD67437005}"/>
              </a:ext>
            </a:extLst>
          </p:cNvPr>
          <p:cNvSpPr/>
          <p:nvPr/>
        </p:nvSpPr>
        <p:spPr>
          <a:xfrm>
            <a:off x="1239987" y="5704877"/>
            <a:ext cx="9705975" cy="71437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9" name="Oval 12">
            <a:extLst>
              <a:ext uri="{FF2B5EF4-FFF2-40B4-BE49-F238E27FC236}">
                <a16:creationId xmlns:a16="http://schemas.microsoft.com/office/drawing/2014/main" id="{B430143C-A8EC-4C61-B68C-EAB82405908E}"/>
              </a:ext>
            </a:extLst>
          </p:cNvPr>
          <p:cNvSpPr/>
          <p:nvPr/>
        </p:nvSpPr>
        <p:spPr>
          <a:xfrm>
            <a:off x="1325713" y="5779489"/>
            <a:ext cx="576000" cy="576000"/>
          </a:xfrm>
          <a:prstGeom prst="ellipse">
            <a:avLst/>
          </a:prstGeom>
          <a:solidFill>
            <a:srgbClr val="C89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06</a:t>
            </a:r>
          </a:p>
        </p:txBody>
      </p:sp>
      <p:sp>
        <p:nvSpPr>
          <p:cNvPr id="40" name="TextBox 18">
            <a:extLst>
              <a:ext uri="{FF2B5EF4-FFF2-40B4-BE49-F238E27FC236}">
                <a16:creationId xmlns:a16="http://schemas.microsoft.com/office/drawing/2014/main" id="{6FDF2D57-694B-49E7-91E0-C660A1183349}"/>
              </a:ext>
            </a:extLst>
          </p:cNvPr>
          <p:cNvSpPr txBox="1"/>
          <p:nvPr/>
        </p:nvSpPr>
        <p:spPr>
          <a:xfrm>
            <a:off x="2335362" y="5952755"/>
            <a:ext cx="8020050" cy="21544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Can CERES scores of second site targets be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used to predict CERES scores of driver mutations?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+mn-ea"/>
              <a:cs typeface="Calibri" panose="020F0502020204030204" pitchFamily="34" charset="0"/>
            </a:endParaRPr>
          </a:p>
        </p:txBody>
      </p:sp>
      <p:sp>
        <p:nvSpPr>
          <p:cNvPr id="41" name="Arrow: Down 37">
            <a:extLst>
              <a:ext uri="{FF2B5EF4-FFF2-40B4-BE49-F238E27FC236}">
                <a16:creationId xmlns:a16="http://schemas.microsoft.com/office/drawing/2014/main" id="{78FB9C24-9CD2-455B-96BD-67F589C187F8}"/>
              </a:ext>
            </a:extLst>
          </p:cNvPr>
          <p:cNvSpPr/>
          <p:nvPr/>
        </p:nvSpPr>
        <p:spPr>
          <a:xfrm>
            <a:off x="279692" y="1383087"/>
            <a:ext cx="571491" cy="4762266"/>
          </a:xfrm>
          <a:prstGeom prst="down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2" name="Arrow: Down 37">
            <a:extLst>
              <a:ext uri="{FF2B5EF4-FFF2-40B4-BE49-F238E27FC236}">
                <a16:creationId xmlns:a16="http://schemas.microsoft.com/office/drawing/2014/main" id="{7EF710AE-949F-42BB-9F39-AA1B3729B52C}"/>
              </a:ext>
            </a:extLst>
          </p:cNvPr>
          <p:cNvSpPr/>
          <p:nvPr/>
        </p:nvSpPr>
        <p:spPr>
          <a:xfrm>
            <a:off x="11337791" y="1315976"/>
            <a:ext cx="571491" cy="4762266"/>
          </a:xfrm>
          <a:prstGeom prst="down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7FC485FA-7139-40D8-ADF5-531202D0EDC3}"/>
              </a:ext>
            </a:extLst>
          </p:cNvPr>
          <p:cNvCxnSpPr/>
          <p:nvPr/>
        </p:nvCxnSpPr>
        <p:spPr>
          <a:xfrm>
            <a:off x="2421088" y="1825990"/>
            <a:ext cx="6503837" cy="202395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8FD1CB45-9E3C-427E-83DA-0AC42DFB9CC0}"/>
              </a:ext>
            </a:extLst>
          </p:cNvPr>
          <p:cNvCxnSpPr/>
          <p:nvPr/>
        </p:nvCxnSpPr>
        <p:spPr>
          <a:xfrm>
            <a:off x="2573488" y="2740390"/>
            <a:ext cx="6503837" cy="202395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A45CD8FB-A752-4CC2-B215-597FAF6EDE45}"/>
              </a:ext>
            </a:extLst>
          </p:cNvPr>
          <p:cNvCxnSpPr/>
          <p:nvPr/>
        </p:nvCxnSpPr>
        <p:spPr>
          <a:xfrm>
            <a:off x="2725888" y="4597765"/>
            <a:ext cx="6503837" cy="202395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001D3C46-1162-4276-92A8-E77494EA0224}"/>
              </a:ext>
            </a:extLst>
          </p:cNvPr>
          <p:cNvCxnSpPr/>
          <p:nvPr/>
        </p:nvCxnSpPr>
        <p:spPr>
          <a:xfrm>
            <a:off x="2878288" y="3664315"/>
            <a:ext cx="6503837" cy="202395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4B487134-7693-4C70-8B86-E7FD198115B1}"/>
              </a:ext>
            </a:extLst>
          </p:cNvPr>
          <p:cNvCxnSpPr/>
          <p:nvPr/>
        </p:nvCxnSpPr>
        <p:spPr>
          <a:xfrm>
            <a:off x="3030688" y="5502640"/>
            <a:ext cx="6503837" cy="202395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18">
            <a:extLst>
              <a:ext uri="{FF2B5EF4-FFF2-40B4-BE49-F238E27FC236}">
                <a16:creationId xmlns:a16="http://schemas.microsoft.com/office/drawing/2014/main" id="{D98CBEEA-2B34-4BB2-94AF-35B5DAD5DD8C}"/>
              </a:ext>
            </a:extLst>
          </p:cNvPr>
          <p:cNvSpPr txBox="1"/>
          <p:nvPr/>
        </p:nvSpPr>
        <p:spPr>
          <a:xfrm>
            <a:off x="2263708" y="3199326"/>
            <a:ext cx="8020050" cy="21544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Which gene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mutations correlate with driver mutations </a:t>
            </a:r>
            <a:r>
              <a:rPr lang="en-US" sz="1400" dirty="0">
                <a:solidFill>
                  <a:srgbClr val="404040"/>
                </a:solidFill>
                <a:latin typeface="Segoe UI"/>
                <a:cs typeface="Calibri" panose="020F0502020204030204" pitchFamily="34" charset="0"/>
              </a:rPr>
              <a:t>in their effect of increasing cell viability?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cs typeface="Calibri" panose="020F0502020204030204" pitchFamily="34" charset="0"/>
            </a:endParaRPr>
          </a:p>
        </p:txBody>
      </p:sp>
      <p:sp>
        <p:nvSpPr>
          <p:cNvPr id="36" name="TextBox 18">
            <a:extLst>
              <a:ext uri="{FF2B5EF4-FFF2-40B4-BE49-F238E27FC236}">
                <a16:creationId xmlns:a16="http://schemas.microsoft.com/office/drawing/2014/main" id="{13D83216-809D-4AEA-BFE0-E1915FEC07AC}"/>
              </a:ext>
            </a:extLst>
          </p:cNvPr>
          <p:cNvSpPr txBox="1"/>
          <p:nvPr/>
        </p:nvSpPr>
        <p:spPr>
          <a:xfrm>
            <a:off x="2338387" y="4130778"/>
            <a:ext cx="8020050" cy="21544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What characteristics do the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identified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second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site targets have?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Segoe UI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170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19" grpId="0"/>
      <p:bldP spid="23" grpId="0" animBg="1"/>
      <p:bldP spid="24" grpId="0" animBg="1"/>
      <p:bldP spid="25" grpId="0"/>
      <p:bldP spid="26" grpId="0" animBg="1"/>
      <p:bldP spid="27" grpId="0" animBg="1"/>
      <p:bldP spid="29" grpId="0" animBg="1"/>
      <p:bldP spid="30" grpId="0" animBg="1"/>
      <p:bldP spid="32" grpId="0" animBg="1"/>
      <p:bldP spid="33" grpId="0" animBg="1"/>
      <p:bldP spid="34" grpId="0"/>
      <p:bldP spid="38" grpId="0" animBg="1"/>
      <p:bldP spid="39" grpId="0" animBg="1"/>
      <p:bldP spid="40" grpId="0"/>
      <p:bldP spid="35" grpId="0"/>
      <p:bldP spid="3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4AB0F5-2FE9-46C7-A522-AF16EA507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AA9B33-0A70-4B48-98C0-DABAC8390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191109F-81A1-4B23-ACE0-BDFFB72E4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DC1642-E810-4C74-9561-4440BA0F2242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5/11/2019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47682E6-DDFC-46DB-841B-CE4629E9B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4885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 Custom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1825</Words>
  <Application>Microsoft Office PowerPoint</Application>
  <PresentationFormat>Breitbild</PresentationFormat>
  <Paragraphs>507</Paragraphs>
  <Slides>30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30</vt:i4>
      </vt:variant>
    </vt:vector>
  </HeadingPairs>
  <TitlesOfParts>
    <vt:vector size="35" baseType="lpstr">
      <vt:lpstr>Arial</vt:lpstr>
      <vt:lpstr>Calibri</vt:lpstr>
      <vt:lpstr>Segoe UI</vt:lpstr>
      <vt:lpstr>Symbol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General Structure of Data</vt:lpstr>
      <vt:lpstr>Structure of driver mutations</vt:lpstr>
      <vt:lpstr>First tests on correlations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ROAD MAP</dc:title>
  <dc:creator>Laptop</dc:creator>
  <cp:lastModifiedBy>Salome Steinke</cp:lastModifiedBy>
  <cp:revision>123</cp:revision>
  <dcterms:created xsi:type="dcterms:W3CDTF">2018-07-17T07:25:14Z</dcterms:created>
  <dcterms:modified xsi:type="dcterms:W3CDTF">2019-05-11T15:51:21Z</dcterms:modified>
</cp:coreProperties>
</file>