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84" r:id="rId3"/>
    <p:sldId id="285" r:id="rId4"/>
    <p:sldId id="304" r:id="rId5"/>
    <p:sldId id="299" r:id="rId6"/>
    <p:sldId id="281" r:id="rId7"/>
    <p:sldId id="278" r:id="rId8"/>
    <p:sldId id="263" r:id="rId9"/>
    <p:sldId id="294" r:id="rId10"/>
    <p:sldId id="297" r:id="rId11"/>
    <p:sldId id="293" r:id="rId12"/>
    <p:sldId id="292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8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C819E"/>
    <a:srgbClr val="FFBE00"/>
    <a:srgbClr val="BFBFBF"/>
    <a:srgbClr val="FFC9CA"/>
    <a:srgbClr val="FF7C80"/>
    <a:srgbClr val="A6A6A6"/>
    <a:srgbClr val="B3B3B3"/>
    <a:srgbClr val="79797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3" autoAdjust="0"/>
    <p:restoredTop sz="89247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>
        <p:guide pos="3840"/>
        <p:guide orient="horz" pos="2280"/>
        <p:guide orient="horz" pos="600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29F32-4D3D-4B28-A256-C747DCE7E0FC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</dgm:pt>
    <dgm:pt modelId="{4A87F665-7B61-494A-8C43-6CCA677D72A1}">
      <dgm:prSet phldrT="[Text]"/>
      <dgm:spPr/>
      <dgm:t>
        <a:bodyPr/>
        <a:lstStyle/>
        <a:p>
          <a:r>
            <a:rPr lang="en-GB" dirty="0"/>
            <a:t>Derived from PCA</a:t>
          </a:r>
        </a:p>
      </dgm:t>
    </dgm:pt>
    <dgm:pt modelId="{5AD1A108-9AB1-4CD5-A764-7D09FCDDDF34}" type="parTrans" cxnId="{1C285B26-2227-4BB6-B553-F6157562DB38}">
      <dgm:prSet/>
      <dgm:spPr/>
      <dgm:t>
        <a:bodyPr/>
        <a:lstStyle/>
        <a:p>
          <a:endParaRPr lang="en-GB"/>
        </a:p>
      </dgm:t>
    </dgm:pt>
    <dgm:pt modelId="{E5D9AD91-F625-4ED3-BC4D-CE60FFE78F8C}" type="sibTrans" cxnId="{1C285B26-2227-4BB6-B553-F6157562DB38}">
      <dgm:prSet/>
      <dgm:spPr/>
      <dgm:t>
        <a:bodyPr/>
        <a:lstStyle/>
        <a:p>
          <a:endParaRPr lang="en-GB"/>
        </a:p>
      </dgm:t>
    </dgm:pt>
    <dgm:pt modelId="{9564D394-3488-452A-9EA7-8209420EB678}">
      <dgm:prSet phldrT="[Text]"/>
      <dgm:spPr/>
      <dgm:t>
        <a:bodyPr/>
        <a:lstStyle/>
        <a:p>
          <a:r>
            <a:rPr lang="en-GB" dirty="0"/>
            <a:t>Found in literature</a:t>
          </a:r>
        </a:p>
      </dgm:t>
    </dgm:pt>
    <dgm:pt modelId="{E4165B70-5300-4868-99CB-E6AEDBD33DD8}" type="parTrans" cxnId="{00668108-50BD-4B6E-A457-FDB9B55AC2F3}">
      <dgm:prSet/>
      <dgm:spPr/>
      <dgm:t>
        <a:bodyPr/>
        <a:lstStyle/>
        <a:p>
          <a:endParaRPr lang="en-GB"/>
        </a:p>
      </dgm:t>
    </dgm:pt>
    <dgm:pt modelId="{24D620B3-37E2-4E23-AD6F-26EEFB8A2475}" type="sibTrans" cxnId="{00668108-50BD-4B6E-A457-FDB9B55AC2F3}">
      <dgm:prSet/>
      <dgm:spPr/>
      <dgm:t>
        <a:bodyPr/>
        <a:lstStyle/>
        <a:p>
          <a:endParaRPr lang="en-GB"/>
        </a:p>
      </dgm:t>
    </dgm:pt>
    <dgm:pt modelId="{15D9CD47-4419-43BE-ADBC-C54DCC156855}" type="pres">
      <dgm:prSet presAssocID="{79229F32-4D3D-4B28-A256-C747DCE7E0FC}" presName="compositeShape" presStyleCnt="0">
        <dgm:presLayoutVars>
          <dgm:chMax val="7"/>
          <dgm:dir/>
          <dgm:resizeHandles val="exact"/>
        </dgm:presLayoutVars>
      </dgm:prSet>
      <dgm:spPr/>
    </dgm:pt>
    <dgm:pt modelId="{77D3ADC6-BF17-4825-9669-8E47F0210FF5}" type="pres">
      <dgm:prSet presAssocID="{4A87F665-7B61-494A-8C43-6CCA677D72A1}" presName="circ1" presStyleLbl="vennNode1" presStyleIdx="0" presStyleCnt="2"/>
      <dgm:spPr/>
    </dgm:pt>
    <dgm:pt modelId="{D7A6575B-61D9-4641-B305-5C4A6D6DC2EC}" type="pres">
      <dgm:prSet presAssocID="{4A87F665-7B61-494A-8C43-6CCA677D72A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1190D-ED9E-428A-88B3-EF7C737413F7}" type="pres">
      <dgm:prSet presAssocID="{9564D394-3488-452A-9EA7-8209420EB678}" presName="circ2" presStyleLbl="vennNode1" presStyleIdx="1" presStyleCnt="2" custLinFactNeighborY="420"/>
      <dgm:spPr/>
    </dgm:pt>
    <dgm:pt modelId="{B9185F67-A8C5-4A24-90EB-ACC53B401A25}" type="pres">
      <dgm:prSet presAssocID="{9564D394-3488-452A-9EA7-8209420EB67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0668108-50BD-4B6E-A457-FDB9B55AC2F3}" srcId="{79229F32-4D3D-4B28-A256-C747DCE7E0FC}" destId="{9564D394-3488-452A-9EA7-8209420EB678}" srcOrd="1" destOrd="0" parTransId="{E4165B70-5300-4868-99CB-E6AEDBD33DD8}" sibTransId="{24D620B3-37E2-4E23-AD6F-26EEFB8A2475}"/>
    <dgm:cxn modelId="{1C285B26-2227-4BB6-B553-F6157562DB38}" srcId="{79229F32-4D3D-4B28-A256-C747DCE7E0FC}" destId="{4A87F665-7B61-494A-8C43-6CCA677D72A1}" srcOrd="0" destOrd="0" parTransId="{5AD1A108-9AB1-4CD5-A764-7D09FCDDDF34}" sibTransId="{E5D9AD91-F625-4ED3-BC4D-CE60FFE78F8C}"/>
    <dgm:cxn modelId="{1997802C-516C-4018-9AB7-613BDFF14F85}" type="presOf" srcId="{4A87F665-7B61-494A-8C43-6CCA677D72A1}" destId="{77D3ADC6-BF17-4825-9669-8E47F0210FF5}" srcOrd="0" destOrd="0" presId="urn:microsoft.com/office/officeart/2005/8/layout/venn1"/>
    <dgm:cxn modelId="{62BE5E48-4987-4237-A97E-D6C338A3633C}" type="presOf" srcId="{79229F32-4D3D-4B28-A256-C747DCE7E0FC}" destId="{15D9CD47-4419-43BE-ADBC-C54DCC156855}" srcOrd="0" destOrd="0" presId="urn:microsoft.com/office/officeart/2005/8/layout/venn1"/>
    <dgm:cxn modelId="{99C13255-8AD4-4152-A526-89F5A9BD3976}" type="presOf" srcId="{4A87F665-7B61-494A-8C43-6CCA677D72A1}" destId="{D7A6575B-61D9-4641-B305-5C4A6D6DC2EC}" srcOrd="1" destOrd="0" presId="urn:microsoft.com/office/officeart/2005/8/layout/venn1"/>
    <dgm:cxn modelId="{B0A8DB56-01CA-464E-8315-C40E61FB4817}" type="presOf" srcId="{9564D394-3488-452A-9EA7-8209420EB678}" destId="{B9185F67-A8C5-4A24-90EB-ACC53B401A25}" srcOrd="1" destOrd="0" presId="urn:microsoft.com/office/officeart/2005/8/layout/venn1"/>
    <dgm:cxn modelId="{8312F0A8-8465-48D4-B33A-CE309FBCF93E}" type="presOf" srcId="{9564D394-3488-452A-9EA7-8209420EB678}" destId="{C5D1190D-ED9E-428A-88B3-EF7C737413F7}" srcOrd="0" destOrd="0" presId="urn:microsoft.com/office/officeart/2005/8/layout/venn1"/>
    <dgm:cxn modelId="{96B807D4-BBB4-4BCC-A74D-9D7C520FEA57}" type="presParOf" srcId="{15D9CD47-4419-43BE-ADBC-C54DCC156855}" destId="{77D3ADC6-BF17-4825-9669-8E47F0210FF5}" srcOrd="0" destOrd="0" presId="urn:microsoft.com/office/officeart/2005/8/layout/venn1"/>
    <dgm:cxn modelId="{F23E8880-9E95-469B-95E6-6E06EF1C7A2F}" type="presParOf" srcId="{15D9CD47-4419-43BE-ADBC-C54DCC156855}" destId="{D7A6575B-61D9-4641-B305-5C4A6D6DC2EC}" srcOrd="1" destOrd="0" presId="urn:microsoft.com/office/officeart/2005/8/layout/venn1"/>
    <dgm:cxn modelId="{DC5C50AD-4E4A-42D3-8978-103E9BA0BD08}" type="presParOf" srcId="{15D9CD47-4419-43BE-ADBC-C54DCC156855}" destId="{C5D1190D-ED9E-428A-88B3-EF7C737413F7}" srcOrd="2" destOrd="0" presId="urn:microsoft.com/office/officeart/2005/8/layout/venn1"/>
    <dgm:cxn modelId="{491D9CE5-F6EB-4700-A8AD-0CFE0C7A9722}" type="presParOf" srcId="{15D9CD47-4419-43BE-ADBC-C54DCC156855}" destId="{B9185F67-A8C5-4A24-90EB-ACC53B401A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3ADC6-BF17-4825-9669-8E47F0210FF5}">
      <dsp:nvSpPr>
        <dsp:cNvPr id="0" name=""/>
        <dsp:cNvSpPr/>
      </dsp:nvSpPr>
      <dsp:spPr>
        <a:xfrm>
          <a:off x="79711" y="658383"/>
          <a:ext cx="1966225" cy="196622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Derived from PCA</a:t>
          </a:r>
        </a:p>
      </dsp:txBody>
      <dsp:txXfrm>
        <a:off x="354274" y="890243"/>
        <a:ext cx="1133679" cy="1502504"/>
      </dsp:txXfrm>
    </dsp:sp>
    <dsp:sp modelId="{C5D1190D-ED9E-428A-88B3-EF7C737413F7}">
      <dsp:nvSpPr>
        <dsp:cNvPr id="0" name=""/>
        <dsp:cNvSpPr/>
      </dsp:nvSpPr>
      <dsp:spPr>
        <a:xfrm>
          <a:off x="1496811" y="666641"/>
          <a:ext cx="1966225" cy="1966225"/>
        </a:xfrm>
        <a:prstGeom prst="ellipse">
          <a:avLst/>
        </a:prstGeom>
        <a:solidFill>
          <a:schemeClr val="accent4">
            <a:alpha val="50000"/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Found in literature</a:t>
          </a:r>
        </a:p>
      </dsp:txBody>
      <dsp:txXfrm>
        <a:off x="2054793" y="898501"/>
        <a:ext cx="1133679" cy="15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9147-C205-431B-869A-1A7FC0A67C8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9DAC-7A07-44B9-BD6F-4EBD1A64D1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get into this: Quick welcome phrase; we chose Breast cancer</a:t>
            </a:r>
          </a:p>
          <a:p>
            <a:r>
              <a:rPr lang="en-US" dirty="0"/>
              <a:t>Thank u, next slide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Facts to show relevance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Distinction between those two mutations;</a:t>
            </a:r>
          </a:p>
          <a:p>
            <a:r>
              <a:rPr lang="en-US" dirty="0"/>
              <a:t>Passenger mutations describe somatic mutations without functional consequences in cancer, often occur during cell division. </a:t>
            </a:r>
          </a:p>
          <a:p>
            <a:r>
              <a:rPr lang="en-US" dirty="0"/>
              <a:t>Will be “carried along” in the tumor development, therefore present in all cells of the final cancer.</a:t>
            </a:r>
          </a:p>
          <a:p>
            <a:endParaRPr lang="en-US" dirty="0"/>
          </a:p>
          <a:p>
            <a:r>
              <a:rPr lang="en-US" dirty="0"/>
              <a:t>Our focus on Drivers, as main “force” in </a:t>
            </a:r>
            <a:r>
              <a:rPr lang="en-US" dirty="0" err="1"/>
              <a:t>tumorgenesis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selected Drivers: Selection factors include: overexpression in breast cancer; observed in a relevant percentage of clinical cases.</a:t>
            </a:r>
          </a:p>
          <a:p>
            <a:r>
              <a:rPr lang="en-US" dirty="0"/>
              <a:t>5 Genes also impact a variety of factors in </a:t>
            </a:r>
            <a:r>
              <a:rPr lang="en-US" dirty="0" err="1"/>
              <a:t>tumorgenesis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CCND: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Cyclin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D1;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downregulates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tumor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repressor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RB1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PIK3CA: Phosphatidylinositol-4,5-Bisphosphate 3-Kinase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Catalytic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Subunit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Alpha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PARP: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(ADP-Ribose)-Polymerase 1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MYC: MYC Proto-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Oncogene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include the overexpression of BCL-2, loss of p53 or p19ARF.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 to oncogene-addiction in breast cancer)</a:t>
            </a:r>
            <a:endParaRPr lang="de-DE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ERBB2: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Erb-B2 Receptor Tyrosine Kinase 2; also called HER2 (more aggressive breast cancer, demands special treatment)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49DAC-7A07-44B9-BD6F-4EBD1A64D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10EF-9F0A-417A-951E-A2AF9D1DB3A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BF59-4D2F-461D-BF51-925420CBDA60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441A-629A-4174-93B8-67A89169FA9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1642-E810-4C74-9561-4440BA0F22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92A7-9571-454C-B30A-D5946E531557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CFAED-0E87-4292-9E11-A5B5DF480B0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87A1-BEF3-4E5B-9278-3777A9838CB9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BCDF-7ACC-4D5B-9919-DBEC4D16E65F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619A-4927-4BB4-A90C-897AD19685EB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133A-E823-49E3-B7C9-0F95D2989DE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F53C-77AA-4ED8-AE08-5E2A9AD21C7D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4BB52-7134-4D3D-94A7-93EBE1876EBE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59D0-FDDA-4ACF-B155-6BF318D512A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7761" y="2046023"/>
            <a:ext cx="8278763" cy="3068602"/>
            <a:chOff x="577761" y="1872430"/>
            <a:chExt cx="8278763" cy="306860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1872430"/>
              <a:ext cx="8278762" cy="19389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PROPOSAL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PROJECT 01-GROUP 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77761" y="4195059"/>
              <a:ext cx="6437635" cy="7459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Genetic interactions and cancer cell survival: </a:t>
              </a:r>
              <a:r>
                <a:rPr lang="en-US" b="1" dirty="0">
                  <a:solidFill>
                    <a:prstClr val="white"/>
                  </a:solidFill>
                  <a:ea typeface="Ebrima" panose="02000000000000000000" pitchFamily="2" charset="0"/>
                  <a:cs typeface="Segoe UI" panose="020B0502040204020203" pitchFamily="34" charset="0"/>
                </a:rPr>
                <a:t>Breast Cancer</a:t>
              </a:r>
            </a:p>
            <a:p>
              <a:pPr lvl="0">
                <a:lnSpc>
                  <a:spcPts val="2000"/>
                </a:lnSpc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Elias Farr, Lennart Linke, Lisa Marie Milchsack &amp; Salome Steinke 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02632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51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8" name="Rectangle: Rounded Corners 10">
            <a:extLst>
              <a:ext uri="{FF2B5EF4-FFF2-40B4-BE49-F238E27FC236}">
                <a16:creationId xmlns:a16="http://schemas.microsoft.com/office/drawing/2014/main" id="{75486257-9FC7-467D-ABBF-2C4BDDE5D733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F4A08453-4A23-4EB2-9958-D84A01966B24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Find most important genes in dataset via Expression-PCA: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Visualize them with a heatmap, showing their Ceres score in different cell lines. 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K-means clustering is considered for analysis of specific subgroups.</a:t>
            </a: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CE6F5270-5775-45B3-AB22-F02947C2B062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D97892-4327-40F4-9CB6-E86E11926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167" y="2434934"/>
            <a:ext cx="4240823" cy="338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2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28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2125 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352252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Rectangle: Rounded Corners 10">
            <a:extLst>
              <a:ext uri="{FF2B5EF4-FFF2-40B4-BE49-F238E27FC236}">
                <a16:creationId xmlns:a16="http://schemas.microsoft.com/office/drawing/2014/main" id="{2C1AD343-B258-4DBD-929E-376A1B454051}"/>
              </a:ext>
            </a:extLst>
          </p:cNvPr>
          <p:cNvSpPr/>
          <p:nvPr/>
        </p:nvSpPr>
        <p:spPr>
          <a:xfrm>
            <a:off x="2801948" y="1152857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616A4341-9FD3-4B1F-817C-C433700C316C}"/>
              </a:ext>
            </a:extLst>
          </p:cNvPr>
          <p:cNvSpPr txBox="1"/>
          <p:nvPr/>
        </p:nvSpPr>
        <p:spPr>
          <a:xfrm>
            <a:off x="3690535" y="1351691"/>
            <a:ext cx="7059253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For further analysis, single driver mutation have to be picked:	</a:t>
            </a:r>
          </a:p>
          <a:p>
            <a:pPr marL="742950" lvl="1" indent="-285750">
              <a:buFont typeface="Symbol" panose="05050102010706020507" pitchFamily="18" charset="2"/>
              <a:buChar char="-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Mutation should be in intersection between data from dataset and information found in literature. </a:t>
            </a:r>
          </a:p>
        </p:txBody>
      </p:sp>
      <p:sp>
        <p:nvSpPr>
          <p:cNvPr id="75" name="Oval 14">
            <a:extLst>
              <a:ext uri="{FF2B5EF4-FFF2-40B4-BE49-F238E27FC236}">
                <a16:creationId xmlns:a16="http://schemas.microsoft.com/office/drawing/2014/main" id="{99826216-AB09-4741-9F2B-05FC8DF65F0F}"/>
              </a:ext>
            </a:extLst>
          </p:cNvPr>
          <p:cNvSpPr/>
          <p:nvPr/>
        </p:nvSpPr>
        <p:spPr>
          <a:xfrm>
            <a:off x="2956156" y="149799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985663C9-FC79-4442-9168-8E704D947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198829"/>
              </p:ext>
            </p:extLst>
          </p:nvPr>
        </p:nvGraphicFramePr>
        <p:xfrm>
          <a:off x="2496878" y="2574532"/>
          <a:ext cx="3542748" cy="328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Grafik 20">
            <a:extLst>
              <a:ext uri="{FF2B5EF4-FFF2-40B4-BE49-F238E27FC236}">
                <a16:creationId xmlns:a16="http://schemas.microsoft.com/office/drawing/2014/main" id="{FBCE3896-33B8-482E-9AE3-D39C4777A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793" y="3172503"/>
            <a:ext cx="2683576" cy="222448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DCBC473-92D6-432A-B00D-212CDA1937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58" y="3172504"/>
            <a:ext cx="2789642" cy="222447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5789571-C169-4DEB-B73F-D7F63AED4874}"/>
              </a:ext>
            </a:extLst>
          </p:cNvPr>
          <p:cNvSpPr txBox="1"/>
          <p:nvPr/>
        </p:nvSpPr>
        <p:spPr>
          <a:xfrm>
            <a:off x="3133014" y="2558668"/>
            <a:ext cx="263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DRIVER MUTATIONS</a:t>
            </a:r>
          </a:p>
        </p:txBody>
      </p:sp>
    </p:spTree>
    <p:extLst>
      <p:ext uri="{BB962C8B-B14F-4D97-AF65-F5344CB8AC3E}">
        <p14:creationId xmlns:p14="http://schemas.microsoft.com/office/powerpoint/2010/main" val="35516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Graphic spid="19" grpId="0">
        <p:bldAsOne/>
      </p:bldGraphic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242 -0.002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2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86" name="Rectangle: Rounded Corners 10">
            <a:extLst>
              <a:ext uri="{FF2B5EF4-FFF2-40B4-BE49-F238E27FC236}">
                <a16:creationId xmlns:a16="http://schemas.microsoft.com/office/drawing/2014/main" id="{2A7F2103-8E8E-4C93-A7DF-6861898A0C64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F6AB5240-A6B9-4D69-BDEC-EFBEF9800A08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CERES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CERES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9AFAAC7D-E7F4-41B7-AD86-6190768138FF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0504171B-FC18-4BAF-8533-30B1B94B4F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89" name="Tabelle 88">
            <a:extLst>
              <a:ext uri="{FF2B5EF4-FFF2-40B4-BE49-F238E27FC236}">
                <a16:creationId xmlns:a16="http://schemas.microsoft.com/office/drawing/2014/main" id="{0CFD98CC-F6A2-44EA-9B88-076C64AD79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25141" y="3287715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Ceres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scores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10600" y="3281437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97F2A62B-B60C-484E-84F6-EDD3DC763AB6}"/>
              </a:ext>
            </a:extLst>
          </p:cNvPr>
          <p:cNvSpPr txBox="1"/>
          <p:nvPr/>
        </p:nvSpPr>
        <p:spPr>
          <a:xfrm>
            <a:off x="5438219" y="39025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8D17995-2A12-43F4-886E-BB879F3A6831}"/>
              </a:ext>
            </a:extLst>
          </p:cNvPr>
          <p:cNvSpPr txBox="1"/>
          <p:nvPr/>
        </p:nvSpPr>
        <p:spPr>
          <a:xfrm>
            <a:off x="8276339" y="3902507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→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5F662E-E4D6-4486-BCE3-697EE10C6EDA}"/>
              </a:ext>
            </a:extLst>
          </p:cNvPr>
          <p:cNvSpPr txBox="1"/>
          <p:nvPr/>
        </p:nvSpPr>
        <p:spPr>
          <a:xfrm>
            <a:off x="2209800" y="2761794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filter matrix</a:t>
            </a:r>
          </a:p>
        </p:txBody>
      </p:sp>
      <p:sp>
        <p:nvSpPr>
          <p:cNvPr id="33" name="Bogen 32">
            <a:extLst>
              <a:ext uri="{FF2B5EF4-FFF2-40B4-BE49-F238E27FC236}">
                <a16:creationId xmlns:a16="http://schemas.microsoft.com/office/drawing/2014/main" id="{3B7B0FD6-5695-40DD-9321-F39F0F34DB38}"/>
              </a:ext>
            </a:extLst>
          </p:cNvPr>
          <p:cNvSpPr/>
          <p:nvPr/>
        </p:nvSpPr>
        <p:spPr>
          <a:xfrm rot="16200000" flipH="1">
            <a:off x="2680195" y="2715429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10309792" y="2666809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10592599" y="2569946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4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46875 0.0009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4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48893 0.0099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53" y="48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47318 0.00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5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/>
      <p:bldP spid="88" grpId="0" animBg="1"/>
      <p:bldP spid="12" grpId="0"/>
      <p:bldP spid="12" grpId="1"/>
      <p:bldP spid="91" grpId="0"/>
      <p:bldP spid="91" grpId="1"/>
      <p:bldP spid="5" grpId="0"/>
      <p:bldP spid="5" grpId="1"/>
      <p:bldP spid="33" grpId="0" animBg="1"/>
      <p:bldP spid="33" grpId="1" animBg="1"/>
      <p:bldP spid="52" grpId="0"/>
      <p:bldP spid="52" grpId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3282358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C21E188-004E-44DB-BEB7-52BFAEC9EECD}"/>
              </a:ext>
            </a:extLst>
          </p:cNvPr>
          <p:cNvGrpSpPr/>
          <p:nvPr/>
        </p:nvGrpSpPr>
        <p:grpSpPr>
          <a:xfrm>
            <a:off x="4599095" y="2530760"/>
            <a:ext cx="1887055" cy="982314"/>
            <a:chOff x="4599095" y="2530760"/>
            <a:chExt cx="1887055" cy="982314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5F927D0-2B09-4A5D-B870-4C7FA10FA25F}"/>
                </a:ext>
              </a:extLst>
            </p:cNvPr>
            <p:cNvSpPr txBox="1"/>
            <p:nvPr/>
          </p:nvSpPr>
          <p:spPr>
            <a:xfrm>
              <a:off x="4599095" y="2667730"/>
              <a:ext cx="1887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mutImpact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97979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MV Boli" panose="02000500030200090000" pitchFamily="2" charset="0"/>
                </a:rPr>
                <a:t> matrix</a:t>
              </a:r>
            </a:p>
          </p:txBody>
        </p:sp>
        <p:sp>
          <p:nvSpPr>
            <p:cNvPr id="53" name="Bogen 52">
              <a:extLst>
                <a:ext uri="{FF2B5EF4-FFF2-40B4-BE49-F238E27FC236}">
                  <a16:creationId xmlns:a16="http://schemas.microsoft.com/office/drawing/2014/main" id="{F5393E9F-7441-428B-9B75-DD37C4EF980F}"/>
                </a:ext>
              </a:extLst>
            </p:cNvPr>
            <p:cNvSpPr/>
            <p:nvPr/>
          </p:nvSpPr>
          <p:spPr>
            <a:xfrm rot="5400000">
              <a:off x="4618917" y="2630469"/>
              <a:ext cx="982314" cy="782896"/>
            </a:xfrm>
            <a:prstGeom prst="arc">
              <a:avLst>
                <a:gd name="adj1" fmla="val 15680358"/>
                <a:gd name="adj2" fmla="val 20867033"/>
              </a:avLst>
            </a:prstGeom>
            <a:ln w="19050">
              <a:solidFill>
                <a:srgbClr val="7979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2E71973-858D-418C-98F9-5DD4CA3F3A05}"/>
              </a:ext>
            </a:extLst>
          </p:cNvPr>
          <p:cNvGrpSpPr/>
          <p:nvPr/>
        </p:nvGrpSpPr>
        <p:grpSpPr>
          <a:xfrm>
            <a:off x="2801948" y="5032954"/>
            <a:ext cx="8551852" cy="1044000"/>
            <a:chOff x="2801948" y="5032954"/>
            <a:chExt cx="8551852" cy="1044000"/>
          </a:xfrm>
        </p:grpSpPr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289D1146-4701-499D-884A-B29DE2E0CF4D}"/>
                </a:ext>
              </a:extLst>
            </p:cNvPr>
            <p:cNvSpPr/>
            <p:nvPr/>
          </p:nvSpPr>
          <p:spPr>
            <a:xfrm>
              <a:off x="2801948" y="5032954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0979E74-21D3-43F1-BC3E-72BBC2B49F81}"/>
                </a:ext>
              </a:extLst>
            </p:cNvPr>
            <p:cNvGrpSpPr/>
            <p:nvPr/>
          </p:nvGrpSpPr>
          <p:grpSpPr>
            <a:xfrm>
              <a:off x="2956156" y="5124067"/>
              <a:ext cx="7793632" cy="861774"/>
              <a:chOff x="2956156" y="5124067"/>
              <a:chExt cx="7793632" cy="861774"/>
            </a:xfrm>
          </p:grpSpPr>
          <p:sp>
            <p:nvSpPr>
              <p:cNvPr id="55" name="TextBox 18">
                <a:extLst>
                  <a:ext uri="{FF2B5EF4-FFF2-40B4-BE49-F238E27FC236}">
                    <a16:creationId xmlns:a16="http://schemas.microsoft.com/office/drawing/2014/main" id="{E0A0790B-4EA9-41FE-8C62-946EEE09951F}"/>
                  </a:ext>
                </a:extLst>
              </p:cNvPr>
              <p:cNvSpPr txBox="1"/>
              <p:nvPr/>
            </p:nvSpPr>
            <p:spPr>
              <a:xfrm>
                <a:off x="3690535" y="5124067"/>
                <a:ext cx="7059253" cy="86177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K-means clustering:	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find optimal number of clusters k by use of elbow method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chosen driver mutation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anose="05050102010706020507" pitchFamily="18" charset="2"/>
                  <a:buChar char="-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 UI"/>
                    <a:ea typeface="+mn-ea"/>
                    <a:cs typeface="Calibri" panose="020F0502020204030204" pitchFamily="34" charset="0"/>
                  </a:rPr>
                  <a:t>identify potential SSTs in neighborhood of driver mutation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val 14">
                <a:extLst>
                  <a:ext uri="{FF2B5EF4-FFF2-40B4-BE49-F238E27FC236}">
                    <a16:creationId xmlns:a16="http://schemas.microsoft.com/office/drawing/2014/main" id="{31423D62-2CCA-423E-97C3-18B7772B4758}"/>
                  </a:ext>
                </a:extLst>
              </p:cNvPr>
              <p:cNvSpPr/>
              <p:nvPr/>
            </p:nvSpPr>
            <p:spPr>
              <a:xfrm>
                <a:off x="2956156" y="5378096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1B2EAB4-598C-4766-A373-9D8D55DC628A}"/>
              </a:ext>
            </a:extLst>
          </p:cNvPr>
          <p:cNvGrpSpPr/>
          <p:nvPr/>
        </p:nvGrpSpPr>
        <p:grpSpPr>
          <a:xfrm>
            <a:off x="7679266" y="2681717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4011898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388597F6-60AE-4287-AEB3-4F7CBA56A172}"/>
              </a:ext>
            </a:extLst>
          </p:cNvPr>
          <p:cNvSpPr/>
          <p:nvPr/>
        </p:nvSpPr>
        <p:spPr>
          <a:xfrm>
            <a:off x="2801948" y="1152857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18">
            <a:extLst>
              <a:ext uri="{FF2B5EF4-FFF2-40B4-BE49-F238E27FC236}">
                <a16:creationId xmlns:a16="http://schemas.microsoft.com/office/drawing/2014/main" id="{D041C8DB-1E42-4FE5-8BF3-4DF25B82E209}"/>
              </a:ext>
            </a:extLst>
          </p:cNvPr>
          <p:cNvSpPr txBox="1"/>
          <p:nvPr/>
        </p:nvSpPr>
        <p:spPr>
          <a:xfrm>
            <a:off x="3690535" y="1196631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mutated genes and corresponding </a:t>
            </a:r>
            <a:r>
              <a:rPr lang="en-US" sz="14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values: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with information on presence of mutations in breast cancer cell 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generate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mutImpact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matrix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: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replace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cs typeface="Calibri" panose="020F0502020204030204" pitchFamily="34" charset="0"/>
              </a:rPr>
              <a:t>CERES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scores with “NA” for genes which are not mutated in the given cell line by applying the 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filter matrix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DFF9D67F-EBF9-409C-B520-581FA86F7D06}"/>
              </a:ext>
            </a:extLst>
          </p:cNvPr>
          <p:cNvSpPr/>
          <p:nvPr/>
        </p:nvSpPr>
        <p:spPr>
          <a:xfrm>
            <a:off x="2920772" y="164561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4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026 -0.226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00039 -0.226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00078 -0.226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00039 -0.226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34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-0.00013 -0.2277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5" grpId="0" animBg="1"/>
      <p:bldP spid="92" grpId="0"/>
      <p:bldP spid="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476298"/>
            <a:ext cx="8551852" cy="1044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0535" y="3567411"/>
            <a:ext cx="7059253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K-means clustering: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find optimal number of clusters k by use of elbow method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chosen driver mutation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identify potential SSTs in neighborhood of driver mutation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3821440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E0B3B9A-C884-499A-9B6B-B13871DF4BB6}"/>
              </a:ext>
            </a:extLst>
          </p:cNvPr>
          <p:cNvGrpSpPr/>
          <p:nvPr/>
        </p:nvGrpSpPr>
        <p:grpSpPr>
          <a:xfrm>
            <a:off x="2801948" y="4738671"/>
            <a:ext cx="8551852" cy="1044000"/>
            <a:chOff x="2801948" y="5142400"/>
            <a:chExt cx="8551852" cy="1044000"/>
          </a:xfrm>
        </p:grpSpPr>
        <p:sp>
          <p:nvSpPr>
            <p:cNvPr id="58" name="Rectangle: Rounded Corners 10">
              <a:extLst>
                <a:ext uri="{FF2B5EF4-FFF2-40B4-BE49-F238E27FC236}">
                  <a16:creationId xmlns:a16="http://schemas.microsoft.com/office/drawing/2014/main" id="{98B10AF2-DA38-42E3-B492-245126D34B8A}"/>
                </a:ext>
              </a:extLst>
            </p:cNvPr>
            <p:cNvSpPr/>
            <p:nvPr/>
          </p:nvSpPr>
          <p:spPr>
            <a:xfrm>
              <a:off x="2801948" y="5142400"/>
              <a:ext cx="8551852" cy="1044000"/>
            </a:xfrm>
            <a:prstGeom prst="roundRect">
              <a:avLst>
                <a:gd name="adj" fmla="val 3275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BE785B37-FC12-4198-ABF2-7F8096C16811}"/>
                </a:ext>
              </a:extLst>
            </p:cNvPr>
            <p:cNvSpPr txBox="1"/>
            <p:nvPr/>
          </p:nvSpPr>
          <p:spPr>
            <a:xfrm>
              <a:off x="3690535" y="5233513"/>
              <a:ext cx="7245209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Paired Wilcoxon signed rank test: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calculate t-value of </a:t>
              </a:r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cs typeface="Calibri" panose="020F0502020204030204" pitchFamily="34" charset="0"/>
                </a:rPr>
                <a:t>CERES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scores of driver mutation with other mutations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apply correction based on sample size (either Bonferroni or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Benjamini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 Hochberg)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Symbol" panose="05050102010706020507" pitchFamily="18" charset="2"/>
                <a:buChar char="-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+mn-ea"/>
                  <a:cs typeface="Calibri" panose="020F0502020204030204" pitchFamily="34" charset="0"/>
                </a:rPr>
                <a:t>identify SSTs according to highest p-values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EB71729A-F9A3-4356-8A76-A8E235955145}"/>
                </a:ext>
              </a:extLst>
            </p:cNvPr>
            <p:cNvSpPr/>
            <p:nvPr/>
          </p:nvSpPr>
          <p:spPr>
            <a:xfrm>
              <a:off x="2956156" y="5492809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C8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56" grpId="0" animBg="1"/>
      <p:bldP spid="16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90" name="Tabelle 89">
            <a:extLst>
              <a:ext uri="{FF2B5EF4-FFF2-40B4-BE49-F238E27FC236}">
                <a16:creationId xmlns:a16="http://schemas.microsoft.com/office/drawing/2014/main" id="{8193EDE0-6CBB-4836-A66A-22144864E7E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32167" y="1725702"/>
          <a:ext cx="2520000" cy="14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000">
                  <a:extLst>
                    <a:ext uri="{9D8B030D-6E8A-4147-A177-3AD203B41FA5}">
                      <a16:colId xmlns:a16="http://schemas.microsoft.com/office/drawing/2014/main" val="797258698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1493271511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957411137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3014623999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2798317365"/>
                    </a:ext>
                  </a:extLst>
                </a:gridCol>
                <a:gridCol w="420000">
                  <a:extLst>
                    <a:ext uri="{9D8B030D-6E8A-4147-A177-3AD203B41FA5}">
                      <a16:colId xmlns:a16="http://schemas.microsoft.com/office/drawing/2014/main" val="713801626"/>
                    </a:ext>
                  </a:extLst>
                </a:gridCol>
              </a:tblGrid>
              <a:tr h="240000">
                <a:tc gridSpan="6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Cell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 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lines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89991"/>
                  </a:ext>
                </a:extLst>
              </a:tr>
              <a:tr h="240000">
                <a:tc rowSpan="5">
                  <a:txBody>
                    <a:bodyPr/>
                    <a:lstStyle/>
                    <a:p>
                      <a:pPr algn="ctr"/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Mutations</a:t>
                      </a:r>
                      <a:r>
                        <a:rPr lang="de-DE" sz="1100" i="1" dirty="0">
                          <a:solidFill>
                            <a:srgbClr val="797979"/>
                          </a:solidFill>
                        </a:rPr>
                        <a:t>/</a:t>
                      </a:r>
                      <a:r>
                        <a:rPr lang="de-DE" sz="1100" i="1" dirty="0" err="1">
                          <a:solidFill>
                            <a:srgbClr val="797979"/>
                          </a:solidFill>
                        </a:rPr>
                        <a:t>ceres</a:t>
                      </a:r>
                      <a:endParaRPr lang="de-DE" sz="1100" i="1" dirty="0">
                        <a:solidFill>
                          <a:srgbClr val="797979"/>
                        </a:solidFill>
                      </a:endParaRPr>
                    </a:p>
                  </a:txBody>
                  <a:tcPr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53704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90366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88461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-1.7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773147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1" dirty="0">
                          <a:ln>
                            <a:noFill/>
                          </a:ln>
                          <a:solidFill>
                            <a:srgbClr val="797979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1419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349400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05F927D0-2B09-4A5D-B870-4C7FA10FA25F}"/>
              </a:ext>
            </a:extLst>
          </p:cNvPr>
          <p:cNvSpPr txBox="1"/>
          <p:nvPr/>
        </p:nvSpPr>
        <p:spPr>
          <a:xfrm>
            <a:off x="4599095" y="1111074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mutImpact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MV Boli" panose="02000500030200090000" pitchFamily="2" charset="0"/>
              </a:rPr>
              <a:t> matrix</a:t>
            </a:r>
          </a:p>
        </p:txBody>
      </p:sp>
      <p:sp>
        <p:nvSpPr>
          <p:cNvPr id="53" name="Bogen 52">
            <a:extLst>
              <a:ext uri="{FF2B5EF4-FFF2-40B4-BE49-F238E27FC236}">
                <a16:creationId xmlns:a16="http://schemas.microsoft.com/office/drawing/2014/main" id="{F5393E9F-7441-428B-9B75-DD37C4EF980F}"/>
              </a:ext>
            </a:extLst>
          </p:cNvPr>
          <p:cNvSpPr/>
          <p:nvPr/>
        </p:nvSpPr>
        <p:spPr>
          <a:xfrm rot="5400000">
            <a:off x="4618917" y="1073813"/>
            <a:ext cx="982314" cy="782896"/>
          </a:xfrm>
          <a:prstGeom prst="arc">
            <a:avLst>
              <a:gd name="adj1" fmla="val 15680358"/>
              <a:gd name="adj2" fmla="val 20867033"/>
            </a:avLst>
          </a:prstGeom>
          <a:ln w="19050">
            <a:solidFill>
              <a:srgbClr val="7979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: Rounded Corners 10">
            <a:extLst>
              <a:ext uri="{FF2B5EF4-FFF2-40B4-BE49-F238E27FC236}">
                <a16:creationId xmlns:a16="http://schemas.microsoft.com/office/drawing/2014/main" id="{289D1146-4701-499D-884A-B29DE2E0CF4D}"/>
              </a:ext>
            </a:extLst>
          </p:cNvPr>
          <p:cNvSpPr/>
          <p:nvPr/>
        </p:nvSpPr>
        <p:spPr>
          <a:xfrm>
            <a:off x="2801948" y="3971598"/>
            <a:ext cx="8551852" cy="1368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18">
            <a:extLst>
              <a:ext uri="{FF2B5EF4-FFF2-40B4-BE49-F238E27FC236}">
                <a16:creationId xmlns:a16="http://schemas.microsoft.com/office/drawing/2014/main" id="{E0A0790B-4EA9-41FE-8C62-946EEE09951F}"/>
              </a:ext>
            </a:extLst>
          </p:cNvPr>
          <p:cNvSpPr txBox="1"/>
          <p:nvPr/>
        </p:nvSpPr>
        <p:spPr>
          <a:xfrm>
            <a:off x="3699633" y="4049403"/>
            <a:ext cx="7059253" cy="118494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characterization of SSTs: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type of mutations (e.g. deletion)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expression patterns (e.g. overexpression)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copy number (e.g. amplification)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compare impact of intact gene to impact of mutated gene</a:t>
            </a: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id="{31423D62-2CCA-423E-97C3-18B7772B4758}"/>
              </a:ext>
            </a:extLst>
          </p:cNvPr>
          <p:cNvSpPr/>
          <p:nvPr/>
        </p:nvSpPr>
        <p:spPr>
          <a:xfrm>
            <a:off x="2956156" y="4465015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A8E307A-8730-465F-A9D5-726A06982825}"/>
              </a:ext>
            </a:extLst>
          </p:cNvPr>
          <p:cNvGrpSpPr/>
          <p:nvPr/>
        </p:nvGrpSpPr>
        <p:grpSpPr>
          <a:xfrm>
            <a:off x="7679266" y="1125061"/>
            <a:ext cx="2302934" cy="2179186"/>
            <a:chOff x="7679266" y="2681717"/>
            <a:chExt cx="2302934" cy="2179186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6D67F002-A2C2-437A-98B2-1C126DB1013F}"/>
                </a:ext>
              </a:extLst>
            </p:cNvPr>
            <p:cNvGrpSpPr/>
            <p:nvPr/>
          </p:nvGrpSpPr>
          <p:grpSpPr>
            <a:xfrm>
              <a:off x="7679266" y="2941999"/>
              <a:ext cx="2302934" cy="1918904"/>
              <a:chOff x="7779327" y="2761526"/>
              <a:chExt cx="2302934" cy="1918904"/>
            </a:xfrm>
          </p:grpSpPr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CF743C1-EFB9-43DD-91D1-81A4F0B5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9327" y="4548763"/>
                <a:ext cx="2302934" cy="0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>
                <a:extLst>
                  <a:ext uri="{FF2B5EF4-FFF2-40B4-BE49-F238E27FC236}">
                    <a16:creationId xmlns:a16="http://schemas.microsoft.com/office/drawing/2014/main" id="{189B85F8-C723-422A-94DE-F66AFAA2D4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0934" y="2761526"/>
                <a:ext cx="0" cy="1918904"/>
              </a:xfrm>
              <a:prstGeom prst="straightConnector1">
                <a:avLst/>
              </a:prstGeom>
              <a:ln w="19050">
                <a:solidFill>
                  <a:srgbClr val="7979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636FA02-F964-4DF2-96CA-29B7687C9AA2}"/>
                </a:ext>
              </a:extLst>
            </p:cNvPr>
            <p:cNvSpPr/>
            <p:nvPr/>
          </p:nvSpPr>
          <p:spPr>
            <a:xfrm>
              <a:off x="8038177" y="3332482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6E90011-D753-4C73-A046-F3081D18BA87}"/>
                </a:ext>
              </a:extLst>
            </p:cNvPr>
            <p:cNvSpPr/>
            <p:nvPr/>
          </p:nvSpPr>
          <p:spPr>
            <a:xfrm>
              <a:off x="8190577" y="3378201"/>
              <a:ext cx="45719" cy="4571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B3913D95-AB54-4988-9397-C15BE20E00F1}"/>
                </a:ext>
              </a:extLst>
            </p:cNvPr>
            <p:cNvSpPr/>
            <p:nvPr/>
          </p:nvSpPr>
          <p:spPr>
            <a:xfrm>
              <a:off x="8083175" y="3538308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ABD12C8F-96F9-4C0A-8FFA-56273399B0FC}"/>
                </a:ext>
              </a:extLst>
            </p:cNvPr>
            <p:cNvSpPr/>
            <p:nvPr/>
          </p:nvSpPr>
          <p:spPr>
            <a:xfrm>
              <a:off x="8555389" y="325101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1399105-D0AF-4637-835C-2EBECB8351D9}"/>
                </a:ext>
              </a:extLst>
            </p:cNvPr>
            <p:cNvSpPr/>
            <p:nvPr/>
          </p:nvSpPr>
          <p:spPr>
            <a:xfrm>
              <a:off x="8248075" y="3471356"/>
              <a:ext cx="45719" cy="45719"/>
            </a:xfrm>
            <a:prstGeom prst="ellipse">
              <a:avLst/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EA9D50A-157D-45C5-933A-6715AD1DDBE1}"/>
                </a:ext>
              </a:extLst>
            </p:cNvPr>
            <p:cNvSpPr/>
            <p:nvPr/>
          </p:nvSpPr>
          <p:spPr>
            <a:xfrm>
              <a:off x="8940800" y="4199467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455DCDF1-B6BD-43BB-B199-29635E4E4435}"/>
                </a:ext>
              </a:extLst>
            </p:cNvPr>
            <p:cNvSpPr/>
            <p:nvPr/>
          </p:nvSpPr>
          <p:spPr>
            <a:xfrm>
              <a:off x="8830528" y="367765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B1CEC25-22FD-423D-9231-170F441A27A1}"/>
                </a:ext>
              </a:extLst>
            </p:cNvPr>
            <p:cNvSpPr/>
            <p:nvPr/>
          </p:nvSpPr>
          <p:spPr>
            <a:xfrm>
              <a:off x="8886614" y="4365573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47318C0D-B2A2-4F3C-8391-149710228E1E}"/>
                </a:ext>
              </a:extLst>
            </p:cNvPr>
            <p:cNvSpPr/>
            <p:nvPr/>
          </p:nvSpPr>
          <p:spPr>
            <a:xfrm>
              <a:off x="8807668" y="4265322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398E708-214E-4094-A2F3-971C304CAB1A}"/>
                </a:ext>
              </a:extLst>
            </p:cNvPr>
            <p:cNvSpPr/>
            <p:nvPr/>
          </p:nvSpPr>
          <p:spPr>
            <a:xfrm>
              <a:off x="9578341" y="411712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F975C1-9339-4918-888D-F6ECA2F98375}"/>
                </a:ext>
              </a:extLst>
            </p:cNvPr>
            <p:cNvSpPr/>
            <p:nvPr/>
          </p:nvSpPr>
          <p:spPr>
            <a:xfrm>
              <a:off x="9635067" y="3444055"/>
              <a:ext cx="45719" cy="45719"/>
            </a:xfrm>
            <a:prstGeom prst="ellipse">
              <a:avLst/>
            </a:prstGeom>
            <a:solidFill>
              <a:srgbClr val="79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Legende: mit Linie ohne Rahmen 20">
              <a:extLst>
                <a:ext uri="{FF2B5EF4-FFF2-40B4-BE49-F238E27FC236}">
                  <a16:creationId xmlns:a16="http://schemas.microsoft.com/office/drawing/2014/main" id="{E18815CA-8BFB-4DC5-9555-2A631427F6C9}"/>
                </a:ext>
              </a:extLst>
            </p:cNvPr>
            <p:cNvSpPr/>
            <p:nvPr/>
          </p:nvSpPr>
          <p:spPr>
            <a:xfrm>
              <a:off x="8117122" y="2681717"/>
              <a:ext cx="1381092" cy="166106"/>
            </a:xfrm>
            <a:prstGeom prst="callout1">
              <a:avLst>
                <a:gd name="adj1" fmla="val 110499"/>
                <a:gd name="adj2" fmla="val 17414"/>
                <a:gd name="adj3" fmla="val 413233"/>
                <a:gd name="adj4" fmla="val 8259"/>
              </a:avLst>
            </a:prstGeom>
            <a:noFill/>
            <a:ln w="952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7C8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driver mutation</a:t>
              </a:r>
            </a:p>
          </p:txBody>
        </p:sp>
        <p:sp>
          <p:nvSpPr>
            <p:cNvPr id="57" name="Legende: mit Linie ohne Rahmen 56">
              <a:extLst>
                <a:ext uri="{FF2B5EF4-FFF2-40B4-BE49-F238E27FC236}">
                  <a16:creationId xmlns:a16="http://schemas.microsoft.com/office/drawing/2014/main" id="{31BEF8A5-4C2B-41DA-A6FF-D00F40552FA3}"/>
                </a:ext>
              </a:extLst>
            </p:cNvPr>
            <p:cNvSpPr/>
            <p:nvPr/>
          </p:nvSpPr>
          <p:spPr>
            <a:xfrm>
              <a:off x="8128894" y="3826173"/>
              <a:ext cx="1381092" cy="166106"/>
            </a:xfrm>
            <a:prstGeom prst="callout1">
              <a:avLst>
                <a:gd name="adj1" fmla="val 8556"/>
                <a:gd name="adj2" fmla="val 21704"/>
                <a:gd name="adj3" fmla="val -137258"/>
                <a:gd name="adj4" fmla="val 289"/>
              </a:avLst>
            </a:prstGeom>
            <a:noFill/>
            <a:ln w="9525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potential SST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36F6F90-2B56-44E1-B937-8C9B96517968}"/>
              </a:ext>
            </a:extLst>
          </p:cNvPr>
          <p:cNvCxnSpPr/>
          <p:nvPr/>
        </p:nvCxnSpPr>
        <p:spPr>
          <a:xfrm>
            <a:off x="5765800" y="2455242"/>
            <a:ext cx="1625600" cy="0"/>
          </a:xfrm>
          <a:prstGeom prst="straightConnector1">
            <a:avLst/>
          </a:prstGeom>
          <a:ln w="38100">
            <a:solidFill>
              <a:srgbClr val="1C81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78A321-F922-42DD-AA81-D415732A8EB0}"/>
              </a:ext>
            </a:extLst>
          </p:cNvPr>
          <p:cNvGrpSpPr/>
          <p:nvPr/>
        </p:nvGrpSpPr>
        <p:grpSpPr>
          <a:xfrm>
            <a:off x="3352909" y="2032706"/>
            <a:ext cx="1533043" cy="625629"/>
            <a:chOff x="3352909" y="2032706"/>
            <a:chExt cx="1533043" cy="625629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77DC6FD-A75B-4EDD-9CA0-4E88576963C3}"/>
                </a:ext>
              </a:extLst>
            </p:cNvPr>
            <p:cNvSpPr/>
            <p:nvPr/>
          </p:nvSpPr>
          <p:spPr>
            <a:xfrm>
              <a:off x="3352909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FD18126-CFC6-46E9-9976-F68500A7AD95}"/>
                </a:ext>
              </a:extLst>
            </p:cNvPr>
            <p:cNvSpPr/>
            <p:nvPr/>
          </p:nvSpPr>
          <p:spPr>
            <a:xfrm>
              <a:off x="4180557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43183946-E1A7-4666-A180-1B7F85CC16BE}"/>
                </a:ext>
              </a:extLst>
            </p:cNvPr>
            <p:cNvSpPr/>
            <p:nvPr/>
          </p:nvSpPr>
          <p:spPr>
            <a:xfrm>
              <a:off x="4614424" y="2032706"/>
              <a:ext cx="271528" cy="139345"/>
            </a:xfrm>
            <a:prstGeom prst="rect">
              <a:avLst/>
            </a:prstGeom>
            <a:solidFill>
              <a:srgbClr val="FF7C8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E55A677-F60F-4979-89D4-175925E56200}"/>
                </a:ext>
              </a:extLst>
            </p:cNvPr>
            <p:cNvSpPr/>
            <p:nvPr/>
          </p:nvSpPr>
          <p:spPr>
            <a:xfrm>
              <a:off x="3352909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493B0F1-8385-4F68-9A0F-35F1C5D83A03}"/>
                </a:ext>
              </a:extLst>
            </p:cNvPr>
            <p:cNvSpPr/>
            <p:nvPr/>
          </p:nvSpPr>
          <p:spPr>
            <a:xfrm>
              <a:off x="4180557" y="251899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740B859-3D8F-439B-AACA-4FECE018FF4F}"/>
                </a:ext>
              </a:extLst>
            </p:cNvPr>
            <p:cNvSpPr/>
            <p:nvPr/>
          </p:nvSpPr>
          <p:spPr>
            <a:xfrm>
              <a:off x="4609930" y="2514880"/>
              <a:ext cx="271528" cy="139345"/>
            </a:xfrm>
            <a:prstGeom prst="rect">
              <a:avLst/>
            </a:prstGeom>
            <a:solidFill>
              <a:srgbClr val="FFBE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F44032-A122-4014-A675-09AC4B58FAC9}"/>
              </a:ext>
            </a:extLst>
          </p:cNvPr>
          <p:cNvGrpSpPr/>
          <p:nvPr/>
        </p:nvGrpSpPr>
        <p:grpSpPr>
          <a:xfrm>
            <a:off x="3358135" y="2186389"/>
            <a:ext cx="1838794" cy="298153"/>
            <a:chOff x="3358135" y="2186389"/>
            <a:chExt cx="1838794" cy="298153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EA48AF54-AA06-4C5C-966B-D4DE8CB57CEB}"/>
                </a:ext>
              </a:extLst>
            </p:cNvPr>
            <p:cNvSpPr/>
            <p:nvPr/>
          </p:nvSpPr>
          <p:spPr>
            <a:xfrm>
              <a:off x="3358135" y="2274853"/>
              <a:ext cx="1838794" cy="11147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C1A1F40-0855-4134-9CFD-CB2C1CF72CDD}"/>
                </a:ext>
              </a:extLst>
            </p:cNvPr>
            <p:cNvCxnSpPr/>
            <p:nvPr/>
          </p:nvCxnSpPr>
          <p:spPr>
            <a:xfrm>
              <a:off x="3477492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5D50458-B4EA-4D5F-A439-3BB9668174A3}"/>
                </a:ext>
              </a:extLst>
            </p:cNvPr>
            <p:cNvCxnSpPr/>
            <p:nvPr/>
          </p:nvCxnSpPr>
          <p:spPr>
            <a:xfrm>
              <a:off x="4301838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824FF14-E766-4ADD-836C-8C7E279EF3B6}"/>
                </a:ext>
              </a:extLst>
            </p:cNvPr>
            <p:cNvCxnSpPr/>
            <p:nvPr/>
          </p:nvCxnSpPr>
          <p:spPr>
            <a:xfrm>
              <a:off x="4732483" y="2186389"/>
              <a:ext cx="0" cy="298153"/>
            </a:xfrm>
            <a:prstGeom prst="straightConnector1">
              <a:avLst/>
            </a:prstGeom>
            <a:ln>
              <a:solidFill>
                <a:srgbClr val="1C81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D3D43B82-16C7-4294-9641-AA585F51F7AC}"/>
              </a:ext>
            </a:extLst>
          </p:cNvPr>
          <p:cNvSpPr/>
          <p:nvPr/>
        </p:nvSpPr>
        <p:spPr>
          <a:xfrm>
            <a:off x="3309872" y="2953177"/>
            <a:ext cx="1957453" cy="187124"/>
          </a:xfrm>
          <a:prstGeom prst="rect">
            <a:avLst/>
          </a:prstGeom>
          <a:noFill/>
          <a:ln w="28575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6909D7-D096-48FE-9DA2-48D218F41989}"/>
              </a:ext>
            </a:extLst>
          </p:cNvPr>
          <p:cNvSpPr txBox="1"/>
          <p:nvPr/>
        </p:nvSpPr>
        <p:spPr>
          <a:xfrm>
            <a:off x="5324928" y="289263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SST1</a:t>
            </a:r>
          </a:p>
        </p:txBody>
      </p:sp>
    </p:spTree>
    <p:extLst>
      <p:ext uri="{BB962C8B-B14F-4D97-AF65-F5344CB8AC3E}">
        <p14:creationId xmlns:p14="http://schemas.microsoft.com/office/powerpoint/2010/main" val="38613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6" y="1241018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7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-0.55117 -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358627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0" name="Rectangle: Rounded Corners 10">
            <a:extLst>
              <a:ext uri="{FF2B5EF4-FFF2-40B4-BE49-F238E27FC236}">
                <a16:creationId xmlns:a16="http://schemas.microsoft.com/office/drawing/2014/main" id="{FE3214FE-E2F4-4DAC-8F75-A67B56974BD6}"/>
              </a:ext>
            </a:extLst>
          </p:cNvPr>
          <p:cNvSpPr/>
          <p:nvPr/>
        </p:nvSpPr>
        <p:spPr>
          <a:xfrm>
            <a:off x="2801948" y="1942706"/>
            <a:ext cx="8551852" cy="1152000"/>
          </a:xfrm>
          <a:prstGeom prst="roundRect">
            <a:avLst>
              <a:gd name="adj" fmla="val 3275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3" name="TextBox 18">
            <a:extLst>
              <a:ext uri="{FF2B5EF4-FFF2-40B4-BE49-F238E27FC236}">
                <a16:creationId xmlns:a16="http://schemas.microsoft.com/office/drawing/2014/main" id="{4DE2DB26-1712-4DC0-AF5C-016B55C1E39F}"/>
              </a:ext>
            </a:extLst>
          </p:cNvPr>
          <p:cNvSpPr txBox="1"/>
          <p:nvPr/>
        </p:nvSpPr>
        <p:spPr>
          <a:xfrm>
            <a:off x="3690535" y="2033958"/>
            <a:ext cx="7059253" cy="96949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Predict impact of driver mutation based on SST background:	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by multilinear regression: impact on viability of driver mutation as a function of impact of SSTs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serves as an indication for interaction of driver mutation and its SSTs </a:t>
            </a: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7F8D25E4-2779-4B20-A1BB-DDBDEDEC7423}"/>
              </a:ext>
            </a:extLst>
          </p:cNvPr>
          <p:cNvSpPr/>
          <p:nvPr/>
        </p:nvSpPr>
        <p:spPr>
          <a:xfrm>
            <a:off x="2907061" y="2341848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/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𝑑𝑟𝑖𝑣𝑒𝑟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𝑚𝑢𝑡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𝑖𝑚𝑝𝑎𝑐𝑡</m:t>
                        </m:r>
                      </m:e>
                      <m:sub>
                        <m:r>
                          <a:rPr kumimoji="0" lang="de-DE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</m:t>
                        </m:r>
                        <m:r>
                          <a:rPr kumimoji="0" lang="de-D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0404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de-D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…)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9AD7DE2-9520-40CF-8CDC-0FEA2874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51" y="3753300"/>
                <a:ext cx="6318846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3" grpId="0"/>
      <p:bldP spid="7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 rot="5400000">
            <a:off x="418516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Pentagon 12"/>
          <p:cNvSpPr/>
          <p:nvPr/>
        </p:nvSpPr>
        <p:spPr>
          <a:xfrm rot="5400000">
            <a:off x="7777898" y="2457431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850735" y="1203493"/>
            <a:ext cx="1840585" cy="1840585"/>
          </a:xfrm>
          <a:prstGeom prst="ellipse">
            <a:avLst/>
          </a:prstGeom>
          <a:solidFill>
            <a:srgbClr val="1C819E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INCIDENCE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MORTALITY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500680" y="1165379"/>
            <a:ext cx="1840585" cy="1840585"/>
          </a:xfrm>
          <a:prstGeom prst="ellipse">
            <a:avLst/>
          </a:prstGeom>
          <a:solidFill>
            <a:srgbClr val="FFBE00"/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218286" y="1571042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68230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86808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70,000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new cases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8629940" y="3328281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About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18,000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caused deaths 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annually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46467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305849" y="5579837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27B3E21B-1FCA-48D6-952C-C9100EB8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2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D7B82078-4D79-4700-B3BE-EB847F84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86" y="1584061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Zentrum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für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Krebsregisterdaten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; Robert-Koch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Institut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“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Krebs in Deutschland | 2013/2014 | Brustdrüse C50“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medium.com </a:t>
            </a:r>
          </a:p>
        </p:txBody>
      </p:sp>
      <p:sp>
        <p:nvSpPr>
          <p:cNvPr id="28" name="Pentagon 15">
            <a:extLst>
              <a:ext uri="{FF2B5EF4-FFF2-40B4-BE49-F238E27FC236}">
                <a16:creationId xmlns:a16="http://schemas.microsoft.com/office/drawing/2014/main" id="{59B6F8AD-F760-45DC-84FB-CC1AA4C71D90}"/>
              </a:ext>
            </a:extLst>
          </p:cNvPr>
          <p:cNvSpPr/>
          <p:nvPr/>
        </p:nvSpPr>
        <p:spPr>
          <a:xfrm rot="5400000">
            <a:off x="4089413" y="2406299"/>
            <a:ext cx="3991061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Oval 13">
            <a:extLst>
              <a:ext uri="{FF2B5EF4-FFF2-40B4-BE49-F238E27FC236}">
                <a16:creationId xmlns:a16="http://schemas.microsoft.com/office/drawing/2014/main" id="{53274BD1-7F44-475D-B7CE-0035689ED678}"/>
              </a:ext>
            </a:extLst>
          </p:cNvPr>
          <p:cNvSpPr/>
          <p:nvPr/>
        </p:nvSpPr>
        <p:spPr>
          <a:xfrm>
            <a:off x="5171577" y="1165379"/>
            <a:ext cx="1840585" cy="184058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7">
            <a:extLst>
              <a:ext uri="{FF2B5EF4-FFF2-40B4-BE49-F238E27FC236}">
                <a16:creationId xmlns:a16="http://schemas.microsoft.com/office/drawing/2014/main" id="{5AA6206B-3412-42DC-BC0E-84FBFDCF48EC}"/>
              </a:ext>
            </a:extLst>
          </p:cNvPr>
          <p:cNvSpPr/>
          <p:nvPr/>
        </p:nvSpPr>
        <p:spPr>
          <a:xfrm>
            <a:off x="5539127" y="1535929"/>
            <a:ext cx="1105486" cy="11054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B7AF63F4-E338-4066-993C-F29C98B6615F}"/>
              </a:ext>
            </a:extLst>
          </p:cNvPr>
          <p:cNvSpPr txBox="1"/>
          <p:nvPr/>
        </p:nvSpPr>
        <p:spPr>
          <a:xfrm>
            <a:off x="4957705" y="3282513"/>
            <a:ext cx="2268327" cy="1969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30.5%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Most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Common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cancer type in women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A7B05A6-071C-49B6-B8EC-94179B805B32}"/>
              </a:ext>
            </a:extLst>
          </p:cNvPr>
          <p:cNvCxnSpPr/>
          <p:nvPr/>
        </p:nvCxnSpPr>
        <p:spPr>
          <a:xfrm>
            <a:off x="5617364" y="5528705"/>
            <a:ext cx="935158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https://cdn-images-1.medium.com/max/1200/1*2QVeenJ2bdiA_9N8qvPiPA.png">
            <a:extLst>
              <a:ext uri="{FF2B5EF4-FFF2-40B4-BE49-F238E27FC236}">
                <a16:creationId xmlns:a16="http://schemas.microsoft.com/office/drawing/2014/main" id="{E5C9B68B-1C32-4BC4-BE8A-6CADFACA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319" y="1521843"/>
            <a:ext cx="1105486" cy="11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7" grpId="0" animBg="1"/>
      <p:bldP spid="14" grpId="0" animBg="1"/>
      <p:bldP spid="15" grpId="0" animBg="1"/>
      <p:bldP spid="18" grpId="0" animBg="1"/>
      <p:bldP spid="21" grpId="0"/>
      <p:bldP spid="24" grpId="0"/>
      <p:bldP spid="28" grpId="0" animBg="1"/>
      <p:bldP spid="29" grpId="0" animBg="1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MILESTONES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>
            <a:stCxn id="15" idx="4"/>
            <a:endCxn id="122" idx="0"/>
          </p:cNvCxnSpPr>
          <p:nvPr/>
        </p:nvCxnSpPr>
        <p:spPr>
          <a:xfrm>
            <a:off x="1960688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4028344" y="3069069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96000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8163655" y="3132017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0231312" y="3797078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9092892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7025235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957580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889924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2268" y="3506310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83830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3851486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919142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986797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054454" y="3443362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451629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519285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586941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C81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722253" y="417137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FF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654596" y="2050951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76974" y="1900254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GENERAL DATA EXPLORATION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1234676" y="2513435"/>
            <a:ext cx="146412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Get an overview over expression patterns and effects on viability.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1509764" y="5344163"/>
            <a:ext cx="901843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29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May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586941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26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726825" y="5343104"/>
            <a:ext cx="1018118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24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663563" y="1656430"/>
            <a:ext cx="1000185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5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July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562612" y="1656430"/>
            <a:ext cx="931460" cy="238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12</a:t>
            </a:r>
            <a:r>
              <a:rPr kumimoji="0" lang="en-US" sz="1600" b="1" i="0" u="none" strike="noStrike" kern="1200" cap="none" spc="50" normalizeH="0" baseline="3000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th</a:t>
            </a:r>
            <a:r>
              <a: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June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918275" y="2306239"/>
            <a:ext cx="487976" cy="501997"/>
            <a:chOff x="7048500" y="1387475"/>
            <a:chExt cx="276226" cy="284163"/>
          </a:xfrm>
          <a:solidFill>
            <a:srgbClr val="404040"/>
          </a:solidFill>
        </p:grpSpPr>
        <p:sp>
          <p:nvSpPr>
            <p:cNvPr id="147" name="Freeform 4357"/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8" name="Freeform 4358"/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12286" y="124101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IDENTIFICATION OF SECOND-SITE TARGETS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5379682" y="2102379"/>
            <a:ext cx="142348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Find mutations of which the effect strongly correlates with the effect of driver mutation.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9" y="1908866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FINAL PRESENTATION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9485377" y="2512511"/>
            <a:ext cx="1491867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Present findings and implications for further research.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2944630" y="4060368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SELECTION OF DRIVER MUTATION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3261444" y="4884022"/>
            <a:ext cx="153379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Select overexpressed or gain-of-function mutations promoting viability.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079943" y="4060368"/>
            <a:ext cx="21674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PREDICTION OF INTERACTION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FBD7F5-A471-43BD-B56C-461413086A4E}"/>
              </a:ext>
            </a:extLst>
          </p:cNvPr>
          <p:cNvSpPr txBox="1"/>
          <p:nvPr/>
        </p:nvSpPr>
        <p:spPr>
          <a:xfrm>
            <a:off x="7450520" y="4638275"/>
            <a:ext cx="14234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Predict effect of driver mutation in interaction with second-site targets.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9" name="Group 155">
            <a:extLst>
              <a:ext uri="{FF2B5EF4-FFF2-40B4-BE49-F238E27FC236}">
                <a16:creationId xmlns:a16="http://schemas.microsoft.com/office/drawing/2014/main" id="{5D6B9295-4A0C-4358-A31C-46433FEE1A33}"/>
              </a:ext>
            </a:extLst>
          </p:cNvPr>
          <p:cNvGrpSpPr/>
          <p:nvPr/>
        </p:nvGrpSpPr>
        <p:grpSpPr>
          <a:xfrm>
            <a:off x="1763910" y="4434878"/>
            <a:ext cx="393552" cy="393552"/>
            <a:chOff x="4319588" y="2492375"/>
            <a:chExt cx="287338" cy="287338"/>
          </a:xfrm>
          <a:solidFill>
            <a:srgbClr val="404040"/>
          </a:solidFill>
        </p:grpSpPr>
        <p:sp>
          <p:nvSpPr>
            <p:cNvPr id="70" name="Freeform 372">
              <a:extLst>
                <a:ext uri="{FF2B5EF4-FFF2-40B4-BE49-F238E27FC236}">
                  <a16:creationId xmlns:a16="http://schemas.microsoft.com/office/drawing/2014/main" id="{E19B6879-0981-477F-91A3-D2D8F821D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Freeform 373">
              <a:extLst>
                <a:ext uri="{FF2B5EF4-FFF2-40B4-BE49-F238E27FC236}">
                  <a16:creationId xmlns:a16="http://schemas.microsoft.com/office/drawing/2014/main" id="{7C04AF3A-C0AC-4B19-B56E-B203385C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2" name="Freeform 2522">
            <a:extLst>
              <a:ext uri="{FF2B5EF4-FFF2-40B4-BE49-F238E27FC236}">
                <a16:creationId xmlns:a16="http://schemas.microsoft.com/office/drawing/2014/main" id="{16EA7147-AEDE-4816-8459-953A1A18C68A}"/>
              </a:ext>
            </a:extLst>
          </p:cNvPr>
          <p:cNvSpPr>
            <a:spLocks noEditPoints="1"/>
          </p:cNvSpPr>
          <p:nvPr/>
        </p:nvSpPr>
        <p:spPr bwMode="auto">
          <a:xfrm>
            <a:off x="3813297" y="2342776"/>
            <a:ext cx="430091" cy="430091"/>
          </a:xfrm>
          <a:custGeom>
            <a:avLst/>
            <a:gdLst>
              <a:gd name="T0" fmla="*/ 417 w 901"/>
              <a:gd name="T1" fmla="*/ 730 h 901"/>
              <a:gd name="T2" fmla="*/ 406 w 901"/>
              <a:gd name="T3" fmla="*/ 736 h 901"/>
              <a:gd name="T4" fmla="*/ 398 w 901"/>
              <a:gd name="T5" fmla="*/ 734 h 901"/>
              <a:gd name="T6" fmla="*/ 391 w 901"/>
              <a:gd name="T7" fmla="*/ 720 h 901"/>
              <a:gd name="T8" fmla="*/ 175 w 901"/>
              <a:gd name="T9" fmla="*/ 509 h 901"/>
              <a:gd name="T10" fmla="*/ 166 w 901"/>
              <a:gd name="T11" fmla="*/ 499 h 901"/>
              <a:gd name="T12" fmla="*/ 170 w 901"/>
              <a:gd name="T13" fmla="*/ 485 h 901"/>
              <a:gd name="T14" fmla="*/ 629 w 901"/>
              <a:gd name="T15" fmla="*/ 256 h 901"/>
              <a:gd name="T16" fmla="*/ 641 w 901"/>
              <a:gd name="T17" fmla="*/ 259 h 901"/>
              <a:gd name="T18" fmla="*/ 646 w 901"/>
              <a:gd name="T19" fmla="*/ 272 h 901"/>
              <a:gd name="T20" fmla="*/ 451 w 901"/>
              <a:gd name="T21" fmla="*/ 0 h 901"/>
              <a:gd name="T22" fmla="*/ 382 w 901"/>
              <a:gd name="T23" fmla="*/ 5 h 901"/>
              <a:gd name="T24" fmla="*/ 317 w 901"/>
              <a:gd name="T25" fmla="*/ 20 h 901"/>
              <a:gd name="T26" fmla="*/ 256 w 901"/>
              <a:gd name="T27" fmla="*/ 44 h 901"/>
              <a:gd name="T28" fmla="*/ 200 w 901"/>
              <a:gd name="T29" fmla="*/ 77 h 901"/>
              <a:gd name="T30" fmla="*/ 148 w 901"/>
              <a:gd name="T31" fmla="*/ 117 h 901"/>
              <a:gd name="T32" fmla="*/ 104 w 901"/>
              <a:gd name="T33" fmla="*/ 164 h 901"/>
              <a:gd name="T34" fmla="*/ 65 w 901"/>
              <a:gd name="T35" fmla="*/ 217 h 901"/>
              <a:gd name="T36" fmla="*/ 36 w 901"/>
              <a:gd name="T37" fmla="*/ 276 h 901"/>
              <a:gd name="T38" fmla="*/ 15 w 901"/>
              <a:gd name="T39" fmla="*/ 338 h 901"/>
              <a:gd name="T40" fmla="*/ 3 w 901"/>
              <a:gd name="T41" fmla="*/ 404 h 901"/>
              <a:gd name="T42" fmla="*/ 1 w 901"/>
              <a:gd name="T43" fmla="*/ 474 h 901"/>
              <a:gd name="T44" fmla="*/ 9 w 901"/>
              <a:gd name="T45" fmla="*/ 541 h 901"/>
              <a:gd name="T46" fmla="*/ 28 w 901"/>
              <a:gd name="T47" fmla="*/ 605 h 901"/>
              <a:gd name="T48" fmla="*/ 54 w 901"/>
              <a:gd name="T49" fmla="*/ 665 h 901"/>
              <a:gd name="T50" fmla="*/ 90 w 901"/>
              <a:gd name="T51" fmla="*/ 719 h 901"/>
              <a:gd name="T52" fmla="*/ 132 w 901"/>
              <a:gd name="T53" fmla="*/ 769 h 901"/>
              <a:gd name="T54" fmla="*/ 181 w 901"/>
              <a:gd name="T55" fmla="*/ 811 h 901"/>
              <a:gd name="T56" fmla="*/ 236 w 901"/>
              <a:gd name="T57" fmla="*/ 846 h 901"/>
              <a:gd name="T58" fmla="*/ 297 w 901"/>
              <a:gd name="T59" fmla="*/ 873 h 901"/>
              <a:gd name="T60" fmla="*/ 360 w 901"/>
              <a:gd name="T61" fmla="*/ 892 h 901"/>
              <a:gd name="T62" fmla="*/ 428 w 901"/>
              <a:gd name="T63" fmla="*/ 900 h 901"/>
              <a:gd name="T64" fmla="*/ 497 w 901"/>
              <a:gd name="T65" fmla="*/ 899 h 901"/>
              <a:gd name="T66" fmla="*/ 563 w 901"/>
              <a:gd name="T67" fmla="*/ 887 h 901"/>
              <a:gd name="T68" fmla="*/ 626 w 901"/>
              <a:gd name="T69" fmla="*/ 866 h 901"/>
              <a:gd name="T70" fmla="*/ 684 w 901"/>
              <a:gd name="T71" fmla="*/ 836 h 901"/>
              <a:gd name="T72" fmla="*/ 737 w 901"/>
              <a:gd name="T73" fmla="*/ 797 h 901"/>
              <a:gd name="T74" fmla="*/ 784 w 901"/>
              <a:gd name="T75" fmla="*/ 753 h 901"/>
              <a:gd name="T76" fmla="*/ 824 w 901"/>
              <a:gd name="T77" fmla="*/ 702 h 901"/>
              <a:gd name="T78" fmla="*/ 857 w 901"/>
              <a:gd name="T79" fmla="*/ 645 h 901"/>
              <a:gd name="T80" fmla="*/ 881 w 901"/>
              <a:gd name="T81" fmla="*/ 584 h 901"/>
              <a:gd name="T82" fmla="*/ 897 w 901"/>
              <a:gd name="T83" fmla="*/ 519 h 901"/>
              <a:gd name="T84" fmla="*/ 901 w 901"/>
              <a:gd name="T85" fmla="*/ 451 h 901"/>
              <a:gd name="T86" fmla="*/ 897 w 901"/>
              <a:gd name="T87" fmla="*/ 382 h 901"/>
              <a:gd name="T88" fmla="*/ 881 w 901"/>
              <a:gd name="T89" fmla="*/ 316 h 901"/>
              <a:gd name="T90" fmla="*/ 857 w 901"/>
              <a:gd name="T91" fmla="*/ 256 h 901"/>
              <a:gd name="T92" fmla="*/ 824 w 901"/>
              <a:gd name="T93" fmla="*/ 198 h 901"/>
              <a:gd name="T94" fmla="*/ 784 w 901"/>
              <a:gd name="T95" fmla="*/ 148 h 901"/>
              <a:gd name="T96" fmla="*/ 737 w 901"/>
              <a:gd name="T97" fmla="*/ 103 h 901"/>
              <a:gd name="T98" fmla="*/ 684 w 901"/>
              <a:gd name="T99" fmla="*/ 65 h 901"/>
              <a:gd name="T100" fmla="*/ 626 w 901"/>
              <a:gd name="T101" fmla="*/ 36 h 901"/>
              <a:gd name="T102" fmla="*/ 563 w 901"/>
              <a:gd name="T103" fmla="*/ 14 h 901"/>
              <a:gd name="T104" fmla="*/ 497 w 901"/>
              <a:gd name="T105" fmla="*/ 2 h 901"/>
              <a:gd name="T106" fmla="*/ 451 w 901"/>
              <a:gd name="T107" fmla="*/ 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01" h="901">
                <a:moveTo>
                  <a:pt x="644" y="277"/>
                </a:moveTo>
                <a:lnTo>
                  <a:pt x="419" y="727"/>
                </a:lnTo>
                <a:lnTo>
                  <a:pt x="417" y="730"/>
                </a:lnTo>
                <a:lnTo>
                  <a:pt x="413" y="734"/>
                </a:lnTo>
                <a:lnTo>
                  <a:pt x="410" y="735"/>
                </a:lnTo>
                <a:lnTo>
                  <a:pt x="406" y="736"/>
                </a:lnTo>
                <a:lnTo>
                  <a:pt x="404" y="736"/>
                </a:lnTo>
                <a:lnTo>
                  <a:pt x="402" y="735"/>
                </a:lnTo>
                <a:lnTo>
                  <a:pt x="398" y="734"/>
                </a:lnTo>
                <a:lnTo>
                  <a:pt x="395" y="730"/>
                </a:lnTo>
                <a:lnTo>
                  <a:pt x="391" y="726"/>
                </a:lnTo>
                <a:lnTo>
                  <a:pt x="391" y="720"/>
                </a:lnTo>
                <a:lnTo>
                  <a:pt x="391" y="510"/>
                </a:lnTo>
                <a:lnTo>
                  <a:pt x="181" y="510"/>
                </a:lnTo>
                <a:lnTo>
                  <a:pt x="175" y="509"/>
                </a:lnTo>
                <a:lnTo>
                  <a:pt x="171" y="507"/>
                </a:lnTo>
                <a:lnTo>
                  <a:pt x="168" y="503"/>
                </a:lnTo>
                <a:lnTo>
                  <a:pt x="166" y="499"/>
                </a:lnTo>
                <a:lnTo>
                  <a:pt x="166" y="494"/>
                </a:lnTo>
                <a:lnTo>
                  <a:pt x="167" y="489"/>
                </a:lnTo>
                <a:lnTo>
                  <a:pt x="170" y="485"/>
                </a:lnTo>
                <a:lnTo>
                  <a:pt x="173" y="481"/>
                </a:lnTo>
                <a:lnTo>
                  <a:pt x="625" y="257"/>
                </a:lnTo>
                <a:lnTo>
                  <a:pt x="629" y="256"/>
                </a:lnTo>
                <a:lnTo>
                  <a:pt x="633" y="256"/>
                </a:lnTo>
                <a:lnTo>
                  <a:pt x="638" y="257"/>
                </a:lnTo>
                <a:lnTo>
                  <a:pt x="641" y="259"/>
                </a:lnTo>
                <a:lnTo>
                  <a:pt x="644" y="263"/>
                </a:lnTo>
                <a:lnTo>
                  <a:pt x="646" y="268"/>
                </a:lnTo>
                <a:lnTo>
                  <a:pt x="646" y="272"/>
                </a:lnTo>
                <a:lnTo>
                  <a:pt x="644" y="277"/>
                </a:lnTo>
                <a:lnTo>
                  <a:pt x="644" y="277"/>
                </a:lnTo>
                <a:close/>
                <a:moveTo>
                  <a:pt x="451" y="0"/>
                </a:moveTo>
                <a:lnTo>
                  <a:pt x="428" y="0"/>
                </a:lnTo>
                <a:lnTo>
                  <a:pt x="404" y="2"/>
                </a:lnTo>
                <a:lnTo>
                  <a:pt x="382" y="5"/>
                </a:lnTo>
                <a:lnTo>
                  <a:pt x="360" y="9"/>
                </a:lnTo>
                <a:lnTo>
                  <a:pt x="338" y="14"/>
                </a:lnTo>
                <a:lnTo>
                  <a:pt x="317" y="20"/>
                </a:lnTo>
                <a:lnTo>
                  <a:pt x="297" y="27"/>
                </a:lnTo>
                <a:lnTo>
                  <a:pt x="276" y="36"/>
                </a:lnTo>
                <a:lnTo>
                  <a:pt x="256" y="44"/>
                </a:lnTo>
                <a:lnTo>
                  <a:pt x="236" y="54"/>
                </a:lnTo>
                <a:lnTo>
                  <a:pt x="217" y="65"/>
                </a:lnTo>
                <a:lnTo>
                  <a:pt x="200" y="77"/>
                </a:lnTo>
                <a:lnTo>
                  <a:pt x="181" y="89"/>
                </a:lnTo>
                <a:lnTo>
                  <a:pt x="164" y="103"/>
                </a:lnTo>
                <a:lnTo>
                  <a:pt x="148" y="117"/>
                </a:lnTo>
                <a:lnTo>
                  <a:pt x="132" y="132"/>
                </a:lnTo>
                <a:lnTo>
                  <a:pt x="117" y="148"/>
                </a:lnTo>
                <a:lnTo>
                  <a:pt x="104" y="164"/>
                </a:lnTo>
                <a:lnTo>
                  <a:pt x="90" y="181"/>
                </a:lnTo>
                <a:lnTo>
                  <a:pt x="77" y="198"/>
                </a:lnTo>
                <a:lnTo>
                  <a:pt x="65" y="217"/>
                </a:lnTo>
                <a:lnTo>
                  <a:pt x="54" y="236"/>
                </a:lnTo>
                <a:lnTo>
                  <a:pt x="44" y="256"/>
                </a:lnTo>
                <a:lnTo>
                  <a:pt x="36" y="276"/>
                </a:lnTo>
                <a:lnTo>
                  <a:pt x="28" y="295"/>
                </a:lnTo>
                <a:lnTo>
                  <a:pt x="20" y="316"/>
                </a:lnTo>
                <a:lnTo>
                  <a:pt x="15" y="338"/>
                </a:lnTo>
                <a:lnTo>
                  <a:pt x="9" y="359"/>
                </a:lnTo>
                <a:lnTo>
                  <a:pt x="6" y="382"/>
                </a:lnTo>
                <a:lnTo>
                  <a:pt x="3" y="404"/>
                </a:lnTo>
                <a:lnTo>
                  <a:pt x="1" y="427"/>
                </a:lnTo>
                <a:lnTo>
                  <a:pt x="0" y="451"/>
                </a:lnTo>
                <a:lnTo>
                  <a:pt x="1" y="474"/>
                </a:lnTo>
                <a:lnTo>
                  <a:pt x="3" y="497"/>
                </a:lnTo>
                <a:lnTo>
                  <a:pt x="6" y="519"/>
                </a:lnTo>
                <a:lnTo>
                  <a:pt x="9" y="541"/>
                </a:lnTo>
                <a:lnTo>
                  <a:pt x="15" y="563"/>
                </a:lnTo>
                <a:lnTo>
                  <a:pt x="20" y="584"/>
                </a:lnTo>
                <a:lnTo>
                  <a:pt x="28" y="605"/>
                </a:lnTo>
                <a:lnTo>
                  <a:pt x="36" y="626"/>
                </a:lnTo>
                <a:lnTo>
                  <a:pt x="44" y="645"/>
                </a:lnTo>
                <a:lnTo>
                  <a:pt x="54" y="665"/>
                </a:lnTo>
                <a:lnTo>
                  <a:pt x="65" y="684"/>
                </a:lnTo>
                <a:lnTo>
                  <a:pt x="77" y="702"/>
                </a:lnTo>
                <a:lnTo>
                  <a:pt x="90" y="719"/>
                </a:lnTo>
                <a:lnTo>
                  <a:pt x="104" y="737"/>
                </a:lnTo>
                <a:lnTo>
                  <a:pt x="117" y="753"/>
                </a:lnTo>
                <a:lnTo>
                  <a:pt x="132" y="769"/>
                </a:lnTo>
                <a:lnTo>
                  <a:pt x="148" y="783"/>
                </a:lnTo>
                <a:lnTo>
                  <a:pt x="164" y="797"/>
                </a:lnTo>
                <a:lnTo>
                  <a:pt x="181" y="811"/>
                </a:lnTo>
                <a:lnTo>
                  <a:pt x="200" y="824"/>
                </a:lnTo>
                <a:lnTo>
                  <a:pt x="217" y="836"/>
                </a:lnTo>
                <a:lnTo>
                  <a:pt x="236" y="846"/>
                </a:lnTo>
                <a:lnTo>
                  <a:pt x="256" y="856"/>
                </a:lnTo>
                <a:lnTo>
                  <a:pt x="276" y="866"/>
                </a:lnTo>
                <a:lnTo>
                  <a:pt x="297" y="873"/>
                </a:lnTo>
                <a:lnTo>
                  <a:pt x="317" y="880"/>
                </a:lnTo>
                <a:lnTo>
                  <a:pt x="338" y="887"/>
                </a:lnTo>
                <a:lnTo>
                  <a:pt x="360" y="892"/>
                </a:lnTo>
                <a:lnTo>
                  <a:pt x="382" y="895"/>
                </a:lnTo>
                <a:lnTo>
                  <a:pt x="404" y="899"/>
                </a:lnTo>
                <a:lnTo>
                  <a:pt x="428" y="900"/>
                </a:lnTo>
                <a:lnTo>
                  <a:pt x="451" y="901"/>
                </a:lnTo>
                <a:lnTo>
                  <a:pt x="474" y="900"/>
                </a:lnTo>
                <a:lnTo>
                  <a:pt x="497" y="899"/>
                </a:lnTo>
                <a:lnTo>
                  <a:pt x="519" y="895"/>
                </a:lnTo>
                <a:lnTo>
                  <a:pt x="541" y="892"/>
                </a:lnTo>
                <a:lnTo>
                  <a:pt x="563" y="887"/>
                </a:lnTo>
                <a:lnTo>
                  <a:pt x="585" y="880"/>
                </a:lnTo>
                <a:lnTo>
                  <a:pt x="606" y="873"/>
                </a:lnTo>
                <a:lnTo>
                  <a:pt x="626" y="866"/>
                </a:lnTo>
                <a:lnTo>
                  <a:pt x="646" y="856"/>
                </a:lnTo>
                <a:lnTo>
                  <a:pt x="665" y="846"/>
                </a:lnTo>
                <a:lnTo>
                  <a:pt x="684" y="836"/>
                </a:lnTo>
                <a:lnTo>
                  <a:pt x="703" y="824"/>
                </a:lnTo>
                <a:lnTo>
                  <a:pt x="720" y="811"/>
                </a:lnTo>
                <a:lnTo>
                  <a:pt x="737" y="797"/>
                </a:lnTo>
                <a:lnTo>
                  <a:pt x="753" y="783"/>
                </a:lnTo>
                <a:lnTo>
                  <a:pt x="769" y="769"/>
                </a:lnTo>
                <a:lnTo>
                  <a:pt x="784" y="753"/>
                </a:lnTo>
                <a:lnTo>
                  <a:pt x="799" y="737"/>
                </a:lnTo>
                <a:lnTo>
                  <a:pt x="812" y="719"/>
                </a:lnTo>
                <a:lnTo>
                  <a:pt x="824" y="702"/>
                </a:lnTo>
                <a:lnTo>
                  <a:pt x="836" y="684"/>
                </a:lnTo>
                <a:lnTo>
                  <a:pt x="847" y="665"/>
                </a:lnTo>
                <a:lnTo>
                  <a:pt x="857" y="645"/>
                </a:lnTo>
                <a:lnTo>
                  <a:pt x="866" y="626"/>
                </a:lnTo>
                <a:lnTo>
                  <a:pt x="874" y="605"/>
                </a:lnTo>
                <a:lnTo>
                  <a:pt x="881" y="584"/>
                </a:lnTo>
                <a:lnTo>
                  <a:pt x="887" y="563"/>
                </a:lnTo>
                <a:lnTo>
                  <a:pt x="892" y="541"/>
                </a:lnTo>
                <a:lnTo>
                  <a:pt x="897" y="519"/>
                </a:lnTo>
                <a:lnTo>
                  <a:pt x="899" y="497"/>
                </a:lnTo>
                <a:lnTo>
                  <a:pt x="901" y="474"/>
                </a:lnTo>
                <a:lnTo>
                  <a:pt x="901" y="451"/>
                </a:lnTo>
                <a:lnTo>
                  <a:pt x="901" y="427"/>
                </a:lnTo>
                <a:lnTo>
                  <a:pt x="899" y="404"/>
                </a:lnTo>
                <a:lnTo>
                  <a:pt x="897" y="382"/>
                </a:lnTo>
                <a:lnTo>
                  <a:pt x="892" y="359"/>
                </a:lnTo>
                <a:lnTo>
                  <a:pt x="887" y="338"/>
                </a:lnTo>
                <a:lnTo>
                  <a:pt x="881" y="316"/>
                </a:lnTo>
                <a:lnTo>
                  <a:pt x="874" y="295"/>
                </a:lnTo>
                <a:lnTo>
                  <a:pt x="866" y="276"/>
                </a:lnTo>
                <a:lnTo>
                  <a:pt x="857" y="256"/>
                </a:lnTo>
                <a:lnTo>
                  <a:pt x="847" y="236"/>
                </a:lnTo>
                <a:lnTo>
                  <a:pt x="836" y="217"/>
                </a:lnTo>
                <a:lnTo>
                  <a:pt x="824" y="198"/>
                </a:lnTo>
                <a:lnTo>
                  <a:pt x="812" y="181"/>
                </a:lnTo>
                <a:lnTo>
                  <a:pt x="799" y="164"/>
                </a:lnTo>
                <a:lnTo>
                  <a:pt x="784" y="148"/>
                </a:lnTo>
                <a:lnTo>
                  <a:pt x="769" y="132"/>
                </a:lnTo>
                <a:lnTo>
                  <a:pt x="753" y="117"/>
                </a:lnTo>
                <a:lnTo>
                  <a:pt x="737" y="103"/>
                </a:lnTo>
                <a:lnTo>
                  <a:pt x="720" y="89"/>
                </a:lnTo>
                <a:lnTo>
                  <a:pt x="703" y="77"/>
                </a:lnTo>
                <a:lnTo>
                  <a:pt x="684" y="65"/>
                </a:lnTo>
                <a:lnTo>
                  <a:pt x="665" y="54"/>
                </a:lnTo>
                <a:lnTo>
                  <a:pt x="646" y="44"/>
                </a:lnTo>
                <a:lnTo>
                  <a:pt x="626" y="36"/>
                </a:lnTo>
                <a:lnTo>
                  <a:pt x="606" y="27"/>
                </a:lnTo>
                <a:lnTo>
                  <a:pt x="585" y="20"/>
                </a:lnTo>
                <a:lnTo>
                  <a:pt x="563" y="14"/>
                </a:lnTo>
                <a:lnTo>
                  <a:pt x="541" y="9"/>
                </a:lnTo>
                <a:lnTo>
                  <a:pt x="519" y="5"/>
                </a:lnTo>
                <a:lnTo>
                  <a:pt x="497" y="2"/>
                </a:lnTo>
                <a:lnTo>
                  <a:pt x="474" y="0"/>
                </a:lnTo>
                <a:lnTo>
                  <a:pt x="451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BE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3" name="Grafik 12" descr="Lupe">
            <a:extLst>
              <a:ext uri="{FF2B5EF4-FFF2-40B4-BE49-F238E27FC236}">
                <a16:creationId xmlns:a16="http://schemas.microsoft.com/office/drawing/2014/main" id="{CAF1C438-E0AE-4FD6-832E-9D4C192DB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225" y="4430230"/>
            <a:ext cx="500400" cy="500400"/>
          </a:xfrm>
          <a:prstGeom prst="rect">
            <a:avLst/>
          </a:prstGeom>
        </p:spPr>
      </p:pic>
      <p:pic>
        <p:nvPicPr>
          <p:cNvPr id="16" name="Grafik 15" descr="Präsentation mit Balkendiagramm">
            <a:extLst>
              <a:ext uri="{FF2B5EF4-FFF2-40B4-BE49-F238E27FC236}">
                <a16:creationId xmlns:a16="http://schemas.microsoft.com/office/drawing/2014/main" id="{A053F2C2-025D-4046-8AA4-EAF82EBA0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2323" y="4399900"/>
            <a:ext cx="597977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0" y="-2"/>
            <a:ext cx="12192000" cy="6858001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0" y="1164436"/>
            <a:ext cx="12192000" cy="4529128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49050" y="0"/>
            <a:ext cx="742950" cy="6858000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5257" y="3660367"/>
            <a:ext cx="8278762" cy="1117265"/>
            <a:chOff x="577762" y="3111229"/>
            <a:chExt cx="8278762" cy="1117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E8C-C874-4027-92B6-106F8C9E07A1}"/>
                </a:ext>
              </a:extLst>
            </p:cNvPr>
            <p:cNvSpPr txBox="1"/>
            <p:nvPr/>
          </p:nvSpPr>
          <p:spPr>
            <a:xfrm>
              <a:off x="577762" y="3111229"/>
              <a:ext cx="8278762" cy="10156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Any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QUESTIONS ?</a:t>
              </a:r>
              <a:endPara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77762" y="4228494"/>
              <a:ext cx="563435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11449050" y="-3"/>
            <a:ext cx="742950" cy="1164438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449050" y="1920604"/>
            <a:ext cx="742950" cy="703943"/>
          </a:xfrm>
          <a:prstGeom prst="rect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DNA">
            <a:extLst>
              <a:ext uri="{FF2B5EF4-FFF2-40B4-BE49-F238E27FC236}">
                <a16:creationId xmlns:a16="http://schemas.microsoft.com/office/drawing/2014/main" id="{1D25CC4C-767B-4E95-A784-6937621EF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7375" y="1899285"/>
            <a:ext cx="1303288" cy="130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DRIVERS 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TUMORIGENESIS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2A20F7-51F3-4EA6-AFAD-815481D2A453}"/>
              </a:ext>
            </a:extLst>
          </p:cNvPr>
          <p:cNvSpPr/>
          <p:nvPr/>
        </p:nvSpPr>
        <p:spPr>
          <a:xfrm>
            <a:off x="1646273" y="6436769"/>
            <a:ext cx="8586126" cy="333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</a:t>
            </a:r>
            <a:r>
              <a:rPr kumimoji="0" lang="it-IT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Stratton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Campbell et al. 2009)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5F2B28C8-E806-4EC4-9F10-C77EC1957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6373" y="2771373"/>
            <a:ext cx="1702904" cy="1702904"/>
          </a:xfrm>
          <a:prstGeom prst="rect">
            <a:avLst/>
          </a:prstGeom>
        </p:spPr>
      </p:pic>
      <p:sp>
        <p:nvSpPr>
          <p:cNvPr id="34" name="Pentagon 15">
            <a:extLst>
              <a:ext uri="{FF2B5EF4-FFF2-40B4-BE49-F238E27FC236}">
                <a16:creationId xmlns:a16="http://schemas.microsoft.com/office/drawing/2014/main" id="{0AD95632-09C8-42C9-A80A-967597989170}"/>
              </a:ext>
            </a:extLst>
          </p:cNvPr>
          <p:cNvSpPr/>
          <p:nvPr/>
        </p:nvSpPr>
        <p:spPr>
          <a:xfrm>
            <a:off x="664542" y="1452375"/>
            <a:ext cx="6673217" cy="3323771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Driver Mutation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 factor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in tumorigenesis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Growth advantage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Positive selection in microenvironment</a:t>
            </a: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Often required for tumor maintenance</a:t>
            </a:r>
          </a:p>
        </p:txBody>
      </p:sp>
    </p:spTree>
    <p:extLst>
      <p:ext uri="{BB962C8B-B14F-4D97-AF65-F5344CB8AC3E}">
        <p14:creationId xmlns:p14="http://schemas.microsoft.com/office/powerpoint/2010/main" val="21251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111">
            <a:extLst>
              <a:ext uri="{FF2B5EF4-FFF2-40B4-BE49-F238E27FC236}">
                <a16:creationId xmlns:a16="http://schemas.microsoft.com/office/drawing/2014/main" id="{416CC6C7-856D-4C38-8EC3-41100491DCF3}"/>
              </a:ext>
            </a:extLst>
          </p:cNvPr>
          <p:cNvSpPr/>
          <p:nvPr/>
        </p:nvSpPr>
        <p:spPr>
          <a:xfrm>
            <a:off x="1630012" y="5718566"/>
            <a:ext cx="5057103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BE00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POSSIBLE DRIVER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  <a:r>
              <a:rPr lang="en-US" sz="4000" b="1" dirty="0">
                <a:solidFill>
                  <a:srgbClr val="1C819E"/>
                </a:solidFill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rPr>
              <a:t>MUTATIONS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20356" y="1732993"/>
            <a:ext cx="5048095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1620356" y="2702724"/>
            <a:ext cx="5066767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620356" y="3684672"/>
            <a:ext cx="5066762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1607194" y="4694566"/>
            <a:ext cx="5079921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87829" y="1260039"/>
            <a:ext cx="1093733" cy="233013"/>
            <a:chOff x="735067" y="1781317"/>
            <a:chExt cx="1093733" cy="233013"/>
          </a:xfrm>
        </p:grpSpPr>
        <p:sp>
          <p:nvSpPr>
            <p:cNvPr id="59" name="Rounded Rectangle 58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0.1</a:t>
              </a:r>
            </a:p>
          </p:txBody>
        </p:sp>
      </p:grp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1900614" y="1409841"/>
            <a:ext cx="48886" cy="502872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2809552" y="1260039"/>
            <a:ext cx="1093733" cy="233013"/>
            <a:chOff x="735067" y="1781317"/>
            <a:chExt cx="1093733" cy="233013"/>
          </a:xfrm>
        </p:grpSpPr>
        <p:sp>
          <p:nvSpPr>
            <p:cNvPr id="136" name="Rounded Rectangle 135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0.2</a:t>
              </a:r>
            </a:p>
          </p:txBody>
        </p:sp>
      </p:grpSp>
      <p:cxnSp>
        <p:nvCxnSpPr>
          <p:cNvPr id="135" name="Straight Connector 134"/>
          <p:cNvCxnSpPr>
            <a:cxnSpLocks/>
          </p:cNvCxnSpPr>
          <p:nvPr/>
        </p:nvCxnSpPr>
        <p:spPr>
          <a:xfrm flipH="1">
            <a:off x="2798827" y="1409841"/>
            <a:ext cx="23511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731275" y="1260039"/>
            <a:ext cx="1093733" cy="233013"/>
            <a:chOff x="735067" y="1781317"/>
            <a:chExt cx="1093733" cy="233013"/>
          </a:xfrm>
        </p:grpSpPr>
        <p:sp>
          <p:nvSpPr>
            <p:cNvPr id="151" name="Rounded Rectangle 15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0.3</a:t>
              </a:r>
            </a:p>
          </p:txBody>
        </p:sp>
      </p:grpSp>
      <p:cxnSp>
        <p:nvCxnSpPr>
          <p:cNvPr id="150" name="Straight Connector 149"/>
          <p:cNvCxnSpPr>
            <a:cxnSpLocks/>
          </p:cNvCxnSpPr>
          <p:nvPr/>
        </p:nvCxnSpPr>
        <p:spPr>
          <a:xfrm flipH="1">
            <a:off x="3734000" y="1409841"/>
            <a:ext cx="10060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4652998" y="1260039"/>
            <a:ext cx="1093733" cy="233013"/>
            <a:chOff x="735067" y="1781317"/>
            <a:chExt cx="1093733" cy="233013"/>
          </a:xfrm>
        </p:grpSpPr>
        <p:sp>
          <p:nvSpPr>
            <p:cNvPr id="165" name="Rounded Rectangle 164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0.4</a:t>
              </a:r>
            </a:p>
          </p:txBody>
        </p:sp>
      </p:grpSp>
      <p:cxnSp>
        <p:nvCxnSpPr>
          <p:cNvPr id="164" name="Straight Connector 163"/>
          <p:cNvCxnSpPr>
            <a:cxnSpLocks/>
          </p:cNvCxnSpPr>
          <p:nvPr/>
        </p:nvCxnSpPr>
        <p:spPr>
          <a:xfrm flipH="1">
            <a:off x="4647108" y="1409841"/>
            <a:ext cx="18675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5574721" y="1260039"/>
            <a:ext cx="1093733" cy="233013"/>
            <a:chOff x="735067" y="1781317"/>
            <a:chExt cx="1093733" cy="233013"/>
          </a:xfrm>
        </p:grpSpPr>
        <p:sp>
          <p:nvSpPr>
            <p:cNvPr id="173" name="Rounded Rectangle 172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0.5</a:t>
              </a:r>
            </a:p>
          </p:txBody>
        </p:sp>
      </p:grpSp>
      <p:cxnSp>
        <p:nvCxnSpPr>
          <p:cNvPr id="171" name="Straight Connector 170"/>
          <p:cNvCxnSpPr>
            <a:cxnSpLocks/>
          </p:cNvCxnSpPr>
          <p:nvPr/>
        </p:nvCxnSpPr>
        <p:spPr>
          <a:xfrm>
            <a:off x="5587506" y="1409841"/>
            <a:ext cx="8106" cy="5056393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6496444" y="1260039"/>
            <a:ext cx="1093733" cy="233013"/>
            <a:chOff x="735067" y="1781317"/>
            <a:chExt cx="1093733" cy="233013"/>
          </a:xfrm>
        </p:grpSpPr>
        <p:sp>
          <p:nvSpPr>
            <p:cNvPr id="181" name="Rounded Rectangle 180"/>
            <p:cNvSpPr/>
            <p:nvPr/>
          </p:nvSpPr>
          <p:spPr>
            <a:xfrm rot="2700000">
              <a:off x="735067" y="1852467"/>
              <a:ext cx="90712" cy="907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25752" y="1781317"/>
              <a:ext cx="903048" cy="233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Ebrima" panose="02000000000000000000" pitchFamily="2" charset="0"/>
                  <a:cs typeface="Ebrima" panose="02000000000000000000" pitchFamily="2" charset="0"/>
                </a:rPr>
                <a:t>0.6</a:t>
              </a:r>
            </a:p>
          </p:txBody>
        </p:sp>
      </p:grpSp>
      <p:cxnSp>
        <p:nvCxnSpPr>
          <p:cNvPr id="180" name="Straight Connector 179"/>
          <p:cNvCxnSpPr>
            <a:cxnSpLocks/>
          </p:cNvCxnSpPr>
          <p:nvPr/>
        </p:nvCxnSpPr>
        <p:spPr>
          <a:xfrm flipH="1">
            <a:off x="6509228" y="1409841"/>
            <a:ext cx="1" cy="5129071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20802" y="1260038"/>
            <a:ext cx="2059511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rPr>
              <a:t>OF OBSERVED CASES</a:t>
            </a:r>
          </a:p>
        </p:txBody>
      </p:sp>
      <p:grpSp>
        <p:nvGrpSpPr>
          <p:cNvPr id="242" name="Group 241"/>
          <p:cNvGrpSpPr/>
          <p:nvPr/>
        </p:nvGrpSpPr>
        <p:grpSpPr>
          <a:xfrm>
            <a:off x="802471" y="1978927"/>
            <a:ext cx="389187" cy="389187"/>
            <a:chOff x="4319588" y="2492375"/>
            <a:chExt cx="287338" cy="287338"/>
          </a:xfrm>
          <a:solidFill>
            <a:srgbClr val="F2F2F2"/>
          </a:solidFill>
        </p:grpSpPr>
        <p:sp>
          <p:nvSpPr>
            <p:cNvPr id="243" name="Freeform 372"/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373"/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>
            <a:cxnSpLocks/>
            <a:endCxn id="6" idx="3"/>
          </p:cNvCxnSpPr>
          <p:nvPr/>
        </p:nvCxnSpPr>
        <p:spPr>
          <a:xfrm flipV="1">
            <a:off x="1900613" y="2092993"/>
            <a:ext cx="4767838" cy="1494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</p:cNvCxnSpPr>
          <p:nvPr/>
        </p:nvCxnSpPr>
        <p:spPr>
          <a:xfrm>
            <a:off x="1900613" y="3124021"/>
            <a:ext cx="47865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cxnSpLocks/>
            <a:endCxn id="110" idx="3"/>
          </p:cNvCxnSpPr>
          <p:nvPr/>
        </p:nvCxnSpPr>
        <p:spPr>
          <a:xfrm flipV="1">
            <a:off x="1869042" y="4044672"/>
            <a:ext cx="4818076" cy="2864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cxnSpLocks/>
            <a:endCxn id="112" idx="3"/>
          </p:cNvCxnSpPr>
          <p:nvPr/>
        </p:nvCxnSpPr>
        <p:spPr>
          <a:xfrm>
            <a:off x="1887195" y="5054566"/>
            <a:ext cx="479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1901235" y="3105476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89511" y="283687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cxnSp>
        <p:nvCxnSpPr>
          <p:cNvPr id="282" name="Straight Connector 281"/>
          <p:cNvCxnSpPr>
            <a:cxnSpLocks/>
          </p:cNvCxnSpPr>
          <p:nvPr/>
        </p:nvCxnSpPr>
        <p:spPr>
          <a:xfrm>
            <a:off x="1909956" y="4078260"/>
            <a:ext cx="3217304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4906413" y="3825476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45%</a:t>
            </a:r>
          </a:p>
        </p:txBody>
      </p:sp>
      <p:sp>
        <p:nvSpPr>
          <p:cNvPr id="105" name="Oval 8">
            <a:extLst>
              <a:ext uri="{FF2B5EF4-FFF2-40B4-BE49-F238E27FC236}">
                <a16:creationId xmlns:a16="http://schemas.microsoft.com/office/drawing/2014/main" id="{246653B0-4B2C-4FB7-AFB5-3E1C90CB15AE}"/>
              </a:ext>
            </a:extLst>
          </p:cNvPr>
          <p:cNvSpPr/>
          <p:nvPr/>
        </p:nvSpPr>
        <p:spPr>
          <a:xfrm>
            <a:off x="5167020" y="2855670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48%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33D8FB-09C8-4FAD-B96D-E4C81B4BA1CB}"/>
              </a:ext>
            </a:extLst>
          </p:cNvPr>
          <p:cNvSpPr/>
          <p:nvPr/>
        </p:nvSpPr>
        <p:spPr>
          <a:xfrm>
            <a:off x="178244" y="2726171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PIK3CA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B269624-201F-42C7-B788-03908681E902}"/>
              </a:ext>
            </a:extLst>
          </p:cNvPr>
          <p:cNvSpPr/>
          <p:nvPr/>
        </p:nvSpPr>
        <p:spPr>
          <a:xfrm>
            <a:off x="176819" y="368467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PARP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A8B210A-6D76-495E-96FC-C353DA489A72}"/>
              </a:ext>
            </a:extLst>
          </p:cNvPr>
          <p:cNvSpPr/>
          <p:nvPr/>
        </p:nvSpPr>
        <p:spPr>
          <a:xfrm>
            <a:off x="176819" y="5713734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ERBB2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5385CAD0-9BF3-4E67-9284-D894FB83EBE5}"/>
              </a:ext>
            </a:extLst>
          </p:cNvPr>
          <p:cNvSpPr/>
          <p:nvPr/>
        </p:nvSpPr>
        <p:spPr>
          <a:xfrm>
            <a:off x="163037" y="1726302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CCND</a:t>
            </a:r>
          </a:p>
        </p:txBody>
      </p:sp>
      <p:sp>
        <p:nvSpPr>
          <p:cNvPr id="119" name="Oval 8">
            <a:extLst>
              <a:ext uri="{FF2B5EF4-FFF2-40B4-BE49-F238E27FC236}">
                <a16:creationId xmlns:a16="http://schemas.microsoft.com/office/drawing/2014/main" id="{48CB63C0-DA42-4B7F-AD66-743152C03913}"/>
              </a:ext>
            </a:extLst>
          </p:cNvPr>
          <p:cNvSpPr/>
          <p:nvPr/>
        </p:nvSpPr>
        <p:spPr>
          <a:xfrm>
            <a:off x="5332959" y="1858909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cxnSp>
        <p:nvCxnSpPr>
          <p:cNvPr id="122" name="Straight Connector 279">
            <a:extLst>
              <a:ext uri="{FF2B5EF4-FFF2-40B4-BE49-F238E27FC236}">
                <a16:creationId xmlns:a16="http://schemas.microsoft.com/office/drawing/2014/main" id="{A654BC68-4CBA-401C-B3EF-7EC35EE3760A}"/>
              </a:ext>
            </a:extLst>
          </p:cNvPr>
          <p:cNvCxnSpPr>
            <a:cxnSpLocks/>
          </p:cNvCxnSpPr>
          <p:nvPr/>
        </p:nvCxnSpPr>
        <p:spPr>
          <a:xfrm>
            <a:off x="1887194" y="2106747"/>
            <a:ext cx="3552287" cy="16092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77">
            <a:extLst>
              <a:ext uri="{FF2B5EF4-FFF2-40B4-BE49-F238E27FC236}">
                <a16:creationId xmlns:a16="http://schemas.microsoft.com/office/drawing/2014/main" id="{EC680B1E-52C6-4109-8557-B61259E07629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1921434" y="6078566"/>
            <a:ext cx="4765681" cy="8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cxnSpLocks/>
          </p:cNvCxnSpPr>
          <p:nvPr/>
        </p:nvCxnSpPr>
        <p:spPr>
          <a:xfrm>
            <a:off x="1968380" y="6073734"/>
            <a:ext cx="1953580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532575" y="5819212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8575328-07CE-448E-9878-F304D747C7E7}"/>
              </a:ext>
            </a:extLst>
          </p:cNvPr>
          <p:cNvSpPr/>
          <p:nvPr/>
        </p:nvSpPr>
        <p:spPr>
          <a:xfrm>
            <a:off x="157545" y="4712946"/>
            <a:ext cx="1389353" cy="720000"/>
          </a:xfrm>
          <a:prstGeom prst="rect">
            <a:avLst/>
          </a:prstGeom>
          <a:solidFill>
            <a:srgbClr val="FFBE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MYC</a:t>
            </a:r>
          </a:p>
        </p:txBody>
      </p:sp>
      <p:cxnSp>
        <p:nvCxnSpPr>
          <p:cNvPr id="107" name="Straight Connector 281">
            <a:extLst>
              <a:ext uri="{FF2B5EF4-FFF2-40B4-BE49-F238E27FC236}">
                <a16:creationId xmlns:a16="http://schemas.microsoft.com/office/drawing/2014/main" id="{6FF34BF6-02D6-415E-928F-E4431F75D0E5}"/>
              </a:ext>
            </a:extLst>
          </p:cNvPr>
          <p:cNvCxnSpPr>
            <a:cxnSpLocks/>
          </p:cNvCxnSpPr>
          <p:nvPr/>
        </p:nvCxnSpPr>
        <p:spPr>
          <a:xfrm>
            <a:off x="1949716" y="5031278"/>
            <a:ext cx="3670361" cy="0"/>
          </a:xfrm>
          <a:prstGeom prst="line">
            <a:avLst/>
          </a:prstGeom>
          <a:ln w="38100">
            <a:solidFill>
              <a:srgbClr val="1C819E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8">
            <a:extLst>
              <a:ext uri="{FF2B5EF4-FFF2-40B4-BE49-F238E27FC236}">
                <a16:creationId xmlns:a16="http://schemas.microsoft.com/office/drawing/2014/main" id="{0D8097DE-FB8F-4273-BD56-D14169617E5E}"/>
              </a:ext>
            </a:extLst>
          </p:cNvPr>
          <p:cNvSpPr/>
          <p:nvPr/>
        </p:nvSpPr>
        <p:spPr>
          <a:xfrm>
            <a:off x="5339667" y="4794247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50%</a:t>
            </a:r>
          </a:p>
        </p:txBody>
      </p:sp>
      <p:sp>
        <p:nvSpPr>
          <p:cNvPr id="120" name="Oval 8">
            <a:extLst>
              <a:ext uri="{FF2B5EF4-FFF2-40B4-BE49-F238E27FC236}">
                <a16:creationId xmlns:a16="http://schemas.microsoft.com/office/drawing/2014/main" id="{D89DEA02-C05E-497A-B014-0B38701BA3E5}"/>
              </a:ext>
            </a:extLst>
          </p:cNvPr>
          <p:cNvSpPr/>
          <p:nvPr/>
        </p:nvSpPr>
        <p:spPr>
          <a:xfrm>
            <a:off x="3522347" y="4777163"/>
            <a:ext cx="495675" cy="495675"/>
          </a:xfrm>
          <a:prstGeom prst="ellipse">
            <a:avLst/>
          </a:prstGeom>
          <a:solidFill>
            <a:srgbClr val="1C819E"/>
          </a:solidFill>
          <a:ln>
            <a:solidFill>
              <a:srgbClr val="176C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1400" dirty="0">
                <a:solidFill>
                  <a:schemeClr val="bg1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13" name="Rechteck: diagonal liegende Ecken abgerundet 12">
            <a:extLst>
              <a:ext uri="{FF2B5EF4-FFF2-40B4-BE49-F238E27FC236}">
                <a16:creationId xmlns:a16="http://schemas.microsoft.com/office/drawing/2014/main" id="{6A5023B0-779A-4388-A8BE-2E6931B4E525}"/>
              </a:ext>
            </a:extLst>
          </p:cNvPr>
          <p:cNvSpPr/>
          <p:nvPr/>
        </p:nvSpPr>
        <p:spPr>
          <a:xfrm>
            <a:off x="6880104" y="1683588"/>
            <a:ext cx="5148859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regulator</a:t>
            </a:r>
          </a:p>
        </p:txBody>
      </p:sp>
      <p:sp>
        <p:nvSpPr>
          <p:cNvPr id="100" name="Rechteck: diagonal liegende Ecken abgerundet 99">
            <a:extLst>
              <a:ext uri="{FF2B5EF4-FFF2-40B4-BE49-F238E27FC236}">
                <a16:creationId xmlns:a16="http://schemas.microsoft.com/office/drawing/2014/main" id="{163AE037-21EA-4F39-B6E5-C8843DDF6B75}"/>
              </a:ext>
            </a:extLst>
          </p:cNvPr>
          <p:cNvSpPr/>
          <p:nvPr/>
        </p:nvSpPr>
        <p:spPr>
          <a:xfrm>
            <a:off x="6880103" y="3627794"/>
            <a:ext cx="5135076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Regulates differentiation, proliferation and recovery from DNA damage</a:t>
            </a:r>
          </a:p>
        </p:txBody>
      </p:sp>
      <p:sp>
        <p:nvSpPr>
          <p:cNvPr id="101" name="Rechteck: diagonal liegende Ecken abgerundet 100">
            <a:extLst>
              <a:ext uri="{FF2B5EF4-FFF2-40B4-BE49-F238E27FC236}">
                <a16:creationId xmlns:a16="http://schemas.microsoft.com/office/drawing/2014/main" id="{C770AE56-F577-4743-B3CE-D78FCD98FAAA}"/>
              </a:ext>
            </a:extLst>
          </p:cNvPr>
          <p:cNvSpPr/>
          <p:nvPr/>
        </p:nvSpPr>
        <p:spPr>
          <a:xfrm>
            <a:off x="6872533" y="2668268"/>
            <a:ext cx="5156428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Interaction with AKT and mTOR pathway</a:t>
            </a:r>
          </a:p>
        </p:txBody>
      </p:sp>
      <p:sp>
        <p:nvSpPr>
          <p:cNvPr id="102" name="Rechteck: diagonal liegende Ecken abgerundet 101">
            <a:extLst>
              <a:ext uri="{FF2B5EF4-FFF2-40B4-BE49-F238E27FC236}">
                <a16:creationId xmlns:a16="http://schemas.microsoft.com/office/drawing/2014/main" id="{E1BDF4E7-1B04-49CC-986E-D0905AF10980}"/>
              </a:ext>
            </a:extLst>
          </p:cNvPr>
          <p:cNvSpPr/>
          <p:nvPr/>
        </p:nvSpPr>
        <p:spPr>
          <a:xfrm>
            <a:off x="6880722" y="469456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 cycle and apoptosis regulator</a:t>
            </a:r>
          </a:p>
        </p:txBody>
      </p:sp>
      <p:sp>
        <p:nvSpPr>
          <p:cNvPr id="103" name="Rechteck: diagonal liegende Ecken abgerundet 102">
            <a:extLst>
              <a:ext uri="{FF2B5EF4-FFF2-40B4-BE49-F238E27FC236}">
                <a16:creationId xmlns:a16="http://schemas.microsoft.com/office/drawing/2014/main" id="{E688535C-7EEC-46C8-B4FC-6DBB4FC1869E}"/>
              </a:ext>
            </a:extLst>
          </p:cNvPr>
          <p:cNvSpPr/>
          <p:nvPr/>
        </p:nvSpPr>
        <p:spPr>
          <a:xfrm>
            <a:off x="6872533" y="5656856"/>
            <a:ext cx="5134455" cy="83375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Encodes endothelial growth factor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4962610A-F16F-40B0-BB6A-61CFDEBD346E}"/>
              </a:ext>
            </a:extLst>
          </p:cNvPr>
          <p:cNvSpPr/>
          <p:nvPr/>
        </p:nvSpPr>
        <p:spPr>
          <a:xfrm>
            <a:off x="0" y="6436770"/>
            <a:ext cx="12028961" cy="319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Source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: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genecards.com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1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6" grpId="0" animBg="1"/>
      <p:bldP spid="109" grpId="0" animBg="1"/>
      <p:bldP spid="110" grpId="0" animBg="1"/>
      <p:bldP spid="112" grpId="0" animBg="1"/>
      <p:bldP spid="9" grpId="0" animBg="1"/>
      <p:bldP spid="283" grpId="0" animBg="1"/>
      <p:bldP spid="105" grpId="0" animBg="1"/>
      <p:bldP spid="14" grpId="0" animBg="1"/>
      <p:bldP spid="116" grpId="0" animBg="1"/>
      <p:bldP spid="117" grpId="0" animBg="1"/>
      <p:bldP spid="118" grpId="0" animBg="1"/>
      <p:bldP spid="119" grpId="0" animBg="1"/>
      <p:bldP spid="292" grpId="0" animBg="1"/>
      <p:bldP spid="106" grpId="0" animBg="1"/>
      <p:bldP spid="115" grpId="0" animBg="1"/>
      <p:bldP spid="120" grpId="0" animBg="1"/>
      <p:bldP spid="13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58437" y="18746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SECOND SITE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TARGETS</a:t>
            </a:r>
          </a:p>
        </p:txBody>
      </p:sp>
      <p:sp>
        <p:nvSpPr>
          <p:cNvPr id="53" name="Rectangle 112">
            <a:extLst>
              <a:ext uri="{FF2B5EF4-FFF2-40B4-BE49-F238E27FC236}">
                <a16:creationId xmlns:a16="http://schemas.microsoft.com/office/drawing/2014/main" id="{680236B0-8507-43D6-85A7-37CE9B77AE18}"/>
              </a:ext>
            </a:extLst>
          </p:cNvPr>
          <p:cNvSpPr/>
          <p:nvPr/>
        </p:nvSpPr>
        <p:spPr>
          <a:xfrm>
            <a:off x="2801948" y="6758668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Rectangle 113">
            <a:extLst>
              <a:ext uri="{FF2B5EF4-FFF2-40B4-BE49-F238E27FC236}">
                <a16:creationId xmlns:a16="http://schemas.microsoft.com/office/drawing/2014/main" id="{7D507D26-585C-4A4A-844E-5F8D365AF861}"/>
              </a:ext>
            </a:extLst>
          </p:cNvPr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1497C57-154A-476E-90EE-A7C1303A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5" y="1277301"/>
            <a:ext cx="4675044" cy="397487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AA87FF8-9E1A-45B2-935F-421A41FE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16" y="1277301"/>
            <a:ext cx="4795685" cy="3957520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39BA35D3-3C3E-475D-AF40-7130E8BCB5A3}"/>
              </a:ext>
            </a:extLst>
          </p:cNvPr>
          <p:cNvSpPr txBox="1"/>
          <p:nvPr/>
        </p:nvSpPr>
        <p:spPr>
          <a:xfrm>
            <a:off x="3376550" y="5709102"/>
            <a:ext cx="5438899" cy="523220"/>
          </a:xfrm>
          <a:prstGeom prst="rect">
            <a:avLst/>
          </a:prstGeom>
          <a:solidFill>
            <a:schemeClr val="bg1"/>
          </a:solidFill>
          <a:ln w="57150">
            <a:solidFill>
              <a:srgbClr val="1C819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04040"/>
                </a:solidFill>
              </a:rPr>
              <a:t>GENE MUTATIONS INTERACTING GENETICALLY WITH DRIVER MUTATIONS TO INCREASE CELL VIABILITY</a:t>
            </a:r>
          </a:p>
        </p:txBody>
      </p:sp>
    </p:spTree>
    <p:extLst>
      <p:ext uri="{BB962C8B-B14F-4D97-AF65-F5344CB8AC3E}">
        <p14:creationId xmlns:p14="http://schemas.microsoft.com/office/powerpoint/2010/main" val="125175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Flussdiagramm: Verbinder zu einer anderen Seite 18">
            <a:extLst>
              <a:ext uri="{FF2B5EF4-FFF2-40B4-BE49-F238E27FC236}">
                <a16:creationId xmlns:a16="http://schemas.microsoft.com/office/drawing/2014/main" id="{9A4BE634-CC48-4BD0-89F7-C89FB42BF571}"/>
              </a:ext>
            </a:extLst>
          </p:cNvPr>
          <p:cNvSpPr/>
          <p:nvPr/>
        </p:nvSpPr>
        <p:spPr>
          <a:xfrm>
            <a:off x="777240" y="1930400"/>
            <a:ext cx="10576560" cy="2997200"/>
          </a:xfrm>
          <a:prstGeom prst="flowChartOffpageConnector">
            <a:avLst/>
          </a:prstGeom>
          <a:solidFill>
            <a:schemeClr val="bg1"/>
          </a:solidFill>
          <a:ln w="762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7" name="TextBox 34">
            <a:extLst>
              <a:ext uri="{FF2B5EF4-FFF2-40B4-BE49-F238E27FC236}">
                <a16:creationId xmlns:a16="http://schemas.microsoft.com/office/drawing/2014/main" id="{468E098E-58FD-49A0-80B8-24D779322D83}"/>
              </a:ext>
            </a:extLst>
          </p:cNvPr>
          <p:cNvSpPr txBox="1"/>
          <p:nvPr/>
        </p:nvSpPr>
        <p:spPr>
          <a:xfrm>
            <a:off x="1047750" y="2532102"/>
            <a:ext cx="10096500" cy="120032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WHICH </a:t>
            </a:r>
            <a:r>
              <a:rPr lang="en-US" sz="2600" b="1" dirty="0">
                <a:solidFill>
                  <a:srgbClr val="1C819E"/>
                </a:solidFill>
              </a:rPr>
              <a:t>SECOND-SITE TARGETS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INTERACT GENETICALLY WITH </a:t>
            </a:r>
            <a:r>
              <a:rPr lang="en-US" sz="2600" b="1" dirty="0">
                <a:solidFill>
                  <a:srgbClr val="1C819E"/>
                </a:solidFill>
              </a:rPr>
              <a:t>DRIVER MUTATIONS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 PROMOTE CELL VIABILITY AND PROLIFERATION IN BREAST CELL CANCERS?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685800" y="390798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MAIN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QUESTION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17" name="Grafik 16" descr="Glühbirne und Zahnrad">
            <a:extLst>
              <a:ext uri="{FF2B5EF4-FFF2-40B4-BE49-F238E27FC236}">
                <a16:creationId xmlns:a16="http://schemas.microsoft.com/office/drawing/2014/main" id="{C7AFD278-D75C-49A0-83DF-B0EFC3AA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1872" y="3848224"/>
            <a:ext cx="808256" cy="8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EB6AD-A3B4-4CFF-88C0-EAD89619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32EA94-C2EC-4B27-8B54-08B342380F3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EDB9D-C8AF-4DAD-8572-C86E8BB1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03C1680D-D591-4294-8622-47C822DA41D7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US" sz="4000" b="1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FURTHER </a:t>
            </a:r>
            <a:r>
              <a:rPr lang="en-US" sz="4000" b="1" dirty="0">
                <a:solidFill>
                  <a:srgbClr val="FFC000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BREAKDOWN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5232AF67-29CB-4DAC-83CE-0C90EBA87E58}"/>
              </a:ext>
            </a:extLst>
          </p:cNvPr>
          <p:cNvSpPr/>
          <p:nvPr/>
        </p:nvSpPr>
        <p:spPr>
          <a:xfrm>
            <a:off x="1239987" y="148912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D7B994CA-B0CA-4E7F-BA66-508DD2CCC604}"/>
              </a:ext>
            </a:extLst>
          </p:cNvPr>
          <p:cNvSpPr/>
          <p:nvPr/>
        </p:nvSpPr>
        <p:spPr>
          <a:xfrm>
            <a:off x="1325713" y="1553558"/>
            <a:ext cx="576000" cy="576000"/>
          </a:xfrm>
          <a:prstGeom prst="ellipse">
            <a:avLst/>
          </a:prstGeom>
          <a:solidFill>
            <a:srgbClr val="176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BFBE9B-1D5B-47F9-8350-CFE163034F50}"/>
              </a:ext>
            </a:extLst>
          </p:cNvPr>
          <p:cNvSpPr txBox="1"/>
          <p:nvPr/>
        </p:nvSpPr>
        <p:spPr>
          <a:xfrm>
            <a:off x="2421088" y="162928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essential driver mutations for breast cancer development are also indispensable for cell viability in given cell lines?</a:t>
            </a:r>
          </a:p>
        </p:txBody>
      </p:sp>
      <p:sp>
        <p:nvSpPr>
          <p:cNvPr id="23" name="Rectangle: Rounded Corners 10">
            <a:extLst>
              <a:ext uri="{FF2B5EF4-FFF2-40B4-BE49-F238E27FC236}">
                <a16:creationId xmlns:a16="http://schemas.microsoft.com/office/drawing/2014/main" id="{89DFA454-B7DC-4A99-B13E-FF61835911BD}"/>
              </a:ext>
            </a:extLst>
          </p:cNvPr>
          <p:cNvSpPr/>
          <p:nvPr/>
        </p:nvSpPr>
        <p:spPr>
          <a:xfrm>
            <a:off x="1239987" y="2405896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890E078-8B67-4AD3-887D-D8C395D54F49}"/>
              </a:ext>
            </a:extLst>
          </p:cNvPr>
          <p:cNvSpPr/>
          <p:nvPr/>
        </p:nvSpPr>
        <p:spPr>
          <a:xfrm>
            <a:off x="1325713" y="2480508"/>
            <a:ext cx="576000" cy="576000"/>
          </a:xfrm>
          <a:prstGeom prst="ellipse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02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F871A688-AF88-421F-8D97-4515100691BC}"/>
              </a:ext>
            </a:extLst>
          </p:cNvPr>
          <p:cNvSpPr txBox="1"/>
          <p:nvPr/>
        </p:nvSpPr>
        <p:spPr>
          <a:xfrm>
            <a:off x="2335362" y="2546053"/>
            <a:ext cx="802005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 mutations (potential second site targets) are co-expressed with driver mutations in the identified cell lines?</a:t>
            </a:r>
          </a:p>
        </p:txBody>
      </p:sp>
      <p:sp>
        <p:nvSpPr>
          <p:cNvPr id="26" name="Rectangle: Rounded Corners 10">
            <a:extLst>
              <a:ext uri="{FF2B5EF4-FFF2-40B4-BE49-F238E27FC236}">
                <a16:creationId xmlns:a16="http://schemas.microsoft.com/office/drawing/2014/main" id="{0E46ABDD-B890-4DE8-8780-27996987E3BD}"/>
              </a:ext>
            </a:extLst>
          </p:cNvPr>
          <p:cNvSpPr/>
          <p:nvPr/>
        </p:nvSpPr>
        <p:spPr>
          <a:xfrm>
            <a:off x="1243012" y="331654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F5A2D19-FC4C-4F62-91DD-AB7E1663D4D8}"/>
              </a:ext>
            </a:extLst>
          </p:cNvPr>
          <p:cNvSpPr/>
          <p:nvPr/>
        </p:nvSpPr>
        <p:spPr>
          <a:xfrm>
            <a:off x="1328738" y="3391153"/>
            <a:ext cx="576000" cy="576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03</a:t>
            </a:r>
          </a:p>
        </p:txBody>
      </p:sp>
      <p:sp>
        <p:nvSpPr>
          <p:cNvPr id="29" name="Rectangle: Rounded Corners 10">
            <a:extLst>
              <a:ext uri="{FF2B5EF4-FFF2-40B4-BE49-F238E27FC236}">
                <a16:creationId xmlns:a16="http://schemas.microsoft.com/office/drawing/2014/main" id="{1747B1B6-BE37-47A7-AF0B-A7779A57A674}"/>
              </a:ext>
            </a:extLst>
          </p:cNvPr>
          <p:cNvSpPr/>
          <p:nvPr/>
        </p:nvSpPr>
        <p:spPr>
          <a:xfrm>
            <a:off x="1243012" y="4260411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41FB7F30-3E55-432D-B403-96CD2EC0919E}"/>
              </a:ext>
            </a:extLst>
          </p:cNvPr>
          <p:cNvSpPr/>
          <p:nvPr/>
        </p:nvSpPr>
        <p:spPr>
          <a:xfrm>
            <a:off x="1328738" y="4335023"/>
            <a:ext cx="576000" cy="576000"/>
          </a:xfrm>
          <a:prstGeom prst="ellipse">
            <a:avLst/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04</a:t>
            </a:r>
          </a:p>
        </p:txBody>
      </p:sp>
      <p:sp>
        <p:nvSpPr>
          <p:cNvPr id="32" name="Rectangle: Rounded Corners 10">
            <a:extLst>
              <a:ext uri="{FF2B5EF4-FFF2-40B4-BE49-F238E27FC236}">
                <a16:creationId xmlns:a16="http://schemas.microsoft.com/office/drawing/2014/main" id="{E9774D3C-FEE8-4CC7-B704-F015CE90DEEC}"/>
              </a:ext>
            </a:extLst>
          </p:cNvPr>
          <p:cNvSpPr/>
          <p:nvPr/>
        </p:nvSpPr>
        <p:spPr>
          <a:xfrm>
            <a:off x="1243012" y="5166840"/>
            <a:ext cx="9705975" cy="71437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3A4D24EB-65AE-434A-8990-9853E54A1A0E}"/>
              </a:ext>
            </a:extLst>
          </p:cNvPr>
          <p:cNvSpPr/>
          <p:nvPr/>
        </p:nvSpPr>
        <p:spPr>
          <a:xfrm>
            <a:off x="1328738" y="5241452"/>
            <a:ext cx="576000" cy="576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05</a:t>
            </a: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6FDF2D57-694B-49E7-91E0-C660A1183349}"/>
              </a:ext>
            </a:extLst>
          </p:cNvPr>
          <p:cNvSpPr txBox="1"/>
          <p:nvPr/>
        </p:nvSpPr>
        <p:spPr>
          <a:xfrm>
            <a:off x="2187508" y="5437044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Can CERES scores of second site targets be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used to predict CERES scores of driver mutations?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  <p:sp>
        <p:nvSpPr>
          <p:cNvPr id="41" name="Arrow: Down 37">
            <a:extLst>
              <a:ext uri="{FF2B5EF4-FFF2-40B4-BE49-F238E27FC236}">
                <a16:creationId xmlns:a16="http://schemas.microsoft.com/office/drawing/2014/main" id="{78FB9C24-9CD2-455B-96BD-67F589C187F8}"/>
              </a:ext>
            </a:extLst>
          </p:cNvPr>
          <p:cNvSpPr/>
          <p:nvPr/>
        </p:nvSpPr>
        <p:spPr>
          <a:xfrm>
            <a:off x="279692" y="1383087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Arrow: Down 37">
            <a:extLst>
              <a:ext uri="{FF2B5EF4-FFF2-40B4-BE49-F238E27FC236}">
                <a16:creationId xmlns:a16="http://schemas.microsoft.com/office/drawing/2014/main" id="{7EF710AE-949F-42BB-9F39-AA1B3729B52C}"/>
              </a:ext>
            </a:extLst>
          </p:cNvPr>
          <p:cNvSpPr/>
          <p:nvPr/>
        </p:nvSpPr>
        <p:spPr>
          <a:xfrm>
            <a:off x="11337791" y="1315976"/>
            <a:ext cx="571491" cy="4762266"/>
          </a:xfrm>
          <a:prstGeom prst="down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7FC485FA-7139-40D8-ADF5-531202D0EDC3}"/>
              </a:ext>
            </a:extLst>
          </p:cNvPr>
          <p:cNvCxnSpPr/>
          <p:nvPr/>
        </p:nvCxnSpPr>
        <p:spPr>
          <a:xfrm>
            <a:off x="2421088" y="22035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FD1CB45-9E3C-427E-83DA-0AC42DFB9CC0}"/>
              </a:ext>
            </a:extLst>
          </p:cNvPr>
          <p:cNvCxnSpPr/>
          <p:nvPr/>
        </p:nvCxnSpPr>
        <p:spPr>
          <a:xfrm>
            <a:off x="2573488" y="3117901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CD8FB-A752-4CC2-B215-597FAF6EDE45}"/>
              </a:ext>
            </a:extLst>
          </p:cNvPr>
          <p:cNvCxnSpPr/>
          <p:nvPr/>
        </p:nvCxnSpPr>
        <p:spPr>
          <a:xfrm>
            <a:off x="2725888" y="497527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01D3C46-1162-4276-92A8-E77494EA0224}"/>
              </a:ext>
            </a:extLst>
          </p:cNvPr>
          <p:cNvCxnSpPr/>
          <p:nvPr/>
        </p:nvCxnSpPr>
        <p:spPr>
          <a:xfrm>
            <a:off x="2878288" y="4041826"/>
            <a:ext cx="6503837" cy="2023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8">
            <a:extLst>
              <a:ext uri="{FF2B5EF4-FFF2-40B4-BE49-F238E27FC236}">
                <a16:creationId xmlns:a16="http://schemas.microsoft.com/office/drawing/2014/main" id="{D98CBEEA-2B34-4BB2-94AF-35B5DAD5DD8C}"/>
              </a:ext>
            </a:extLst>
          </p:cNvPr>
          <p:cNvSpPr txBox="1"/>
          <p:nvPr/>
        </p:nvSpPr>
        <p:spPr>
          <a:xfrm>
            <a:off x="2263708" y="3576837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Which gene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mutations correlate with driver mutations </a:t>
            </a:r>
            <a:r>
              <a:rPr lang="en-US" sz="1400" dirty="0">
                <a:solidFill>
                  <a:srgbClr val="404040"/>
                </a:solidFill>
                <a:latin typeface="Segoe UI"/>
                <a:cs typeface="Calibri" panose="020F0502020204030204" pitchFamily="34" charset="0"/>
              </a:rPr>
              <a:t>in their effect of increasing cell viability?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cs typeface="Calibri" panose="020F0502020204030204" pitchFamily="34" charset="0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3D83216-809D-4AEA-BFE0-E1915FEC07AC}"/>
              </a:ext>
            </a:extLst>
          </p:cNvPr>
          <p:cNvSpPr txBox="1"/>
          <p:nvPr/>
        </p:nvSpPr>
        <p:spPr>
          <a:xfrm>
            <a:off x="2338387" y="4508289"/>
            <a:ext cx="8020050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What characteristics do the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identified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second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Calibri" panose="020F0502020204030204" pitchFamily="34" charset="0"/>
              </a:rPr>
              <a:t> site targets have?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40" grpId="0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8E35B5-69DA-462D-BB92-F3C1D1A7E82F}"/>
              </a:ext>
            </a:extLst>
          </p:cNvPr>
          <p:cNvGrpSpPr/>
          <p:nvPr/>
        </p:nvGrpSpPr>
        <p:grpSpPr>
          <a:xfrm>
            <a:off x="822268" y="3506310"/>
            <a:ext cx="10547465" cy="227820"/>
            <a:chOff x="822268" y="3506310"/>
            <a:chExt cx="10547465" cy="227820"/>
          </a:xfrm>
        </p:grpSpPr>
        <p:sp>
          <p:nvSpPr>
            <p:cNvPr id="117" name="Rounded Rectangle 116"/>
            <p:cNvSpPr/>
            <p:nvPr/>
          </p:nvSpPr>
          <p:spPr>
            <a:xfrm>
              <a:off x="9092892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7025235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4957580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FFB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89924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22268" y="3506310"/>
              <a:ext cx="2276841" cy="227820"/>
            </a:xfrm>
            <a:prstGeom prst="roundRect">
              <a:avLst>
                <a:gd name="adj" fmla="val 50000"/>
              </a:avLst>
            </a:prstGeom>
            <a:solidFill>
              <a:srgbClr val="1C8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638041C-E302-4F2C-BDF4-F1C63FFF5A05}"/>
              </a:ext>
            </a:extLst>
          </p:cNvPr>
          <p:cNvGrpSpPr/>
          <p:nvPr/>
        </p:nvGrpSpPr>
        <p:grpSpPr>
          <a:xfrm>
            <a:off x="7079943" y="1656430"/>
            <a:ext cx="2167427" cy="4007767"/>
            <a:chOff x="7079943" y="1656430"/>
            <a:chExt cx="2167427" cy="4007767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8163655" y="3132017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986797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7654596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663563" y="1656430"/>
              <a:ext cx="1000185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5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918275" y="2306239"/>
              <a:ext cx="487976" cy="501997"/>
              <a:chOff x="7048500" y="1387475"/>
              <a:chExt cx="276226" cy="284163"/>
            </a:xfrm>
            <a:solidFill>
              <a:srgbClr val="404040"/>
            </a:solidFill>
          </p:grpSpPr>
          <p:sp>
            <p:nvSpPr>
              <p:cNvPr id="147" name="Freeform 4357"/>
              <p:cNvSpPr>
                <a:spLocks noEditPoints="1"/>
              </p:cNvSpPr>
              <p:nvPr/>
            </p:nvSpPr>
            <p:spPr bwMode="auto">
              <a:xfrm>
                <a:off x="7161213" y="1387475"/>
                <a:ext cx="163513" cy="160338"/>
              </a:xfrm>
              <a:custGeom>
                <a:avLst/>
                <a:gdLst>
                  <a:gd name="T0" fmla="*/ 229 w 512"/>
                  <a:gd name="T1" fmla="*/ 345 h 506"/>
                  <a:gd name="T2" fmla="*/ 198 w 512"/>
                  <a:gd name="T3" fmla="*/ 328 h 506"/>
                  <a:gd name="T4" fmla="*/ 177 w 512"/>
                  <a:gd name="T5" fmla="*/ 302 h 506"/>
                  <a:gd name="T6" fmla="*/ 166 w 512"/>
                  <a:gd name="T7" fmla="*/ 268 h 506"/>
                  <a:gd name="T8" fmla="*/ 169 w 512"/>
                  <a:gd name="T9" fmla="*/ 232 h 506"/>
                  <a:gd name="T10" fmla="*/ 187 w 512"/>
                  <a:gd name="T11" fmla="*/ 201 h 506"/>
                  <a:gd name="T12" fmla="*/ 213 w 512"/>
                  <a:gd name="T13" fmla="*/ 179 h 506"/>
                  <a:gd name="T14" fmla="*/ 246 w 512"/>
                  <a:gd name="T15" fmla="*/ 169 h 506"/>
                  <a:gd name="T16" fmla="*/ 283 w 512"/>
                  <a:gd name="T17" fmla="*/ 172 h 506"/>
                  <a:gd name="T18" fmla="*/ 314 w 512"/>
                  <a:gd name="T19" fmla="*/ 189 h 506"/>
                  <a:gd name="T20" fmla="*/ 335 w 512"/>
                  <a:gd name="T21" fmla="*/ 216 h 506"/>
                  <a:gd name="T22" fmla="*/ 346 w 512"/>
                  <a:gd name="T23" fmla="*/ 250 h 506"/>
                  <a:gd name="T24" fmla="*/ 343 w 512"/>
                  <a:gd name="T25" fmla="*/ 286 h 506"/>
                  <a:gd name="T26" fmla="*/ 326 w 512"/>
                  <a:gd name="T27" fmla="*/ 316 h 506"/>
                  <a:gd name="T28" fmla="*/ 299 w 512"/>
                  <a:gd name="T29" fmla="*/ 338 h 506"/>
                  <a:gd name="T30" fmla="*/ 265 w 512"/>
                  <a:gd name="T31" fmla="*/ 348 h 506"/>
                  <a:gd name="T32" fmla="*/ 458 w 512"/>
                  <a:gd name="T33" fmla="*/ 276 h 506"/>
                  <a:gd name="T34" fmla="*/ 504 w 512"/>
                  <a:gd name="T35" fmla="*/ 198 h 506"/>
                  <a:gd name="T36" fmla="*/ 511 w 512"/>
                  <a:gd name="T37" fmla="*/ 189 h 506"/>
                  <a:gd name="T38" fmla="*/ 510 w 512"/>
                  <a:gd name="T39" fmla="*/ 178 h 506"/>
                  <a:gd name="T40" fmla="*/ 438 w 512"/>
                  <a:gd name="T41" fmla="*/ 72 h 506"/>
                  <a:gd name="T42" fmla="*/ 363 w 512"/>
                  <a:gd name="T43" fmla="*/ 85 h 506"/>
                  <a:gd name="T44" fmla="*/ 332 w 512"/>
                  <a:gd name="T45" fmla="*/ 10 h 506"/>
                  <a:gd name="T46" fmla="*/ 326 w 512"/>
                  <a:gd name="T47" fmla="*/ 2 h 506"/>
                  <a:gd name="T48" fmla="*/ 204 w 512"/>
                  <a:gd name="T49" fmla="*/ 0 h 506"/>
                  <a:gd name="T50" fmla="*/ 193 w 512"/>
                  <a:gd name="T51" fmla="*/ 3 h 506"/>
                  <a:gd name="T52" fmla="*/ 189 w 512"/>
                  <a:gd name="T53" fmla="*/ 14 h 506"/>
                  <a:gd name="T54" fmla="*/ 162 w 512"/>
                  <a:gd name="T55" fmla="*/ 78 h 506"/>
                  <a:gd name="T56" fmla="*/ 81 w 512"/>
                  <a:gd name="T57" fmla="*/ 74 h 506"/>
                  <a:gd name="T58" fmla="*/ 65 w 512"/>
                  <a:gd name="T59" fmla="*/ 76 h 506"/>
                  <a:gd name="T60" fmla="*/ 1 w 512"/>
                  <a:gd name="T61" fmla="*/ 184 h 506"/>
                  <a:gd name="T62" fmla="*/ 6 w 512"/>
                  <a:gd name="T63" fmla="*/ 197 h 506"/>
                  <a:gd name="T64" fmla="*/ 53 w 512"/>
                  <a:gd name="T65" fmla="*/ 259 h 506"/>
                  <a:gd name="T66" fmla="*/ 4 w 512"/>
                  <a:gd name="T67" fmla="*/ 324 h 506"/>
                  <a:gd name="T68" fmla="*/ 1 w 512"/>
                  <a:gd name="T69" fmla="*/ 338 h 506"/>
                  <a:gd name="T70" fmla="*/ 62 w 512"/>
                  <a:gd name="T71" fmla="*/ 442 h 506"/>
                  <a:gd name="T72" fmla="*/ 73 w 512"/>
                  <a:gd name="T73" fmla="*/ 445 h 506"/>
                  <a:gd name="T74" fmla="*/ 141 w 512"/>
                  <a:gd name="T75" fmla="*/ 427 h 506"/>
                  <a:gd name="T76" fmla="*/ 179 w 512"/>
                  <a:gd name="T77" fmla="*/ 447 h 506"/>
                  <a:gd name="T78" fmla="*/ 190 w 512"/>
                  <a:gd name="T79" fmla="*/ 497 h 506"/>
                  <a:gd name="T80" fmla="*/ 198 w 512"/>
                  <a:gd name="T81" fmla="*/ 505 h 506"/>
                  <a:gd name="T82" fmla="*/ 320 w 512"/>
                  <a:gd name="T83" fmla="*/ 506 h 506"/>
                  <a:gd name="T84" fmla="*/ 330 w 512"/>
                  <a:gd name="T85" fmla="*/ 499 h 506"/>
                  <a:gd name="T86" fmla="*/ 332 w 512"/>
                  <a:gd name="T87" fmla="*/ 448 h 506"/>
                  <a:gd name="T88" fmla="*/ 387 w 512"/>
                  <a:gd name="T89" fmla="*/ 416 h 506"/>
                  <a:gd name="T90" fmla="*/ 441 w 512"/>
                  <a:gd name="T91" fmla="*/ 446 h 506"/>
                  <a:gd name="T92" fmla="*/ 451 w 512"/>
                  <a:gd name="T93" fmla="*/ 440 h 506"/>
                  <a:gd name="T94" fmla="*/ 512 w 512"/>
                  <a:gd name="T95" fmla="*/ 335 h 506"/>
                  <a:gd name="T96" fmla="*/ 509 w 512"/>
                  <a:gd name="T97" fmla="*/ 323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2" h="506">
                    <a:moveTo>
                      <a:pt x="256" y="350"/>
                    </a:moveTo>
                    <a:lnTo>
                      <a:pt x="246" y="348"/>
                    </a:lnTo>
                    <a:lnTo>
                      <a:pt x="238" y="347"/>
                    </a:lnTo>
                    <a:lnTo>
                      <a:pt x="229" y="345"/>
                    </a:lnTo>
                    <a:lnTo>
                      <a:pt x="221" y="342"/>
                    </a:lnTo>
                    <a:lnTo>
                      <a:pt x="213" y="338"/>
                    </a:lnTo>
                    <a:lnTo>
                      <a:pt x="206" y="334"/>
                    </a:lnTo>
                    <a:lnTo>
                      <a:pt x="198" y="328"/>
                    </a:lnTo>
                    <a:lnTo>
                      <a:pt x="192" y="323"/>
                    </a:lnTo>
                    <a:lnTo>
                      <a:pt x="187" y="316"/>
                    </a:lnTo>
                    <a:lnTo>
                      <a:pt x="181" y="310"/>
                    </a:lnTo>
                    <a:lnTo>
                      <a:pt x="177" y="302"/>
                    </a:lnTo>
                    <a:lnTo>
                      <a:pt x="173" y="294"/>
                    </a:lnTo>
                    <a:lnTo>
                      <a:pt x="169" y="286"/>
                    </a:lnTo>
                    <a:lnTo>
                      <a:pt x="167" y="278"/>
                    </a:lnTo>
                    <a:lnTo>
                      <a:pt x="166" y="268"/>
                    </a:lnTo>
                    <a:lnTo>
                      <a:pt x="165" y="260"/>
                    </a:lnTo>
                    <a:lnTo>
                      <a:pt x="166" y="250"/>
                    </a:lnTo>
                    <a:lnTo>
                      <a:pt x="167" y="240"/>
                    </a:lnTo>
                    <a:lnTo>
                      <a:pt x="169" y="232"/>
                    </a:lnTo>
                    <a:lnTo>
                      <a:pt x="173" y="223"/>
                    </a:lnTo>
                    <a:lnTo>
                      <a:pt x="177" y="216"/>
                    </a:lnTo>
                    <a:lnTo>
                      <a:pt x="181" y="208"/>
                    </a:lnTo>
                    <a:lnTo>
                      <a:pt x="187" y="201"/>
                    </a:lnTo>
                    <a:lnTo>
                      <a:pt x="192" y="194"/>
                    </a:lnTo>
                    <a:lnTo>
                      <a:pt x="198" y="189"/>
                    </a:lnTo>
                    <a:lnTo>
                      <a:pt x="206" y="184"/>
                    </a:lnTo>
                    <a:lnTo>
                      <a:pt x="213" y="179"/>
                    </a:lnTo>
                    <a:lnTo>
                      <a:pt x="221" y="175"/>
                    </a:lnTo>
                    <a:lnTo>
                      <a:pt x="229" y="172"/>
                    </a:lnTo>
                    <a:lnTo>
                      <a:pt x="238" y="170"/>
                    </a:lnTo>
                    <a:lnTo>
                      <a:pt x="246" y="169"/>
                    </a:lnTo>
                    <a:lnTo>
                      <a:pt x="256" y="168"/>
                    </a:lnTo>
                    <a:lnTo>
                      <a:pt x="265" y="169"/>
                    </a:lnTo>
                    <a:lnTo>
                      <a:pt x="274" y="170"/>
                    </a:lnTo>
                    <a:lnTo>
                      <a:pt x="283" y="172"/>
                    </a:lnTo>
                    <a:lnTo>
                      <a:pt x="291" y="175"/>
                    </a:lnTo>
                    <a:lnTo>
                      <a:pt x="299" y="179"/>
                    </a:lnTo>
                    <a:lnTo>
                      <a:pt x="306" y="184"/>
                    </a:lnTo>
                    <a:lnTo>
                      <a:pt x="314" y="189"/>
                    </a:lnTo>
                    <a:lnTo>
                      <a:pt x="320" y="194"/>
                    </a:lnTo>
                    <a:lnTo>
                      <a:pt x="326" y="201"/>
                    </a:lnTo>
                    <a:lnTo>
                      <a:pt x="331" y="208"/>
                    </a:lnTo>
                    <a:lnTo>
                      <a:pt x="335" y="216"/>
                    </a:lnTo>
                    <a:lnTo>
                      <a:pt x="340" y="223"/>
                    </a:lnTo>
                    <a:lnTo>
                      <a:pt x="343" y="232"/>
                    </a:lnTo>
                    <a:lnTo>
                      <a:pt x="345" y="240"/>
                    </a:lnTo>
                    <a:lnTo>
                      <a:pt x="346" y="250"/>
                    </a:lnTo>
                    <a:lnTo>
                      <a:pt x="346" y="260"/>
                    </a:lnTo>
                    <a:lnTo>
                      <a:pt x="346" y="268"/>
                    </a:lnTo>
                    <a:lnTo>
                      <a:pt x="345" y="278"/>
                    </a:lnTo>
                    <a:lnTo>
                      <a:pt x="343" y="286"/>
                    </a:lnTo>
                    <a:lnTo>
                      <a:pt x="340" y="294"/>
                    </a:lnTo>
                    <a:lnTo>
                      <a:pt x="335" y="302"/>
                    </a:lnTo>
                    <a:lnTo>
                      <a:pt x="331" y="310"/>
                    </a:lnTo>
                    <a:lnTo>
                      <a:pt x="326" y="316"/>
                    </a:lnTo>
                    <a:lnTo>
                      <a:pt x="320" y="323"/>
                    </a:lnTo>
                    <a:lnTo>
                      <a:pt x="314" y="328"/>
                    </a:lnTo>
                    <a:lnTo>
                      <a:pt x="306" y="334"/>
                    </a:lnTo>
                    <a:lnTo>
                      <a:pt x="299" y="338"/>
                    </a:lnTo>
                    <a:lnTo>
                      <a:pt x="291" y="342"/>
                    </a:lnTo>
                    <a:lnTo>
                      <a:pt x="283" y="345"/>
                    </a:lnTo>
                    <a:lnTo>
                      <a:pt x="274" y="347"/>
                    </a:lnTo>
                    <a:lnTo>
                      <a:pt x="265" y="348"/>
                    </a:lnTo>
                    <a:lnTo>
                      <a:pt x="256" y="350"/>
                    </a:lnTo>
                    <a:close/>
                    <a:moveTo>
                      <a:pt x="504" y="320"/>
                    </a:moveTo>
                    <a:lnTo>
                      <a:pt x="456" y="292"/>
                    </a:lnTo>
                    <a:lnTo>
                      <a:pt x="458" y="276"/>
                    </a:lnTo>
                    <a:lnTo>
                      <a:pt x="459" y="259"/>
                    </a:lnTo>
                    <a:lnTo>
                      <a:pt x="458" y="241"/>
                    </a:lnTo>
                    <a:lnTo>
                      <a:pt x="456" y="225"/>
                    </a:lnTo>
                    <a:lnTo>
                      <a:pt x="504" y="198"/>
                    </a:lnTo>
                    <a:lnTo>
                      <a:pt x="506" y="197"/>
                    </a:lnTo>
                    <a:lnTo>
                      <a:pt x="509" y="194"/>
                    </a:lnTo>
                    <a:lnTo>
                      <a:pt x="510" y="191"/>
                    </a:lnTo>
                    <a:lnTo>
                      <a:pt x="511" y="189"/>
                    </a:lnTo>
                    <a:lnTo>
                      <a:pt x="512" y="186"/>
                    </a:lnTo>
                    <a:lnTo>
                      <a:pt x="512" y="184"/>
                    </a:lnTo>
                    <a:lnTo>
                      <a:pt x="511" y="181"/>
                    </a:lnTo>
                    <a:lnTo>
                      <a:pt x="510" y="178"/>
                    </a:lnTo>
                    <a:lnTo>
                      <a:pt x="453" y="80"/>
                    </a:lnTo>
                    <a:lnTo>
                      <a:pt x="449" y="76"/>
                    </a:lnTo>
                    <a:lnTo>
                      <a:pt x="443" y="72"/>
                    </a:lnTo>
                    <a:lnTo>
                      <a:pt x="438" y="72"/>
                    </a:lnTo>
                    <a:lnTo>
                      <a:pt x="433" y="74"/>
                    </a:lnTo>
                    <a:lnTo>
                      <a:pt x="387" y="102"/>
                    </a:lnTo>
                    <a:lnTo>
                      <a:pt x="376" y="94"/>
                    </a:lnTo>
                    <a:lnTo>
                      <a:pt x="363" y="85"/>
                    </a:lnTo>
                    <a:lnTo>
                      <a:pt x="348" y="78"/>
                    </a:lnTo>
                    <a:lnTo>
                      <a:pt x="332" y="69"/>
                    </a:lnTo>
                    <a:lnTo>
                      <a:pt x="332" y="14"/>
                    </a:lnTo>
                    <a:lnTo>
                      <a:pt x="332" y="10"/>
                    </a:lnTo>
                    <a:lnTo>
                      <a:pt x="331" y="8"/>
                    </a:lnTo>
                    <a:lnTo>
                      <a:pt x="330" y="5"/>
                    </a:lnTo>
                    <a:lnTo>
                      <a:pt x="328" y="3"/>
                    </a:lnTo>
                    <a:lnTo>
                      <a:pt x="326" y="2"/>
                    </a:lnTo>
                    <a:lnTo>
                      <a:pt x="322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8" y="1"/>
                    </a:lnTo>
                    <a:lnTo>
                      <a:pt x="195" y="2"/>
                    </a:lnTo>
                    <a:lnTo>
                      <a:pt x="193" y="3"/>
                    </a:lnTo>
                    <a:lnTo>
                      <a:pt x="192" y="5"/>
                    </a:lnTo>
                    <a:lnTo>
                      <a:pt x="190" y="8"/>
                    </a:lnTo>
                    <a:lnTo>
                      <a:pt x="190" y="10"/>
                    </a:lnTo>
                    <a:lnTo>
                      <a:pt x="189" y="14"/>
                    </a:lnTo>
                    <a:lnTo>
                      <a:pt x="189" y="68"/>
                    </a:lnTo>
                    <a:lnTo>
                      <a:pt x="179" y="71"/>
                    </a:lnTo>
                    <a:lnTo>
                      <a:pt x="169" y="75"/>
                    </a:lnTo>
                    <a:lnTo>
                      <a:pt x="162" y="78"/>
                    </a:lnTo>
                    <a:lnTo>
                      <a:pt x="154" y="82"/>
                    </a:lnTo>
                    <a:lnTo>
                      <a:pt x="141" y="92"/>
                    </a:lnTo>
                    <a:lnTo>
                      <a:pt x="129" y="102"/>
                    </a:lnTo>
                    <a:lnTo>
                      <a:pt x="81" y="74"/>
                    </a:lnTo>
                    <a:lnTo>
                      <a:pt x="75" y="72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5" y="76"/>
                    </a:lnTo>
                    <a:lnTo>
                      <a:pt x="62" y="78"/>
                    </a:lnTo>
                    <a:lnTo>
                      <a:pt x="60" y="80"/>
                    </a:lnTo>
                    <a:lnTo>
                      <a:pt x="3" y="177"/>
                    </a:lnTo>
                    <a:lnTo>
                      <a:pt x="1" y="184"/>
                    </a:lnTo>
                    <a:lnTo>
                      <a:pt x="1" y="189"/>
                    </a:lnTo>
                    <a:lnTo>
                      <a:pt x="3" y="192"/>
                    </a:lnTo>
                    <a:lnTo>
                      <a:pt x="4" y="194"/>
                    </a:lnTo>
                    <a:lnTo>
                      <a:pt x="6" y="197"/>
                    </a:lnTo>
                    <a:lnTo>
                      <a:pt x="9" y="198"/>
                    </a:lnTo>
                    <a:lnTo>
                      <a:pt x="56" y="225"/>
                    </a:lnTo>
                    <a:lnTo>
                      <a:pt x="54" y="241"/>
                    </a:lnTo>
                    <a:lnTo>
                      <a:pt x="53" y="259"/>
                    </a:lnTo>
                    <a:lnTo>
                      <a:pt x="53" y="276"/>
                    </a:lnTo>
                    <a:lnTo>
                      <a:pt x="55" y="292"/>
                    </a:lnTo>
                    <a:lnTo>
                      <a:pt x="8" y="320"/>
                    </a:lnTo>
                    <a:lnTo>
                      <a:pt x="4" y="324"/>
                    </a:lnTo>
                    <a:lnTo>
                      <a:pt x="1" y="328"/>
                    </a:lnTo>
                    <a:lnTo>
                      <a:pt x="0" y="331"/>
                    </a:lnTo>
                    <a:lnTo>
                      <a:pt x="0" y="335"/>
                    </a:lnTo>
                    <a:lnTo>
                      <a:pt x="1" y="338"/>
                    </a:lnTo>
                    <a:lnTo>
                      <a:pt x="3" y="340"/>
                    </a:lnTo>
                    <a:lnTo>
                      <a:pt x="59" y="437"/>
                    </a:lnTo>
                    <a:lnTo>
                      <a:pt x="60" y="439"/>
                    </a:lnTo>
                    <a:lnTo>
                      <a:pt x="62" y="442"/>
                    </a:lnTo>
                    <a:lnTo>
                      <a:pt x="66" y="444"/>
                    </a:lnTo>
                    <a:lnTo>
                      <a:pt x="68" y="445"/>
                    </a:lnTo>
                    <a:lnTo>
                      <a:pt x="71" y="446"/>
                    </a:lnTo>
                    <a:lnTo>
                      <a:pt x="73" y="445"/>
                    </a:lnTo>
                    <a:lnTo>
                      <a:pt x="76" y="445"/>
                    </a:lnTo>
                    <a:lnTo>
                      <a:pt x="80" y="444"/>
                    </a:lnTo>
                    <a:lnTo>
                      <a:pt x="129" y="416"/>
                    </a:lnTo>
                    <a:lnTo>
                      <a:pt x="141" y="427"/>
                    </a:lnTo>
                    <a:lnTo>
                      <a:pt x="154" y="435"/>
                    </a:lnTo>
                    <a:lnTo>
                      <a:pt x="162" y="439"/>
                    </a:lnTo>
                    <a:lnTo>
                      <a:pt x="169" y="444"/>
                    </a:lnTo>
                    <a:lnTo>
                      <a:pt x="179" y="447"/>
                    </a:lnTo>
                    <a:lnTo>
                      <a:pt x="189" y="451"/>
                    </a:lnTo>
                    <a:lnTo>
                      <a:pt x="189" y="491"/>
                    </a:lnTo>
                    <a:lnTo>
                      <a:pt x="190" y="494"/>
                    </a:lnTo>
                    <a:lnTo>
                      <a:pt x="190" y="497"/>
                    </a:lnTo>
                    <a:lnTo>
                      <a:pt x="192" y="499"/>
                    </a:lnTo>
                    <a:lnTo>
                      <a:pt x="193" y="501"/>
                    </a:lnTo>
                    <a:lnTo>
                      <a:pt x="195" y="504"/>
                    </a:lnTo>
                    <a:lnTo>
                      <a:pt x="198" y="505"/>
                    </a:lnTo>
                    <a:lnTo>
                      <a:pt x="200" y="506"/>
                    </a:lnTo>
                    <a:lnTo>
                      <a:pt x="204" y="506"/>
                    </a:lnTo>
                    <a:lnTo>
                      <a:pt x="317" y="506"/>
                    </a:lnTo>
                    <a:lnTo>
                      <a:pt x="320" y="506"/>
                    </a:lnTo>
                    <a:lnTo>
                      <a:pt x="322" y="505"/>
                    </a:lnTo>
                    <a:lnTo>
                      <a:pt x="326" y="504"/>
                    </a:lnTo>
                    <a:lnTo>
                      <a:pt x="328" y="501"/>
                    </a:lnTo>
                    <a:lnTo>
                      <a:pt x="330" y="499"/>
                    </a:lnTo>
                    <a:lnTo>
                      <a:pt x="331" y="497"/>
                    </a:lnTo>
                    <a:lnTo>
                      <a:pt x="332" y="494"/>
                    </a:lnTo>
                    <a:lnTo>
                      <a:pt x="332" y="491"/>
                    </a:lnTo>
                    <a:lnTo>
                      <a:pt x="332" y="448"/>
                    </a:lnTo>
                    <a:lnTo>
                      <a:pt x="348" y="439"/>
                    </a:lnTo>
                    <a:lnTo>
                      <a:pt x="363" y="432"/>
                    </a:lnTo>
                    <a:lnTo>
                      <a:pt x="376" y="424"/>
                    </a:lnTo>
                    <a:lnTo>
                      <a:pt x="387" y="416"/>
                    </a:lnTo>
                    <a:lnTo>
                      <a:pt x="433" y="444"/>
                    </a:lnTo>
                    <a:lnTo>
                      <a:pt x="435" y="445"/>
                    </a:lnTo>
                    <a:lnTo>
                      <a:pt x="438" y="445"/>
                    </a:lnTo>
                    <a:lnTo>
                      <a:pt x="441" y="446"/>
                    </a:lnTo>
                    <a:lnTo>
                      <a:pt x="443" y="445"/>
                    </a:lnTo>
                    <a:lnTo>
                      <a:pt x="447" y="444"/>
                    </a:lnTo>
                    <a:lnTo>
                      <a:pt x="449" y="443"/>
                    </a:lnTo>
                    <a:lnTo>
                      <a:pt x="451" y="440"/>
                    </a:lnTo>
                    <a:lnTo>
                      <a:pt x="453" y="437"/>
                    </a:lnTo>
                    <a:lnTo>
                      <a:pt x="510" y="340"/>
                    </a:lnTo>
                    <a:lnTo>
                      <a:pt x="511" y="338"/>
                    </a:lnTo>
                    <a:lnTo>
                      <a:pt x="512" y="335"/>
                    </a:lnTo>
                    <a:lnTo>
                      <a:pt x="512" y="331"/>
                    </a:lnTo>
                    <a:lnTo>
                      <a:pt x="511" y="328"/>
                    </a:lnTo>
                    <a:lnTo>
                      <a:pt x="510" y="326"/>
                    </a:lnTo>
                    <a:lnTo>
                      <a:pt x="509" y="323"/>
                    </a:lnTo>
                    <a:lnTo>
                      <a:pt x="506" y="321"/>
                    </a:lnTo>
                    <a:lnTo>
                      <a:pt x="504" y="3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Freeform 4358"/>
              <p:cNvSpPr>
                <a:spLocks noEditPoints="1"/>
              </p:cNvSpPr>
              <p:nvPr/>
            </p:nvSpPr>
            <p:spPr bwMode="auto">
              <a:xfrm>
                <a:off x="7048500" y="1509713"/>
                <a:ext cx="161925" cy="161925"/>
              </a:xfrm>
              <a:custGeom>
                <a:avLst/>
                <a:gdLst>
                  <a:gd name="T0" fmla="*/ 229 w 511"/>
                  <a:gd name="T1" fmla="*/ 335 h 509"/>
                  <a:gd name="T2" fmla="*/ 198 w 511"/>
                  <a:gd name="T3" fmla="*/ 319 h 509"/>
                  <a:gd name="T4" fmla="*/ 176 w 511"/>
                  <a:gd name="T5" fmla="*/ 292 h 509"/>
                  <a:gd name="T6" fmla="*/ 166 w 511"/>
                  <a:gd name="T7" fmla="*/ 258 h 509"/>
                  <a:gd name="T8" fmla="*/ 169 w 511"/>
                  <a:gd name="T9" fmla="*/ 223 h 509"/>
                  <a:gd name="T10" fmla="*/ 186 w 511"/>
                  <a:gd name="T11" fmla="*/ 191 h 509"/>
                  <a:gd name="T12" fmla="*/ 213 w 511"/>
                  <a:gd name="T13" fmla="*/ 169 h 509"/>
                  <a:gd name="T14" fmla="*/ 246 w 511"/>
                  <a:gd name="T15" fmla="*/ 158 h 509"/>
                  <a:gd name="T16" fmla="*/ 282 w 511"/>
                  <a:gd name="T17" fmla="*/ 163 h 509"/>
                  <a:gd name="T18" fmla="*/ 313 w 511"/>
                  <a:gd name="T19" fmla="*/ 179 h 509"/>
                  <a:gd name="T20" fmla="*/ 335 w 511"/>
                  <a:gd name="T21" fmla="*/ 206 h 509"/>
                  <a:gd name="T22" fmla="*/ 346 w 511"/>
                  <a:gd name="T23" fmla="*/ 240 h 509"/>
                  <a:gd name="T24" fmla="*/ 342 w 511"/>
                  <a:gd name="T25" fmla="*/ 276 h 509"/>
                  <a:gd name="T26" fmla="*/ 325 w 511"/>
                  <a:gd name="T27" fmla="*/ 306 h 509"/>
                  <a:gd name="T28" fmla="*/ 298 w 511"/>
                  <a:gd name="T29" fmla="*/ 328 h 509"/>
                  <a:gd name="T30" fmla="*/ 265 w 511"/>
                  <a:gd name="T31" fmla="*/ 338 h 509"/>
                  <a:gd name="T32" fmla="*/ 511 w 511"/>
                  <a:gd name="T33" fmla="*/ 173 h 509"/>
                  <a:gd name="T34" fmla="*/ 450 w 511"/>
                  <a:gd name="T35" fmla="*/ 67 h 509"/>
                  <a:gd name="T36" fmla="*/ 441 w 511"/>
                  <a:gd name="T37" fmla="*/ 63 h 509"/>
                  <a:gd name="T38" fmla="*/ 386 w 511"/>
                  <a:gd name="T39" fmla="*/ 92 h 509"/>
                  <a:gd name="T40" fmla="*/ 332 w 511"/>
                  <a:gd name="T41" fmla="*/ 59 h 509"/>
                  <a:gd name="T42" fmla="*/ 329 w 511"/>
                  <a:gd name="T43" fmla="*/ 6 h 509"/>
                  <a:gd name="T44" fmla="*/ 320 w 511"/>
                  <a:gd name="T45" fmla="*/ 0 h 509"/>
                  <a:gd name="T46" fmla="*/ 198 w 511"/>
                  <a:gd name="T47" fmla="*/ 1 h 509"/>
                  <a:gd name="T48" fmla="*/ 190 w 511"/>
                  <a:gd name="T49" fmla="*/ 9 h 509"/>
                  <a:gd name="T50" fmla="*/ 179 w 511"/>
                  <a:gd name="T51" fmla="*/ 61 h 509"/>
                  <a:gd name="T52" fmla="*/ 141 w 511"/>
                  <a:gd name="T53" fmla="*/ 81 h 509"/>
                  <a:gd name="T54" fmla="*/ 68 w 511"/>
                  <a:gd name="T55" fmla="*/ 63 h 509"/>
                  <a:gd name="T56" fmla="*/ 60 w 511"/>
                  <a:gd name="T57" fmla="*/ 70 h 509"/>
                  <a:gd name="T58" fmla="*/ 1 w 511"/>
                  <a:gd name="T59" fmla="*/ 177 h 509"/>
                  <a:gd name="T60" fmla="*/ 5 w 511"/>
                  <a:gd name="T61" fmla="*/ 186 h 509"/>
                  <a:gd name="T62" fmla="*/ 52 w 511"/>
                  <a:gd name="T63" fmla="*/ 249 h 509"/>
                  <a:gd name="T64" fmla="*/ 5 w 511"/>
                  <a:gd name="T65" fmla="*/ 311 h 509"/>
                  <a:gd name="T66" fmla="*/ 0 w 511"/>
                  <a:gd name="T67" fmla="*/ 322 h 509"/>
                  <a:gd name="T68" fmla="*/ 59 w 511"/>
                  <a:gd name="T69" fmla="*/ 429 h 509"/>
                  <a:gd name="T70" fmla="*/ 74 w 511"/>
                  <a:gd name="T71" fmla="*/ 435 h 509"/>
                  <a:gd name="T72" fmla="*/ 140 w 511"/>
                  <a:gd name="T73" fmla="*/ 416 h 509"/>
                  <a:gd name="T74" fmla="*/ 179 w 511"/>
                  <a:gd name="T75" fmla="*/ 438 h 509"/>
                  <a:gd name="T76" fmla="*/ 190 w 511"/>
                  <a:gd name="T77" fmla="*/ 500 h 509"/>
                  <a:gd name="T78" fmla="*/ 198 w 511"/>
                  <a:gd name="T79" fmla="*/ 508 h 509"/>
                  <a:gd name="T80" fmla="*/ 320 w 511"/>
                  <a:gd name="T81" fmla="*/ 509 h 509"/>
                  <a:gd name="T82" fmla="*/ 329 w 511"/>
                  <a:gd name="T83" fmla="*/ 503 h 509"/>
                  <a:gd name="T84" fmla="*/ 332 w 511"/>
                  <a:gd name="T85" fmla="*/ 439 h 509"/>
                  <a:gd name="T86" fmla="*/ 387 w 511"/>
                  <a:gd name="T87" fmla="*/ 407 h 509"/>
                  <a:gd name="T88" fmla="*/ 441 w 511"/>
                  <a:gd name="T89" fmla="*/ 435 h 509"/>
                  <a:gd name="T90" fmla="*/ 450 w 511"/>
                  <a:gd name="T91" fmla="*/ 431 h 509"/>
                  <a:gd name="T92" fmla="*/ 511 w 511"/>
                  <a:gd name="T93" fmla="*/ 324 h 509"/>
                  <a:gd name="T94" fmla="*/ 504 w 511"/>
                  <a:gd name="T95" fmla="*/ 309 h 509"/>
                  <a:gd name="T96" fmla="*/ 459 w 511"/>
                  <a:gd name="T97" fmla="*/ 233 h 509"/>
                  <a:gd name="T98" fmla="*/ 508 w 511"/>
                  <a:gd name="T99" fmla="*/ 18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1" h="509">
                    <a:moveTo>
                      <a:pt x="256" y="339"/>
                    </a:moveTo>
                    <a:lnTo>
                      <a:pt x="246" y="338"/>
                    </a:lnTo>
                    <a:lnTo>
                      <a:pt x="237" y="337"/>
                    </a:lnTo>
                    <a:lnTo>
                      <a:pt x="229" y="335"/>
                    </a:lnTo>
                    <a:lnTo>
                      <a:pt x="220" y="332"/>
                    </a:lnTo>
                    <a:lnTo>
                      <a:pt x="213" y="328"/>
                    </a:lnTo>
                    <a:lnTo>
                      <a:pt x="205" y="323"/>
                    </a:lnTo>
                    <a:lnTo>
                      <a:pt x="198" y="319"/>
                    </a:lnTo>
                    <a:lnTo>
                      <a:pt x="191" y="312"/>
                    </a:lnTo>
                    <a:lnTo>
                      <a:pt x="186" y="306"/>
                    </a:lnTo>
                    <a:lnTo>
                      <a:pt x="181" y="300"/>
                    </a:lnTo>
                    <a:lnTo>
                      <a:pt x="176" y="292"/>
                    </a:lnTo>
                    <a:lnTo>
                      <a:pt x="172" y="284"/>
                    </a:lnTo>
                    <a:lnTo>
                      <a:pt x="169" y="276"/>
                    </a:lnTo>
                    <a:lnTo>
                      <a:pt x="167" y="267"/>
                    </a:lnTo>
                    <a:lnTo>
                      <a:pt x="166" y="258"/>
                    </a:lnTo>
                    <a:lnTo>
                      <a:pt x="166" y="249"/>
                    </a:lnTo>
                    <a:lnTo>
                      <a:pt x="166" y="240"/>
                    </a:lnTo>
                    <a:lnTo>
                      <a:pt x="167" y="231"/>
                    </a:lnTo>
                    <a:lnTo>
                      <a:pt x="169" y="223"/>
                    </a:lnTo>
                    <a:lnTo>
                      <a:pt x="172" y="214"/>
                    </a:lnTo>
                    <a:lnTo>
                      <a:pt x="176" y="206"/>
                    </a:lnTo>
                    <a:lnTo>
                      <a:pt x="181" y="199"/>
                    </a:lnTo>
                    <a:lnTo>
                      <a:pt x="186" y="191"/>
                    </a:lnTo>
                    <a:lnTo>
                      <a:pt x="191" y="185"/>
                    </a:lnTo>
                    <a:lnTo>
                      <a:pt x="198" y="179"/>
                    </a:lnTo>
                    <a:lnTo>
                      <a:pt x="205" y="173"/>
                    </a:lnTo>
                    <a:lnTo>
                      <a:pt x="213" y="169"/>
                    </a:lnTo>
                    <a:lnTo>
                      <a:pt x="220" y="165"/>
                    </a:lnTo>
                    <a:lnTo>
                      <a:pt x="229" y="163"/>
                    </a:lnTo>
                    <a:lnTo>
                      <a:pt x="237" y="159"/>
                    </a:lnTo>
                    <a:lnTo>
                      <a:pt x="246" y="158"/>
                    </a:lnTo>
                    <a:lnTo>
                      <a:pt x="256" y="158"/>
                    </a:lnTo>
                    <a:lnTo>
                      <a:pt x="265" y="158"/>
                    </a:lnTo>
                    <a:lnTo>
                      <a:pt x="274" y="159"/>
                    </a:lnTo>
                    <a:lnTo>
                      <a:pt x="282" y="163"/>
                    </a:lnTo>
                    <a:lnTo>
                      <a:pt x="291" y="165"/>
                    </a:lnTo>
                    <a:lnTo>
                      <a:pt x="298" y="169"/>
                    </a:lnTo>
                    <a:lnTo>
                      <a:pt x="306" y="173"/>
                    </a:lnTo>
                    <a:lnTo>
                      <a:pt x="313" y="179"/>
                    </a:lnTo>
                    <a:lnTo>
                      <a:pt x="320" y="185"/>
                    </a:lnTo>
                    <a:lnTo>
                      <a:pt x="325" y="191"/>
                    </a:lnTo>
                    <a:lnTo>
                      <a:pt x="331" y="199"/>
                    </a:lnTo>
                    <a:lnTo>
                      <a:pt x="335" y="206"/>
                    </a:lnTo>
                    <a:lnTo>
                      <a:pt x="339" y="214"/>
                    </a:lnTo>
                    <a:lnTo>
                      <a:pt x="342" y="223"/>
                    </a:lnTo>
                    <a:lnTo>
                      <a:pt x="344" y="231"/>
                    </a:lnTo>
                    <a:lnTo>
                      <a:pt x="346" y="240"/>
                    </a:lnTo>
                    <a:lnTo>
                      <a:pt x="347" y="249"/>
                    </a:lnTo>
                    <a:lnTo>
                      <a:pt x="346" y="258"/>
                    </a:lnTo>
                    <a:lnTo>
                      <a:pt x="344" y="267"/>
                    </a:lnTo>
                    <a:lnTo>
                      <a:pt x="342" y="276"/>
                    </a:lnTo>
                    <a:lnTo>
                      <a:pt x="339" y="284"/>
                    </a:lnTo>
                    <a:lnTo>
                      <a:pt x="335" y="292"/>
                    </a:lnTo>
                    <a:lnTo>
                      <a:pt x="331" y="300"/>
                    </a:lnTo>
                    <a:lnTo>
                      <a:pt x="325" y="306"/>
                    </a:lnTo>
                    <a:lnTo>
                      <a:pt x="320" y="312"/>
                    </a:lnTo>
                    <a:lnTo>
                      <a:pt x="313" y="319"/>
                    </a:lnTo>
                    <a:lnTo>
                      <a:pt x="306" y="323"/>
                    </a:lnTo>
                    <a:lnTo>
                      <a:pt x="298" y="328"/>
                    </a:lnTo>
                    <a:lnTo>
                      <a:pt x="291" y="332"/>
                    </a:lnTo>
                    <a:lnTo>
                      <a:pt x="282" y="335"/>
                    </a:lnTo>
                    <a:lnTo>
                      <a:pt x="274" y="337"/>
                    </a:lnTo>
                    <a:lnTo>
                      <a:pt x="265" y="338"/>
                    </a:lnTo>
                    <a:lnTo>
                      <a:pt x="256" y="339"/>
                    </a:lnTo>
                    <a:close/>
                    <a:moveTo>
                      <a:pt x="510" y="179"/>
                    </a:moveTo>
                    <a:lnTo>
                      <a:pt x="511" y="177"/>
                    </a:lnTo>
                    <a:lnTo>
                      <a:pt x="511" y="173"/>
                    </a:lnTo>
                    <a:lnTo>
                      <a:pt x="510" y="171"/>
                    </a:lnTo>
                    <a:lnTo>
                      <a:pt x="509" y="168"/>
                    </a:lnTo>
                    <a:lnTo>
                      <a:pt x="453" y="70"/>
                    </a:lnTo>
                    <a:lnTo>
                      <a:pt x="450" y="67"/>
                    </a:lnTo>
                    <a:lnTo>
                      <a:pt x="448" y="65"/>
                    </a:lnTo>
                    <a:lnTo>
                      <a:pt x="446" y="64"/>
                    </a:lnTo>
                    <a:lnTo>
                      <a:pt x="443" y="64"/>
                    </a:lnTo>
                    <a:lnTo>
                      <a:pt x="441" y="63"/>
                    </a:lnTo>
                    <a:lnTo>
                      <a:pt x="438" y="63"/>
                    </a:lnTo>
                    <a:lnTo>
                      <a:pt x="434" y="63"/>
                    </a:lnTo>
                    <a:lnTo>
                      <a:pt x="432" y="65"/>
                    </a:lnTo>
                    <a:lnTo>
                      <a:pt x="386" y="92"/>
                    </a:lnTo>
                    <a:lnTo>
                      <a:pt x="375" y="83"/>
                    </a:lnTo>
                    <a:lnTo>
                      <a:pt x="363" y="75"/>
                    </a:lnTo>
                    <a:lnTo>
                      <a:pt x="348" y="67"/>
                    </a:lnTo>
                    <a:lnTo>
                      <a:pt x="332" y="59"/>
                    </a:lnTo>
                    <a:lnTo>
                      <a:pt x="332" y="14"/>
                    </a:lnTo>
                    <a:lnTo>
                      <a:pt x="332" y="12"/>
                    </a:lnTo>
                    <a:lnTo>
                      <a:pt x="331" y="9"/>
                    </a:lnTo>
                    <a:lnTo>
                      <a:pt x="329" y="6"/>
                    </a:lnTo>
                    <a:lnTo>
                      <a:pt x="327" y="4"/>
                    </a:lnTo>
                    <a:lnTo>
                      <a:pt x="325" y="2"/>
                    </a:lnTo>
                    <a:lnTo>
                      <a:pt x="323" y="1"/>
                    </a:lnTo>
                    <a:lnTo>
                      <a:pt x="320" y="0"/>
                    </a:lnTo>
                    <a:lnTo>
                      <a:pt x="317" y="0"/>
                    </a:lnTo>
                    <a:lnTo>
                      <a:pt x="203" y="0"/>
                    </a:lnTo>
                    <a:lnTo>
                      <a:pt x="201" y="0"/>
                    </a:lnTo>
                    <a:lnTo>
                      <a:pt x="198" y="1"/>
                    </a:lnTo>
                    <a:lnTo>
                      <a:pt x="196" y="2"/>
                    </a:lnTo>
                    <a:lnTo>
                      <a:pt x="194" y="4"/>
                    </a:lnTo>
                    <a:lnTo>
                      <a:pt x="191" y="6"/>
                    </a:lnTo>
                    <a:lnTo>
                      <a:pt x="190" y="9"/>
                    </a:lnTo>
                    <a:lnTo>
                      <a:pt x="189" y="12"/>
                    </a:lnTo>
                    <a:lnTo>
                      <a:pt x="188" y="14"/>
                    </a:lnTo>
                    <a:lnTo>
                      <a:pt x="188" y="58"/>
                    </a:lnTo>
                    <a:lnTo>
                      <a:pt x="179" y="61"/>
                    </a:lnTo>
                    <a:lnTo>
                      <a:pt x="170" y="64"/>
                    </a:lnTo>
                    <a:lnTo>
                      <a:pt x="161" y="68"/>
                    </a:lnTo>
                    <a:lnTo>
                      <a:pt x="154" y="72"/>
                    </a:lnTo>
                    <a:lnTo>
                      <a:pt x="141" y="81"/>
                    </a:lnTo>
                    <a:lnTo>
                      <a:pt x="128" y="92"/>
                    </a:lnTo>
                    <a:lnTo>
                      <a:pt x="80" y="64"/>
                    </a:lnTo>
                    <a:lnTo>
                      <a:pt x="75" y="62"/>
                    </a:lnTo>
                    <a:lnTo>
                      <a:pt x="68" y="63"/>
                    </a:lnTo>
                    <a:lnTo>
                      <a:pt x="66" y="64"/>
                    </a:lnTo>
                    <a:lnTo>
                      <a:pt x="64" y="65"/>
                    </a:lnTo>
                    <a:lnTo>
                      <a:pt x="62" y="67"/>
                    </a:lnTo>
                    <a:lnTo>
                      <a:pt x="60" y="70"/>
                    </a:lnTo>
                    <a:lnTo>
                      <a:pt x="3" y="168"/>
                    </a:lnTo>
                    <a:lnTo>
                      <a:pt x="2" y="171"/>
                    </a:lnTo>
                    <a:lnTo>
                      <a:pt x="1" y="173"/>
                    </a:lnTo>
                    <a:lnTo>
                      <a:pt x="1" y="177"/>
                    </a:lnTo>
                    <a:lnTo>
                      <a:pt x="1" y="179"/>
                    </a:lnTo>
                    <a:lnTo>
                      <a:pt x="2" y="182"/>
                    </a:lnTo>
                    <a:lnTo>
                      <a:pt x="4" y="184"/>
                    </a:lnTo>
                    <a:lnTo>
                      <a:pt x="5" y="186"/>
                    </a:lnTo>
                    <a:lnTo>
                      <a:pt x="8" y="188"/>
                    </a:lnTo>
                    <a:lnTo>
                      <a:pt x="56" y="216"/>
                    </a:lnTo>
                    <a:lnTo>
                      <a:pt x="53" y="233"/>
                    </a:lnTo>
                    <a:lnTo>
                      <a:pt x="52" y="249"/>
                    </a:lnTo>
                    <a:lnTo>
                      <a:pt x="53" y="265"/>
                    </a:lnTo>
                    <a:lnTo>
                      <a:pt x="56" y="282"/>
                    </a:lnTo>
                    <a:lnTo>
                      <a:pt x="7" y="309"/>
                    </a:lnTo>
                    <a:lnTo>
                      <a:pt x="5" y="311"/>
                    </a:lnTo>
                    <a:lnTo>
                      <a:pt x="3" y="313"/>
                    </a:lnTo>
                    <a:lnTo>
                      <a:pt x="2" y="317"/>
                    </a:lnTo>
                    <a:lnTo>
                      <a:pt x="1" y="320"/>
                    </a:lnTo>
                    <a:lnTo>
                      <a:pt x="0" y="322"/>
                    </a:lnTo>
                    <a:lnTo>
                      <a:pt x="0" y="324"/>
                    </a:lnTo>
                    <a:lnTo>
                      <a:pt x="1" y="327"/>
                    </a:lnTo>
                    <a:lnTo>
                      <a:pt x="2" y="330"/>
                    </a:lnTo>
                    <a:lnTo>
                      <a:pt x="59" y="429"/>
                    </a:lnTo>
                    <a:lnTo>
                      <a:pt x="63" y="432"/>
                    </a:lnTo>
                    <a:lnTo>
                      <a:pt x="67" y="434"/>
                    </a:lnTo>
                    <a:lnTo>
                      <a:pt x="71" y="435"/>
                    </a:lnTo>
                    <a:lnTo>
                      <a:pt x="74" y="435"/>
                    </a:lnTo>
                    <a:lnTo>
                      <a:pt x="76" y="434"/>
                    </a:lnTo>
                    <a:lnTo>
                      <a:pt x="79" y="433"/>
                    </a:lnTo>
                    <a:lnTo>
                      <a:pt x="128" y="407"/>
                    </a:lnTo>
                    <a:lnTo>
                      <a:pt x="140" y="416"/>
                    </a:lnTo>
                    <a:lnTo>
                      <a:pt x="154" y="426"/>
                    </a:lnTo>
                    <a:lnTo>
                      <a:pt x="161" y="430"/>
                    </a:lnTo>
                    <a:lnTo>
                      <a:pt x="169" y="434"/>
                    </a:lnTo>
                    <a:lnTo>
                      <a:pt x="179" y="438"/>
                    </a:lnTo>
                    <a:lnTo>
                      <a:pt x="188" y="441"/>
                    </a:lnTo>
                    <a:lnTo>
                      <a:pt x="188" y="494"/>
                    </a:lnTo>
                    <a:lnTo>
                      <a:pt x="189" y="497"/>
                    </a:lnTo>
                    <a:lnTo>
                      <a:pt x="190" y="500"/>
                    </a:lnTo>
                    <a:lnTo>
                      <a:pt x="191" y="503"/>
                    </a:lnTo>
                    <a:lnTo>
                      <a:pt x="194" y="505"/>
                    </a:lnTo>
                    <a:lnTo>
                      <a:pt x="196" y="507"/>
                    </a:lnTo>
                    <a:lnTo>
                      <a:pt x="198" y="508"/>
                    </a:lnTo>
                    <a:lnTo>
                      <a:pt x="201" y="509"/>
                    </a:lnTo>
                    <a:lnTo>
                      <a:pt x="203" y="509"/>
                    </a:lnTo>
                    <a:lnTo>
                      <a:pt x="317" y="509"/>
                    </a:lnTo>
                    <a:lnTo>
                      <a:pt x="320" y="509"/>
                    </a:lnTo>
                    <a:lnTo>
                      <a:pt x="323" y="508"/>
                    </a:lnTo>
                    <a:lnTo>
                      <a:pt x="325" y="507"/>
                    </a:lnTo>
                    <a:lnTo>
                      <a:pt x="327" y="505"/>
                    </a:lnTo>
                    <a:lnTo>
                      <a:pt x="329" y="503"/>
                    </a:lnTo>
                    <a:lnTo>
                      <a:pt x="331" y="500"/>
                    </a:lnTo>
                    <a:lnTo>
                      <a:pt x="332" y="497"/>
                    </a:lnTo>
                    <a:lnTo>
                      <a:pt x="332" y="494"/>
                    </a:lnTo>
                    <a:lnTo>
                      <a:pt x="332" y="439"/>
                    </a:lnTo>
                    <a:lnTo>
                      <a:pt x="348" y="431"/>
                    </a:lnTo>
                    <a:lnTo>
                      <a:pt x="363" y="423"/>
                    </a:lnTo>
                    <a:lnTo>
                      <a:pt x="375" y="414"/>
                    </a:lnTo>
                    <a:lnTo>
                      <a:pt x="387" y="407"/>
                    </a:lnTo>
                    <a:lnTo>
                      <a:pt x="432" y="433"/>
                    </a:lnTo>
                    <a:lnTo>
                      <a:pt x="434" y="434"/>
                    </a:lnTo>
                    <a:lnTo>
                      <a:pt x="438" y="435"/>
                    </a:lnTo>
                    <a:lnTo>
                      <a:pt x="441" y="435"/>
                    </a:lnTo>
                    <a:lnTo>
                      <a:pt x="443" y="434"/>
                    </a:lnTo>
                    <a:lnTo>
                      <a:pt x="446" y="434"/>
                    </a:lnTo>
                    <a:lnTo>
                      <a:pt x="448" y="432"/>
                    </a:lnTo>
                    <a:lnTo>
                      <a:pt x="450" y="431"/>
                    </a:lnTo>
                    <a:lnTo>
                      <a:pt x="453" y="429"/>
                    </a:lnTo>
                    <a:lnTo>
                      <a:pt x="509" y="330"/>
                    </a:lnTo>
                    <a:lnTo>
                      <a:pt x="510" y="327"/>
                    </a:lnTo>
                    <a:lnTo>
                      <a:pt x="511" y="324"/>
                    </a:lnTo>
                    <a:lnTo>
                      <a:pt x="511" y="322"/>
                    </a:lnTo>
                    <a:lnTo>
                      <a:pt x="510" y="320"/>
                    </a:lnTo>
                    <a:lnTo>
                      <a:pt x="508" y="313"/>
                    </a:lnTo>
                    <a:lnTo>
                      <a:pt x="504" y="309"/>
                    </a:lnTo>
                    <a:lnTo>
                      <a:pt x="457" y="282"/>
                    </a:lnTo>
                    <a:lnTo>
                      <a:pt x="459" y="265"/>
                    </a:lnTo>
                    <a:lnTo>
                      <a:pt x="459" y="249"/>
                    </a:lnTo>
                    <a:lnTo>
                      <a:pt x="459" y="233"/>
                    </a:lnTo>
                    <a:lnTo>
                      <a:pt x="457" y="216"/>
                    </a:lnTo>
                    <a:lnTo>
                      <a:pt x="504" y="188"/>
                    </a:lnTo>
                    <a:lnTo>
                      <a:pt x="506" y="186"/>
                    </a:lnTo>
                    <a:lnTo>
                      <a:pt x="508" y="184"/>
                    </a:lnTo>
                    <a:lnTo>
                      <a:pt x="509" y="182"/>
                    </a:lnTo>
                    <a:lnTo>
                      <a:pt x="510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7079943" y="4060368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PREDICTION OF INTERACTION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7450520" y="4638275"/>
              <a:ext cx="142348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Predict effect of driver mutation in interaction with second-site targets.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876974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2A20FFD-6AED-4282-A6ED-1A3D58FD317C}"/>
              </a:ext>
            </a:extLst>
          </p:cNvPr>
          <p:cNvGrpSpPr/>
          <p:nvPr/>
        </p:nvGrpSpPr>
        <p:grpSpPr>
          <a:xfrm>
            <a:off x="2944630" y="1656430"/>
            <a:ext cx="2167427" cy="4253514"/>
            <a:chOff x="2944630" y="1656430"/>
            <a:chExt cx="2167427" cy="4253514"/>
          </a:xfrm>
        </p:grpSpPr>
        <p:cxnSp>
          <p:nvCxnSpPr>
            <p:cNvPr id="164" name="Straight Connector 163"/>
            <p:cNvCxnSpPr/>
            <p:nvPr/>
          </p:nvCxnSpPr>
          <p:spPr>
            <a:xfrm>
              <a:off x="4028344" y="3069069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3851486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3519285" y="205095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3562612" y="1656430"/>
              <a:ext cx="931460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12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2944630" y="4060368"/>
              <a:ext cx="2167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50" normalizeH="0" baseline="0" noProof="0" dirty="0">
                  <a:ln>
                    <a:noFill/>
                  </a:ln>
                  <a:solidFill>
                    <a:srgbClr val="FFBE00"/>
                  </a:solidFill>
                  <a:effectLst/>
                  <a:uLnTx/>
                  <a:uFillTx/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SELECTION OF DRIVER MUTATION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3261444" y="4884022"/>
              <a:ext cx="1533799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Select overexpressed or gain-of-function mutations promoting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2" name="Freeform 2522">
              <a:extLst>
                <a:ext uri="{FF2B5EF4-FFF2-40B4-BE49-F238E27FC236}">
                  <a16:creationId xmlns:a16="http://schemas.microsoft.com/office/drawing/2014/main" id="{16EA7147-AEDE-4816-8459-953A1A18C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3297" y="2342776"/>
              <a:ext cx="430091" cy="430091"/>
            </a:xfrm>
            <a:custGeom>
              <a:avLst/>
              <a:gdLst>
                <a:gd name="T0" fmla="*/ 417 w 901"/>
                <a:gd name="T1" fmla="*/ 730 h 901"/>
                <a:gd name="T2" fmla="*/ 406 w 901"/>
                <a:gd name="T3" fmla="*/ 736 h 901"/>
                <a:gd name="T4" fmla="*/ 398 w 901"/>
                <a:gd name="T5" fmla="*/ 734 h 901"/>
                <a:gd name="T6" fmla="*/ 391 w 901"/>
                <a:gd name="T7" fmla="*/ 720 h 901"/>
                <a:gd name="T8" fmla="*/ 175 w 901"/>
                <a:gd name="T9" fmla="*/ 509 h 901"/>
                <a:gd name="T10" fmla="*/ 166 w 901"/>
                <a:gd name="T11" fmla="*/ 499 h 901"/>
                <a:gd name="T12" fmla="*/ 170 w 901"/>
                <a:gd name="T13" fmla="*/ 485 h 901"/>
                <a:gd name="T14" fmla="*/ 629 w 901"/>
                <a:gd name="T15" fmla="*/ 256 h 901"/>
                <a:gd name="T16" fmla="*/ 641 w 901"/>
                <a:gd name="T17" fmla="*/ 259 h 901"/>
                <a:gd name="T18" fmla="*/ 646 w 901"/>
                <a:gd name="T19" fmla="*/ 272 h 901"/>
                <a:gd name="T20" fmla="*/ 451 w 901"/>
                <a:gd name="T21" fmla="*/ 0 h 901"/>
                <a:gd name="T22" fmla="*/ 382 w 901"/>
                <a:gd name="T23" fmla="*/ 5 h 901"/>
                <a:gd name="T24" fmla="*/ 317 w 901"/>
                <a:gd name="T25" fmla="*/ 20 h 901"/>
                <a:gd name="T26" fmla="*/ 256 w 901"/>
                <a:gd name="T27" fmla="*/ 44 h 901"/>
                <a:gd name="T28" fmla="*/ 200 w 901"/>
                <a:gd name="T29" fmla="*/ 77 h 901"/>
                <a:gd name="T30" fmla="*/ 148 w 901"/>
                <a:gd name="T31" fmla="*/ 117 h 901"/>
                <a:gd name="T32" fmla="*/ 104 w 901"/>
                <a:gd name="T33" fmla="*/ 164 h 901"/>
                <a:gd name="T34" fmla="*/ 65 w 901"/>
                <a:gd name="T35" fmla="*/ 217 h 901"/>
                <a:gd name="T36" fmla="*/ 36 w 901"/>
                <a:gd name="T37" fmla="*/ 276 h 901"/>
                <a:gd name="T38" fmla="*/ 15 w 901"/>
                <a:gd name="T39" fmla="*/ 338 h 901"/>
                <a:gd name="T40" fmla="*/ 3 w 901"/>
                <a:gd name="T41" fmla="*/ 404 h 901"/>
                <a:gd name="T42" fmla="*/ 1 w 901"/>
                <a:gd name="T43" fmla="*/ 474 h 901"/>
                <a:gd name="T44" fmla="*/ 9 w 901"/>
                <a:gd name="T45" fmla="*/ 541 h 901"/>
                <a:gd name="T46" fmla="*/ 28 w 901"/>
                <a:gd name="T47" fmla="*/ 605 h 901"/>
                <a:gd name="T48" fmla="*/ 54 w 901"/>
                <a:gd name="T49" fmla="*/ 665 h 901"/>
                <a:gd name="T50" fmla="*/ 90 w 901"/>
                <a:gd name="T51" fmla="*/ 719 h 901"/>
                <a:gd name="T52" fmla="*/ 132 w 901"/>
                <a:gd name="T53" fmla="*/ 769 h 901"/>
                <a:gd name="T54" fmla="*/ 181 w 901"/>
                <a:gd name="T55" fmla="*/ 811 h 901"/>
                <a:gd name="T56" fmla="*/ 236 w 901"/>
                <a:gd name="T57" fmla="*/ 846 h 901"/>
                <a:gd name="T58" fmla="*/ 297 w 901"/>
                <a:gd name="T59" fmla="*/ 873 h 901"/>
                <a:gd name="T60" fmla="*/ 360 w 901"/>
                <a:gd name="T61" fmla="*/ 892 h 901"/>
                <a:gd name="T62" fmla="*/ 428 w 901"/>
                <a:gd name="T63" fmla="*/ 900 h 901"/>
                <a:gd name="T64" fmla="*/ 497 w 901"/>
                <a:gd name="T65" fmla="*/ 899 h 901"/>
                <a:gd name="T66" fmla="*/ 563 w 901"/>
                <a:gd name="T67" fmla="*/ 887 h 901"/>
                <a:gd name="T68" fmla="*/ 626 w 901"/>
                <a:gd name="T69" fmla="*/ 866 h 901"/>
                <a:gd name="T70" fmla="*/ 684 w 901"/>
                <a:gd name="T71" fmla="*/ 836 h 901"/>
                <a:gd name="T72" fmla="*/ 737 w 901"/>
                <a:gd name="T73" fmla="*/ 797 h 901"/>
                <a:gd name="T74" fmla="*/ 784 w 901"/>
                <a:gd name="T75" fmla="*/ 753 h 901"/>
                <a:gd name="T76" fmla="*/ 824 w 901"/>
                <a:gd name="T77" fmla="*/ 702 h 901"/>
                <a:gd name="T78" fmla="*/ 857 w 901"/>
                <a:gd name="T79" fmla="*/ 645 h 901"/>
                <a:gd name="T80" fmla="*/ 881 w 901"/>
                <a:gd name="T81" fmla="*/ 584 h 901"/>
                <a:gd name="T82" fmla="*/ 897 w 901"/>
                <a:gd name="T83" fmla="*/ 519 h 901"/>
                <a:gd name="T84" fmla="*/ 901 w 901"/>
                <a:gd name="T85" fmla="*/ 451 h 901"/>
                <a:gd name="T86" fmla="*/ 897 w 901"/>
                <a:gd name="T87" fmla="*/ 382 h 901"/>
                <a:gd name="T88" fmla="*/ 881 w 901"/>
                <a:gd name="T89" fmla="*/ 316 h 901"/>
                <a:gd name="T90" fmla="*/ 857 w 901"/>
                <a:gd name="T91" fmla="*/ 256 h 901"/>
                <a:gd name="T92" fmla="*/ 824 w 901"/>
                <a:gd name="T93" fmla="*/ 198 h 901"/>
                <a:gd name="T94" fmla="*/ 784 w 901"/>
                <a:gd name="T95" fmla="*/ 148 h 901"/>
                <a:gd name="T96" fmla="*/ 737 w 901"/>
                <a:gd name="T97" fmla="*/ 103 h 901"/>
                <a:gd name="T98" fmla="*/ 684 w 901"/>
                <a:gd name="T99" fmla="*/ 65 h 901"/>
                <a:gd name="T100" fmla="*/ 626 w 901"/>
                <a:gd name="T101" fmla="*/ 36 h 901"/>
                <a:gd name="T102" fmla="*/ 563 w 901"/>
                <a:gd name="T103" fmla="*/ 14 h 901"/>
                <a:gd name="T104" fmla="*/ 497 w 901"/>
                <a:gd name="T105" fmla="*/ 2 h 901"/>
                <a:gd name="T106" fmla="*/ 451 w 901"/>
                <a:gd name="T107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1" h="901">
                  <a:moveTo>
                    <a:pt x="644" y="277"/>
                  </a:moveTo>
                  <a:lnTo>
                    <a:pt x="419" y="727"/>
                  </a:lnTo>
                  <a:lnTo>
                    <a:pt x="417" y="730"/>
                  </a:lnTo>
                  <a:lnTo>
                    <a:pt x="413" y="734"/>
                  </a:lnTo>
                  <a:lnTo>
                    <a:pt x="410" y="735"/>
                  </a:lnTo>
                  <a:lnTo>
                    <a:pt x="406" y="736"/>
                  </a:lnTo>
                  <a:lnTo>
                    <a:pt x="404" y="736"/>
                  </a:lnTo>
                  <a:lnTo>
                    <a:pt x="402" y="735"/>
                  </a:lnTo>
                  <a:lnTo>
                    <a:pt x="398" y="734"/>
                  </a:lnTo>
                  <a:lnTo>
                    <a:pt x="395" y="730"/>
                  </a:lnTo>
                  <a:lnTo>
                    <a:pt x="391" y="726"/>
                  </a:lnTo>
                  <a:lnTo>
                    <a:pt x="391" y="720"/>
                  </a:lnTo>
                  <a:lnTo>
                    <a:pt x="391" y="510"/>
                  </a:lnTo>
                  <a:lnTo>
                    <a:pt x="181" y="510"/>
                  </a:lnTo>
                  <a:lnTo>
                    <a:pt x="175" y="509"/>
                  </a:lnTo>
                  <a:lnTo>
                    <a:pt x="171" y="507"/>
                  </a:lnTo>
                  <a:lnTo>
                    <a:pt x="168" y="503"/>
                  </a:lnTo>
                  <a:lnTo>
                    <a:pt x="166" y="499"/>
                  </a:lnTo>
                  <a:lnTo>
                    <a:pt x="166" y="494"/>
                  </a:lnTo>
                  <a:lnTo>
                    <a:pt x="167" y="489"/>
                  </a:lnTo>
                  <a:lnTo>
                    <a:pt x="170" y="485"/>
                  </a:lnTo>
                  <a:lnTo>
                    <a:pt x="173" y="481"/>
                  </a:lnTo>
                  <a:lnTo>
                    <a:pt x="625" y="257"/>
                  </a:lnTo>
                  <a:lnTo>
                    <a:pt x="629" y="256"/>
                  </a:lnTo>
                  <a:lnTo>
                    <a:pt x="633" y="256"/>
                  </a:lnTo>
                  <a:lnTo>
                    <a:pt x="638" y="257"/>
                  </a:lnTo>
                  <a:lnTo>
                    <a:pt x="641" y="259"/>
                  </a:lnTo>
                  <a:lnTo>
                    <a:pt x="644" y="263"/>
                  </a:lnTo>
                  <a:lnTo>
                    <a:pt x="646" y="268"/>
                  </a:lnTo>
                  <a:lnTo>
                    <a:pt x="646" y="272"/>
                  </a:lnTo>
                  <a:lnTo>
                    <a:pt x="644" y="277"/>
                  </a:lnTo>
                  <a:lnTo>
                    <a:pt x="644" y="277"/>
                  </a:lnTo>
                  <a:close/>
                  <a:moveTo>
                    <a:pt x="451" y="0"/>
                  </a:moveTo>
                  <a:lnTo>
                    <a:pt x="428" y="0"/>
                  </a:lnTo>
                  <a:lnTo>
                    <a:pt x="404" y="2"/>
                  </a:lnTo>
                  <a:lnTo>
                    <a:pt x="382" y="5"/>
                  </a:lnTo>
                  <a:lnTo>
                    <a:pt x="360" y="9"/>
                  </a:lnTo>
                  <a:lnTo>
                    <a:pt x="338" y="14"/>
                  </a:lnTo>
                  <a:lnTo>
                    <a:pt x="317" y="20"/>
                  </a:lnTo>
                  <a:lnTo>
                    <a:pt x="297" y="27"/>
                  </a:lnTo>
                  <a:lnTo>
                    <a:pt x="276" y="36"/>
                  </a:lnTo>
                  <a:lnTo>
                    <a:pt x="256" y="44"/>
                  </a:lnTo>
                  <a:lnTo>
                    <a:pt x="236" y="54"/>
                  </a:lnTo>
                  <a:lnTo>
                    <a:pt x="217" y="65"/>
                  </a:lnTo>
                  <a:lnTo>
                    <a:pt x="200" y="77"/>
                  </a:lnTo>
                  <a:lnTo>
                    <a:pt x="181" y="89"/>
                  </a:lnTo>
                  <a:lnTo>
                    <a:pt x="164" y="103"/>
                  </a:lnTo>
                  <a:lnTo>
                    <a:pt x="148" y="117"/>
                  </a:lnTo>
                  <a:lnTo>
                    <a:pt x="132" y="132"/>
                  </a:lnTo>
                  <a:lnTo>
                    <a:pt x="117" y="148"/>
                  </a:lnTo>
                  <a:lnTo>
                    <a:pt x="104" y="164"/>
                  </a:lnTo>
                  <a:lnTo>
                    <a:pt x="90" y="181"/>
                  </a:lnTo>
                  <a:lnTo>
                    <a:pt x="77" y="198"/>
                  </a:lnTo>
                  <a:lnTo>
                    <a:pt x="65" y="217"/>
                  </a:lnTo>
                  <a:lnTo>
                    <a:pt x="54" y="236"/>
                  </a:lnTo>
                  <a:lnTo>
                    <a:pt x="44" y="256"/>
                  </a:lnTo>
                  <a:lnTo>
                    <a:pt x="36" y="276"/>
                  </a:lnTo>
                  <a:lnTo>
                    <a:pt x="28" y="295"/>
                  </a:lnTo>
                  <a:lnTo>
                    <a:pt x="20" y="316"/>
                  </a:lnTo>
                  <a:lnTo>
                    <a:pt x="15" y="338"/>
                  </a:lnTo>
                  <a:lnTo>
                    <a:pt x="9" y="359"/>
                  </a:lnTo>
                  <a:lnTo>
                    <a:pt x="6" y="382"/>
                  </a:lnTo>
                  <a:lnTo>
                    <a:pt x="3" y="404"/>
                  </a:lnTo>
                  <a:lnTo>
                    <a:pt x="1" y="427"/>
                  </a:lnTo>
                  <a:lnTo>
                    <a:pt x="0" y="451"/>
                  </a:lnTo>
                  <a:lnTo>
                    <a:pt x="1" y="474"/>
                  </a:lnTo>
                  <a:lnTo>
                    <a:pt x="3" y="497"/>
                  </a:lnTo>
                  <a:lnTo>
                    <a:pt x="6" y="519"/>
                  </a:lnTo>
                  <a:lnTo>
                    <a:pt x="9" y="541"/>
                  </a:lnTo>
                  <a:lnTo>
                    <a:pt x="15" y="563"/>
                  </a:lnTo>
                  <a:lnTo>
                    <a:pt x="20" y="584"/>
                  </a:lnTo>
                  <a:lnTo>
                    <a:pt x="28" y="605"/>
                  </a:lnTo>
                  <a:lnTo>
                    <a:pt x="36" y="626"/>
                  </a:lnTo>
                  <a:lnTo>
                    <a:pt x="44" y="645"/>
                  </a:lnTo>
                  <a:lnTo>
                    <a:pt x="54" y="665"/>
                  </a:lnTo>
                  <a:lnTo>
                    <a:pt x="65" y="684"/>
                  </a:lnTo>
                  <a:lnTo>
                    <a:pt x="77" y="702"/>
                  </a:lnTo>
                  <a:lnTo>
                    <a:pt x="90" y="719"/>
                  </a:lnTo>
                  <a:lnTo>
                    <a:pt x="104" y="737"/>
                  </a:lnTo>
                  <a:lnTo>
                    <a:pt x="117" y="753"/>
                  </a:lnTo>
                  <a:lnTo>
                    <a:pt x="132" y="769"/>
                  </a:lnTo>
                  <a:lnTo>
                    <a:pt x="148" y="783"/>
                  </a:lnTo>
                  <a:lnTo>
                    <a:pt x="164" y="797"/>
                  </a:lnTo>
                  <a:lnTo>
                    <a:pt x="181" y="811"/>
                  </a:lnTo>
                  <a:lnTo>
                    <a:pt x="200" y="824"/>
                  </a:lnTo>
                  <a:lnTo>
                    <a:pt x="217" y="836"/>
                  </a:lnTo>
                  <a:lnTo>
                    <a:pt x="236" y="846"/>
                  </a:lnTo>
                  <a:lnTo>
                    <a:pt x="256" y="856"/>
                  </a:lnTo>
                  <a:lnTo>
                    <a:pt x="276" y="866"/>
                  </a:lnTo>
                  <a:lnTo>
                    <a:pt x="297" y="873"/>
                  </a:lnTo>
                  <a:lnTo>
                    <a:pt x="317" y="880"/>
                  </a:lnTo>
                  <a:lnTo>
                    <a:pt x="338" y="887"/>
                  </a:lnTo>
                  <a:lnTo>
                    <a:pt x="360" y="892"/>
                  </a:lnTo>
                  <a:lnTo>
                    <a:pt x="382" y="895"/>
                  </a:lnTo>
                  <a:lnTo>
                    <a:pt x="404" y="899"/>
                  </a:lnTo>
                  <a:lnTo>
                    <a:pt x="428" y="900"/>
                  </a:lnTo>
                  <a:lnTo>
                    <a:pt x="451" y="901"/>
                  </a:lnTo>
                  <a:lnTo>
                    <a:pt x="474" y="900"/>
                  </a:lnTo>
                  <a:lnTo>
                    <a:pt x="497" y="899"/>
                  </a:lnTo>
                  <a:lnTo>
                    <a:pt x="519" y="895"/>
                  </a:lnTo>
                  <a:lnTo>
                    <a:pt x="541" y="892"/>
                  </a:lnTo>
                  <a:lnTo>
                    <a:pt x="563" y="887"/>
                  </a:lnTo>
                  <a:lnTo>
                    <a:pt x="585" y="880"/>
                  </a:lnTo>
                  <a:lnTo>
                    <a:pt x="606" y="873"/>
                  </a:lnTo>
                  <a:lnTo>
                    <a:pt x="626" y="866"/>
                  </a:lnTo>
                  <a:lnTo>
                    <a:pt x="646" y="856"/>
                  </a:lnTo>
                  <a:lnTo>
                    <a:pt x="665" y="846"/>
                  </a:lnTo>
                  <a:lnTo>
                    <a:pt x="684" y="836"/>
                  </a:lnTo>
                  <a:lnTo>
                    <a:pt x="703" y="824"/>
                  </a:lnTo>
                  <a:lnTo>
                    <a:pt x="720" y="811"/>
                  </a:lnTo>
                  <a:lnTo>
                    <a:pt x="737" y="797"/>
                  </a:lnTo>
                  <a:lnTo>
                    <a:pt x="753" y="783"/>
                  </a:lnTo>
                  <a:lnTo>
                    <a:pt x="769" y="769"/>
                  </a:lnTo>
                  <a:lnTo>
                    <a:pt x="784" y="753"/>
                  </a:lnTo>
                  <a:lnTo>
                    <a:pt x="799" y="737"/>
                  </a:lnTo>
                  <a:lnTo>
                    <a:pt x="812" y="719"/>
                  </a:lnTo>
                  <a:lnTo>
                    <a:pt x="824" y="702"/>
                  </a:lnTo>
                  <a:lnTo>
                    <a:pt x="836" y="684"/>
                  </a:lnTo>
                  <a:lnTo>
                    <a:pt x="847" y="665"/>
                  </a:lnTo>
                  <a:lnTo>
                    <a:pt x="857" y="645"/>
                  </a:lnTo>
                  <a:lnTo>
                    <a:pt x="866" y="626"/>
                  </a:lnTo>
                  <a:lnTo>
                    <a:pt x="874" y="605"/>
                  </a:lnTo>
                  <a:lnTo>
                    <a:pt x="881" y="584"/>
                  </a:lnTo>
                  <a:lnTo>
                    <a:pt x="887" y="563"/>
                  </a:lnTo>
                  <a:lnTo>
                    <a:pt x="892" y="541"/>
                  </a:lnTo>
                  <a:lnTo>
                    <a:pt x="897" y="519"/>
                  </a:lnTo>
                  <a:lnTo>
                    <a:pt x="899" y="497"/>
                  </a:lnTo>
                  <a:lnTo>
                    <a:pt x="901" y="474"/>
                  </a:lnTo>
                  <a:lnTo>
                    <a:pt x="901" y="451"/>
                  </a:lnTo>
                  <a:lnTo>
                    <a:pt x="901" y="427"/>
                  </a:lnTo>
                  <a:lnTo>
                    <a:pt x="899" y="404"/>
                  </a:lnTo>
                  <a:lnTo>
                    <a:pt x="897" y="382"/>
                  </a:lnTo>
                  <a:lnTo>
                    <a:pt x="892" y="359"/>
                  </a:lnTo>
                  <a:lnTo>
                    <a:pt x="887" y="338"/>
                  </a:lnTo>
                  <a:lnTo>
                    <a:pt x="881" y="316"/>
                  </a:lnTo>
                  <a:lnTo>
                    <a:pt x="874" y="295"/>
                  </a:lnTo>
                  <a:lnTo>
                    <a:pt x="866" y="276"/>
                  </a:lnTo>
                  <a:lnTo>
                    <a:pt x="857" y="256"/>
                  </a:lnTo>
                  <a:lnTo>
                    <a:pt x="847" y="236"/>
                  </a:lnTo>
                  <a:lnTo>
                    <a:pt x="836" y="217"/>
                  </a:lnTo>
                  <a:lnTo>
                    <a:pt x="824" y="198"/>
                  </a:lnTo>
                  <a:lnTo>
                    <a:pt x="812" y="181"/>
                  </a:lnTo>
                  <a:lnTo>
                    <a:pt x="799" y="164"/>
                  </a:lnTo>
                  <a:lnTo>
                    <a:pt x="784" y="148"/>
                  </a:lnTo>
                  <a:lnTo>
                    <a:pt x="769" y="132"/>
                  </a:lnTo>
                  <a:lnTo>
                    <a:pt x="753" y="117"/>
                  </a:lnTo>
                  <a:lnTo>
                    <a:pt x="737" y="103"/>
                  </a:lnTo>
                  <a:lnTo>
                    <a:pt x="720" y="89"/>
                  </a:lnTo>
                  <a:lnTo>
                    <a:pt x="703" y="77"/>
                  </a:lnTo>
                  <a:lnTo>
                    <a:pt x="684" y="65"/>
                  </a:lnTo>
                  <a:lnTo>
                    <a:pt x="665" y="54"/>
                  </a:lnTo>
                  <a:lnTo>
                    <a:pt x="646" y="44"/>
                  </a:lnTo>
                  <a:lnTo>
                    <a:pt x="626" y="36"/>
                  </a:lnTo>
                  <a:lnTo>
                    <a:pt x="606" y="27"/>
                  </a:lnTo>
                  <a:lnTo>
                    <a:pt x="585" y="20"/>
                  </a:lnTo>
                  <a:lnTo>
                    <a:pt x="563" y="14"/>
                  </a:lnTo>
                  <a:lnTo>
                    <a:pt x="541" y="9"/>
                  </a:lnTo>
                  <a:lnTo>
                    <a:pt x="519" y="5"/>
                  </a:lnTo>
                  <a:lnTo>
                    <a:pt x="497" y="2"/>
                  </a:lnTo>
                  <a:lnTo>
                    <a:pt x="474" y="0"/>
                  </a:lnTo>
                  <a:lnTo>
                    <a:pt x="451" y="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BE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5106B28-BD4D-444E-97B9-A8B3A54EBC09}"/>
              </a:ext>
            </a:extLst>
          </p:cNvPr>
          <p:cNvGrpSpPr/>
          <p:nvPr/>
        </p:nvGrpSpPr>
        <p:grpSpPr>
          <a:xfrm>
            <a:off x="5012284" y="1258533"/>
            <a:ext cx="2167427" cy="4340934"/>
            <a:chOff x="5012286" y="1241018"/>
            <a:chExt cx="2167427" cy="434093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5586941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26</a:t>
              </a:r>
              <a:r>
                <a:rPr kumimoji="0" lang="en-US" sz="1600" b="1" i="0" u="none" strike="noStrike" kern="1200" cap="none" spc="50" normalizeH="0" baseline="3000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kumimoji="0" lang="en-US" sz="1600" b="1" i="0" u="none" strike="noStrike" kern="1200" cap="none" spc="50" normalizeH="0" baseline="0" noProof="0" dirty="0">
                  <a:ln>
                    <a:noFill/>
                  </a:ln>
                  <a:solidFill>
                    <a:srgbClr val="1C819E"/>
                  </a:solidFill>
                  <a:effectLst/>
                  <a:uLnTx/>
                  <a:uFillTx/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June</a:t>
              </a:r>
            </a:p>
          </p:txBody>
        </p: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2BA6040-1B87-49CF-9196-19CAB70E7C0A}"/>
                </a:ext>
              </a:extLst>
            </p:cNvPr>
            <p:cNvGrpSpPr/>
            <p:nvPr/>
          </p:nvGrpSpPr>
          <p:grpSpPr>
            <a:xfrm>
              <a:off x="5012286" y="1241018"/>
              <a:ext cx="2167427" cy="3948471"/>
              <a:chOff x="5012286" y="1241018"/>
              <a:chExt cx="2167427" cy="394847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>
                <a:off x="6096000" y="3797078"/>
                <a:ext cx="0" cy="374293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919142" y="3443362"/>
                <a:ext cx="353716" cy="353716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5586941" y="4171371"/>
                <a:ext cx="1018118" cy="1018118"/>
              </a:xfrm>
              <a:prstGeom prst="ellipse">
                <a:avLst/>
              </a:prstGeom>
              <a:solidFill>
                <a:schemeClr val="bg1"/>
              </a:solidFill>
              <a:ln w="127000">
                <a:solidFill>
                  <a:srgbClr val="1C81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0155F1C-8FDA-4C29-A73E-D860059661AD}"/>
                  </a:ext>
                </a:extLst>
              </p:cNvPr>
              <p:cNvSpPr txBox="1"/>
              <p:nvPr/>
            </p:nvSpPr>
            <p:spPr>
              <a:xfrm>
                <a:off x="5012286" y="1241018"/>
                <a:ext cx="2167427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2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50" normalizeH="0" baseline="0" noProof="0" dirty="0">
                    <a:ln>
                      <a:noFill/>
                    </a:ln>
                    <a:solidFill>
                      <a:srgbClr val="1C819E"/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IDENTIFICATION OF SECOND-SITE TARGETS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FBD7F5-A471-43BD-B56C-461413086A4E}"/>
                  </a:ext>
                </a:extLst>
              </p:cNvPr>
              <p:cNvSpPr txBox="1"/>
              <p:nvPr/>
            </p:nvSpPr>
            <p:spPr>
              <a:xfrm>
                <a:off x="5379682" y="2102379"/>
                <a:ext cx="1423487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1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Segoe UI"/>
                    <a:ea typeface="Ebrima" panose="02000000000000000000" pitchFamily="2" charset="0"/>
                    <a:cs typeface="Segoe UI" panose="020B0502040204020203" pitchFamily="34" charset="0"/>
                  </a:rPr>
                  <a:t>Find mutations of which the effect strongly correlates with the effect of driver mutation.</a:t>
                </a:r>
              </a:p>
            </p:txBody>
          </p:sp>
        </p:grpSp>
        <p:pic>
          <p:nvPicPr>
            <p:cNvPr id="13" name="Grafik 12" descr="Lupe">
              <a:extLst>
                <a:ext uri="{FF2B5EF4-FFF2-40B4-BE49-F238E27FC236}">
                  <a16:creationId xmlns:a16="http://schemas.microsoft.com/office/drawing/2014/main" id="{CAF1C438-E0AE-4FD6-832E-9D4C192DB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1225" y="4430230"/>
              <a:ext cx="500400" cy="5004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E2B359F-0E5C-468C-8394-ACAA77CBF4DD}"/>
              </a:ext>
            </a:extLst>
          </p:cNvPr>
          <p:cNvGrpSpPr/>
          <p:nvPr/>
        </p:nvGrpSpPr>
        <p:grpSpPr>
          <a:xfrm>
            <a:off x="9147599" y="1908866"/>
            <a:ext cx="2167427" cy="3673086"/>
            <a:chOff x="9147599" y="1908866"/>
            <a:chExt cx="2167427" cy="3673086"/>
          </a:xfrm>
        </p:grpSpPr>
        <p:cxnSp>
          <p:nvCxnSpPr>
            <p:cNvPr id="167" name="Straight Connector 166"/>
            <p:cNvCxnSpPr/>
            <p:nvPr/>
          </p:nvCxnSpPr>
          <p:spPr>
            <a:xfrm>
              <a:off x="10231312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0054454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9722253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FFB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726825" y="5343104"/>
              <a:ext cx="1018118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24</a:t>
              </a:r>
              <a:r>
                <a:rPr lang="en-US" sz="1600" b="1" spc="50" baseline="3000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srgbClr val="FFBE00"/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July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9147599" y="1908866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srgbClr val="FFBE00"/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FINAL PRESENTATION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9485377" y="2512511"/>
              <a:ext cx="1491867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Present findings and implications for further research. 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16" name="Grafik 15" descr="Präsentation mit Balkendiagramm">
              <a:extLst>
                <a:ext uri="{FF2B5EF4-FFF2-40B4-BE49-F238E27FC236}">
                  <a16:creationId xmlns:a16="http://schemas.microsoft.com/office/drawing/2014/main" id="{A053F2C2-025D-4046-8AA4-EAF82EBA0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32323" y="4399900"/>
              <a:ext cx="597977" cy="597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222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425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299227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BE0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TIME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C819E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&amp; </a:t>
            </a:r>
            <a:r>
              <a:rPr lang="en-US" sz="4000" b="1" dirty="0">
                <a:solidFill>
                  <a:srgbClr val="1C819E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MILESTONES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1C819E"/>
              </a:solidFill>
              <a:effectLst/>
              <a:uLnTx/>
              <a:uFillTx/>
              <a:latin typeface="Segoe UI"/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01948" y="6749143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31927" y="6775698"/>
            <a:ext cx="2660073" cy="82301"/>
          </a:xfrm>
          <a:prstGeom prst="rect">
            <a:avLst/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AF2A3-7C3A-42AD-A463-7A69FE28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3769D-EAAB-4845-93F1-8B50EDFF520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5/14/2019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150C0-9C73-412B-9BE8-34BEAEA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159D0-FDDA-4ACF-B155-6BF318D512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6D8920A-5492-423B-ABCF-6E6238DA672D}"/>
              </a:ext>
            </a:extLst>
          </p:cNvPr>
          <p:cNvGrpSpPr/>
          <p:nvPr/>
        </p:nvGrpSpPr>
        <p:grpSpPr>
          <a:xfrm>
            <a:off x="358498" y="1900254"/>
            <a:ext cx="2167427" cy="3682757"/>
            <a:chOff x="876974" y="1900254"/>
            <a:chExt cx="2167427" cy="3682757"/>
          </a:xfrm>
        </p:grpSpPr>
        <p:cxnSp>
          <p:nvCxnSpPr>
            <p:cNvPr id="19" name="Straight Connector 18"/>
            <p:cNvCxnSpPr>
              <a:stCxn id="15" idx="4"/>
              <a:endCxn id="122" idx="0"/>
            </p:cNvCxnSpPr>
            <p:nvPr/>
          </p:nvCxnSpPr>
          <p:spPr>
            <a:xfrm>
              <a:off x="1960688" y="3797078"/>
              <a:ext cx="0" cy="374293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783830" y="3443362"/>
              <a:ext cx="353716" cy="35371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451629" y="4171371"/>
              <a:ext cx="1018118" cy="101811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876974" y="1900254"/>
              <a:ext cx="216742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GENERAL DATA EXPLORATION</a:t>
              </a:r>
              <a:endParaRPr kumimoji="0" lang="en-US" sz="18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DFBD7F5-A471-43BD-B56C-461413086A4E}"/>
                </a:ext>
              </a:extLst>
            </p:cNvPr>
            <p:cNvSpPr txBox="1"/>
            <p:nvPr/>
          </p:nvSpPr>
          <p:spPr>
            <a:xfrm>
              <a:off x="1234676" y="2513435"/>
              <a:ext cx="1464120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/>
                  <a:ea typeface="Ebrima" panose="02000000000000000000" pitchFamily="2" charset="0"/>
                  <a:cs typeface="Segoe UI" panose="020B0502040204020203" pitchFamily="34" charset="0"/>
                </a:rPr>
                <a:t>Get an overview over expression patterns and effects on viability.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0155F1C-8FDA-4C29-A73E-D860059661AD}"/>
                </a:ext>
              </a:extLst>
            </p:cNvPr>
            <p:cNvSpPr txBox="1"/>
            <p:nvPr/>
          </p:nvSpPr>
          <p:spPr>
            <a:xfrm>
              <a:off x="1509764" y="5344163"/>
              <a:ext cx="901843" cy="2388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29</a:t>
              </a:r>
              <a:r>
                <a:rPr lang="en-US" sz="1600" b="1" spc="50" baseline="30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th</a:t>
              </a:r>
              <a:r>
                <a:rPr lang="en-US" sz="1600" b="1" spc="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ea typeface="Ebrima" panose="02000000000000000000" pitchFamily="2" charset="0"/>
                  <a:cs typeface="Segoe UI" panose="020B0502040204020203" pitchFamily="34" charset="0"/>
                </a:rPr>
                <a:t> May</a:t>
              </a:r>
              <a:endParaRPr kumimoji="0" lang="en-US" sz="1600" b="1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Ebrima" panose="02000000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69" name="Group 155">
              <a:extLst>
                <a:ext uri="{FF2B5EF4-FFF2-40B4-BE49-F238E27FC236}">
                  <a16:creationId xmlns:a16="http://schemas.microsoft.com/office/drawing/2014/main" id="{5D6B9295-4A0C-4358-A31C-46433FEE1A33}"/>
                </a:ext>
              </a:extLst>
            </p:cNvPr>
            <p:cNvGrpSpPr/>
            <p:nvPr/>
          </p:nvGrpSpPr>
          <p:grpSpPr>
            <a:xfrm>
              <a:off x="1763910" y="4434878"/>
              <a:ext cx="393552" cy="393552"/>
              <a:chOff x="4319588" y="2492375"/>
              <a:chExt cx="287338" cy="287338"/>
            </a:xfrm>
            <a:solidFill>
              <a:srgbClr val="404040"/>
            </a:solidFill>
          </p:grpSpPr>
          <p:sp>
            <p:nvSpPr>
              <p:cNvPr id="70" name="Freeform 372">
                <a:extLst>
                  <a:ext uri="{FF2B5EF4-FFF2-40B4-BE49-F238E27FC236}">
                    <a16:creationId xmlns:a16="http://schemas.microsoft.com/office/drawing/2014/main" id="{E19B6879-0981-477F-91A3-D2D8F821D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 373">
                <a:extLst>
                  <a:ext uri="{FF2B5EF4-FFF2-40B4-BE49-F238E27FC236}">
                    <a16:creationId xmlns:a16="http://schemas.microsoft.com/office/drawing/2014/main" id="{7C04AF3A-C0AC-4B19-B56E-B203385CA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" name="Pentagon 12">
            <a:extLst>
              <a:ext uri="{FF2B5EF4-FFF2-40B4-BE49-F238E27FC236}">
                <a16:creationId xmlns:a16="http://schemas.microsoft.com/office/drawing/2014/main" id="{38849227-B7C0-483A-8B68-6CA364DEAC7C}"/>
              </a:ext>
            </a:extLst>
          </p:cNvPr>
          <p:cNvSpPr/>
          <p:nvPr/>
        </p:nvSpPr>
        <p:spPr>
          <a:xfrm rot="5400000">
            <a:off x="7726293" y="3020945"/>
            <a:ext cx="3209731" cy="2761248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2" name="Pentagon 15">
            <a:extLst>
              <a:ext uri="{FF2B5EF4-FFF2-40B4-BE49-F238E27FC236}">
                <a16:creationId xmlns:a16="http://schemas.microsoft.com/office/drawing/2014/main" id="{864D7C24-4D32-4EEC-8943-2DA4EFDC0741}"/>
              </a:ext>
            </a:extLst>
          </p:cNvPr>
          <p:cNvSpPr/>
          <p:nvPr/>
        </p:nvSpPr>
        <p:spPr>
          <a:xfrm rot="5400000">
            <a:off x="3301770" y="2958940"/>
            <a:ext cx="3085720" cy="2761247"/>
          </a:xfrm>
          <a:prstGeom prst="homePlate">
            <a:avLst>
              <a:gd name="adj" fmla="val 19869"/>
            </a:avLst>
          </a:prstGeom>
          <a:solidFill>
            <a:schemeClr val="bg1">
              <a:lumMod val="85000"/>
            </a:scheme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C4B06E2A-81FF-47AF-AA6D-E1CAC5D49DB1}"/>
              </a:ext>
            </a:extLst>
          </p:cNvPr>
          <p:cNvSpPr txBox="1"/>
          <p:nvPr/>
        </p:nvSpPr>
        <p:spPr>
          <a:xfrm>
            <a:off x="3874579" y="4505523"/>
            <a:ext cx="2104770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Expression values are distributed equally, but there are a lot of NAs in the dataset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0169E6FA-A802-4A40-8B52-7CFE349DAF00}"/>
              </a:ext>
            </a:extLst>
          </p:cNvPr>
          <p:cNvSpPr txBox="1"/>
          <p:nvPr/>
        </p:nvSpPr>
        <p:spPr>
          <a:xfrm>
            <a:off x="8360360" y="4523709"/>
            <a:ext cx="1990322" cy="704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CERES-score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heatmap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 shows the impact of single knock-downs </a:t>
            </a:r>
            <a:r>
              <a:rPr lang="en-US" sz="1200" dirty="0">
                <a:solidFill>
                  <a:srgbClr val="404040"/>
                </a:solidFill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Ebrima" panose="02000000000000000000" pitchFamily="2" charset="0"/>
                <a:cs typeface="Segoe UI" panose="020B0502040204020203" pitchFamily="34" charset="0"/>
              </a:rPr>
              <a:t>cell viability </a:t>
            </a:r>
          </a:p>
        </p:txBody>
      </p:sp>
      <p:cxnSp>
        <p:nvCxnSpPr>
          <p:cNvPr id="45" name="Straight Connector 24">
            <a:extLst>
              <a:ext uri="{FF2B5EF4-FFF2-40B4-BE49-F238E27FC236}">
                <a16:creationId xmlns:a16="http://schemas.microsoft.com/office/drawing/2014/main" id="{7E31F7C6-C10C-41CF-93A3-56AE57A576F4}"/>
              </a:ext>
            </a:extLst>
          </p:cNvPr>
          <p:cNvCxnSpPr>
            <a:cxnSpLocks/>
          </p:cNvCxnSpPr>
          <p:nvPr/>
        </p:nvCxnSpPr>
        <p:spPr>
          <a:xfrm>
            <a:off x="4448583" y="5394665"/>
            <a:ext cx="776889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E01BA2A2-12CF-4D6A-AF2D-CE10A0390DF5}"/>
              </a:ext>
            </a:extLst>
          </p:cNvPr>
          <p:cNvCxnSpPr>
            <a:cxnSpLocks/>
          </p:cNvCxnSpPr>
          <p:nvPr/>
        </p:nvCxnSpPr>
        <p:spPr>
          <a:xfrm>
            <a:off x="8979971" y="5430148"/>
            <a:ext cx="776890" cy="0"/>
          </a:xfrm>
          <a:prstGeom prst="line">
            <a:avLst/>
          </a:prstGeom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6F7434E7-2482-44A0-9C90-4117647AF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47"/>
          <a:stretch/>
        </p:blipFill>
        <p:spPr>
          <a:xfrm>
            <a:off x="3125092" y="1646619"/>
            <a:ext cx="3410395" cy="2593281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9B419971-CBB7-4F04-805D-3D84032B3A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"/>
          <a:stretch/>
        </p:blipFill>
        <p:spPr>
          <a:xfrm>
            <a:off x="7853679" y="1667642"/>
            <a:ext cx="2954957" cy="25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6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Custom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1536</Words>
  <Application>Microsoft Office PowerPoint</Application>
  <PresentationFormat>Breitbild</PresentationFormat>
  <Paragraphs>463</Paragraphs>
  <Slides>21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Segoe Print</vt:lpstr>
      <vt:lpstr>Segoe UI</vt:lpstr>
      <vt:lpstr>Symbol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ROAD MAP</dc:title>
  <dc:creator>Laptop</dc:creator>
  <cp:lastModifiedBy>Lennart Linke</cp:lastModifiedBy>
  <cp:revision>144</cp:revision>
  <dcterms:created xsi:type="dcterms:W3CDTF">2018-07-17T07:25:14Z</dcterms:created>
  <dcterms:modified xsi:type="dcterms:W3CDTF">2019-05-14T15:11:39Z</dcterms:modified>
</cp:coreProperties>
</file>