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7" r:id="rId2"/>
    <p:sldId id="284" r:id="rId3"/>
    <p:sldId id="285" r:id="rId4"/>
    <p:sldId id="304" r:id="rId5"/>
    <p:sldId id="299" r:id="rId6"/>
    <p:sldId id="303" r:id="rId7"/>
    <p:sldId id="281" r:id="rId8"/>
    <p:sldId id="270" r:id="rId9"/>
    <p:sldId id="291" r:id="rId10"/>
    <p:sldId id="278" r:id="rId11"/>
    <p:sldId id="263" r:id="rId12"/>
    <p:sldId id="294" r:id="rId13"/>
    <p:sldId id="296" r:id="rId14"/>
    <p:sldId id="297" r:id="rId15"/>
    <p:sldId id="293" r:id="rId16"/>
    <p:sldId id="292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C819E"/>
    <a:srgbClr val="FFBE00"/>
    <a:srgbClr val="BFBFBF"/>
    <a:srgbClr val="FFC9CA"/>
    <a:srgbClr val="FF7C80"/>
    <a:srgbClr val="A6A6A6"/>
    <a:srgbClr val="B3B3B3"/>
    <a:srgbClr val="79797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3" autoAdjust="0"/>
    <p:restoredTop sz="89247" autoAdjust="0"/>
  </p:normalViewPr>
  <p:slideViewPr>
    <p:cSldViewPr snapToGrid="0">
      <p:cViewPr varScale="1">
        <p:scale>
          <a:sx n="76" d="100"/>
          <a:sy n="76" d="100"/>
        </p:scale>
        <p:origin x="1234" y="67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229F32-4D3D-4B28-A256-C747DCE7E0F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4A87F665-7B61-494A-8C43-6CCA677D72A1}">
      <dgm:prSet phldrT="[Text]"/>
      <dgm:spPr/>
      <dgm:t>
        <a:bodyPr/>
        <a:lstStyle/>
        <a:p>
          <a:r>
            <a:rPr lang="en-GB" dirty="0"/>
            <a:t>Derived from PCA</a:t>
          </a:r>
        </a:p>
      </dgm:t>
    </dgm:pt>
    <dgm:pt modelId="{5AD1A108-9AB1-4CD5-A764-7D09FCDDDF34}" type="parTrans" cxnId="{1C285B26-2227-4BB6-B553-F6157562DB38}">
      <dgm:prSet/>
      <dgm:spPr/>
      <dgm:t>
        <a:bodyPr/>
        <a:lstStyle/>
        <a:p>
          <a:endParaRPr lang="en-GB"/>
        </a:p>
      </dgm:t>
    </dgm:pt>
    <dgm:pt modelId="{E5D9AD91-F625-4ED3-BC4D-CE60FFE78F8C}" type="sibTrans" cxnId="{1C285B26-2227-4BB6-B553-F6157562DB38}">
      <dgm:prSet/>
      <dgm:spPr/>
      <dgm:t>
        <a:bodyPr/>
        <a:lstStyle/>
        <a:p>
          <a:endParaRPr lang="en-GB"/>
        </a:p>
      </dgm:t>
    </dgm:pt>
    <dgm:pt modelId="{9564D394-3488-452A-9EA7-8209420EB678}">
      <dgm:prSet phldrT="[Text]"/>
      <dgm:spPr/>
      <dgm:t>
        <a:bodyPr/>
        <a:lstStyle/>
        <a:p>
          <a:r>
            <a:rPr lang="en-GB" dirty="0"/>
            <a:t>Found in literature</a:t>
          </a:r>
        </a:p>
      </dgm:t>
    </dgm:pt>
    <dgm:pt modelId="{E4165B70-5300-4868-99CB-E6AEDBD33DD8}" type="parTrans" cxnId="{00668108-50BD-4B6E-A457-FDB9B55AC2F3}">
      <dgm:prSet/>
      <dgm:spPr/>
      <dgm:t>
        <a:bodyPr/>
        <a:lstStyle/>
        <a:p>
          <a:endParaRPr lang="en-GB"/>
        </a:p>
      </dgm:t>
    </dgm:pt>
    <dgm:pt modelId="{24D620B3-37E2-4E23-AD6F-26EEFB8A2475}" type="sibTrans" cxnId="{00668108-50BD-4B6E-A457-FDB9B55AC2F3}">
      <dgm:prSet/>
      <dgm:spPr/>
      <dgm:t>
        <a:bodyPr/>
        <a:lstStyle/>
        <a:p>
          <a:endParaRPr lang="en-GB"/>
        </a:p>
      </dgm:t>
    </dgm:pt>
    <dgm:pt modelId="{15D9CD47-4419-43BE-ADBC-C54DCC156855}" type="pres">
      <dgm:prSet presAssocID="{79229F32-4D3D-4B28-A256-C747DCE7E0FC}" presName="compositeShape" presStyleCnt="0">
        <dgm:presLayoutVars>
          <dgm:chMax val="7"/>
          <dgm:dir/>
          <dgm:resizeHandles val="exact"/>
        </dgm:presLayoutVars>
      </dgm:prSet>
      <dgm:spPr/>
    </dgm:pt>
    <dgm:pt modelId="{77D3ADC6-BF17-4825-9669-8E47F0210FF5}" type="pres">
      <dgm:prSet presAssocID="{4A87F665-7B61-494A-8C43-6CCA677D72A1}" presName="circ1" presStyleLbl="vennNode1" presStyleIdx="0" presStyleCnt="2"/>
      <dgm:spPr/>
    </dgm:pt>
    <dgm:pt modelId="{D7A6575B-61D9-4641-B305-5C4A6D6DC2EC}" type="pres">
      <dgm:prSet presAssocID="{4A87F665-7B61-494A-8C43-6CCA677D72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D1190D-ED9E-428A-88B3-EF7C737413F7}" type="pres">
      <dgm:prSet presAssocID="{9564D394-3488-452A-9EA7-8209420EB678}" presName="circ2" presStyleLbl="vennNode1" presStyleIdx="1" presStyleCnt="2" custLinFactNeighborY="420"/>
      <dgm:spPr/>
    </dgm:pt>
    <dgm:pt modelId="{B9185F67-A8C5-4A24-90EB-ACC53B401A25}" type="pres">
      <dgm:prSet presAssocID="{9564D394-3488-452A-9EA7-8209420EB67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0668108-50BD-4B6E-A457-FDB9B55AC2F3}" srcId="{79229F32-4D3D-4B28-A256-C747DCE7E0FC}" destId="{9564D394-3488-452A-9EA7-8209420EB678}" srcOrd="1" destOrd="0" parTransId="{E4165B70-5300-4868-99CB-E6AEDBD33DD8}" sibTransId="{24D620B3-37E2-4E23-AD6F-26EEFB8A2475}"/>
    <dgm:cxn modelId="{1C285B26-2227-4BB6-B553-F6157562DB38}" srcId="{79229F32-4D3D-4B28-A256-C747DCE7E0FC}" destId="{4A87F665-7B61-494A-8C43-6CCA677D72A1}" srcOrd="0" destOrd="0" parTransId="{5AD1A108-9AB1-4CD5-A764-7D09FCDDDF34}" sibTransId="{E5D9AD91-F625-4ED3-BC4D-CE60FFE78F8C}"/>
    <dgm:cxn modelId="{1997802C-516C-4018-9AB7-613BDFF14F85}" type="presOf" srcId="{4A87F665-7B61-494A-8C43-6CCA677D72A1}" destId="{77D3ADC6-BF17-4825-9669-8E47F0210FF5}" srcOrd="0" destOrd="0" presId="urn:microsoft.com/office/officeart/2005/8/layout/venn1"/>
    <dgm:cxn modelId="{62BE5E48-4987-4237-A97E-D6C338A3633C}" type="presOf" srcId="{79229F32-4D3D-4B28-A256-C747DCE7E0FC}" destId="{15D9CD47-4419-43BE-ADBC-C54DCC156855}" srcOrd="0" destOrd="0" presId="urn:microsoft.com/office/officeart/2005/8/layout/venn1"/>
    <dgm:cxn modelId="{99C13255-8AD4-4152-A526-89F5A9BD3976}" type="presOf" srcId="{4A87F665-7B61-494A-8C43-6CCA677D72A1}" destId="{D7A6575B-61D9-4641-B305-5C4A6D6DC2EC}" srcOrd="1" destOrd="0" presId="urn:microsoft.com/office/officeart/2005/8/layout/venn1"/>
    <dgm:cxn modelId="{B0A8DB56-01CA-464E-8315-C40E61FB4817}" type="presOf" srcId="{9564D394-3488-452A-9EA7-8209420EB678}" destId="{B9185F67-A8C5-4A24-90EB-ACC53B401A25}" srcOrd="1" destOrd="0" presId="urn:microsoft.com/office/officeart/2005/8/layout/venn1"/>
    <dgm:cxn modelId="{8312F0A8-8465-48D4-B33A-CE309FBCF93E}" type="presOf" srcId="{9564D394-3488-452A-9EA7-8209420EB678}" destId="{C5D1190D-ED9E-428A-88B3-EF7C737413F7}" srcOrd="0" destOrd="0" presId="urn:microsoft.com/office/officeart/2005/8/layout/venn1"/>
    <dgm:cxn modelId="{96B807D4-BBB4-4BCC-A74D-9D7C520FEA57}" type="presParOf" srcId="{15D9CD47-4419-43BE-ADBC-C54DCC156855}" destId="{77D3ADC6-BF17-4825-9669-8E47F0210FF5}" srcOrd="0" destOrd="0" presId="urn:microsoft.com/office/officeart/2005/8/layout/venn1"/>
    <dgm:cxn modelId="{F23E8880-9E95-469B-95E6-6E06EF1C7A2F}" type="presParOf" srcId="{15D9CD47-4419-43BE-ADBC-C54DCC156855}" destId="{D7A6575B-61D9-4641-B305-5C4A6D6DC2EC}" srcOrd="1" destOrd="0" presId="urn:microsoft.com/office/officeart/2005/8/layout/venn1"/>
    <dgm:cxn modelId="{DC5C50AD-4E4A-42D3-8978-103E9BA0BD08}" type="presParOf" srcId="{15D9CD47-4419-43BE-ADBC-C54DCC156855}" destId="{C5D1190D-ED9E-428A-88B3-EF7C737413F7}" srcOrd="2" destOrd="0" presId="urn:microsoft.com/office/officeart/2005/8/layout/venn1"/>
    <dgm:cxn modelId="{491D9CE5-F6EB-4700-A8AD-0CFE0C7A9722}" type="presParOf" srcId="{15D9CD47-4419-43BE-ADBC-C54DCC156855}" destId="{B9185F67-A8C5-4A24-90EB-ACC53B401A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229F32-4D3D-4B28-A256-C747DCE7E0F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4A87F665-7B61-494A-8C43-6CCA677D72A1}">
      <dgm:prSet phldrT="[Text]"/>
      <dgm:spPr/>
      <dgm:t>
        <a:bodyPr/>
        <a:lstStyle/>
        <a:p>
          <a:r>
            <a:rPr lang="en-GB" dirty="0"/>
            <a:t>Derived from PCA</a:t>
          </a:r>
        </a:p>
      </dgm:t>
    </dgm:pt>
    <dgm:pt modelId="{5AD1A108-9AB1-4CD5-A764-7D09FCDDDF34}" type="parTrans" cxnId="{1C285B26-2227-4BB6-B553-F6157562DB38}">
      <dgm:prSet/>
      <dgm:spPr/>
      <dgm:t>
        <a:bodyPr/>
        <a:lstStyle/>
        <a:p>
          <a:endParaRPr lang="en-GB"/>
        </a:p>
      </dgm:t>
    </dgm:pt>
    <dgm:pt modelId="{E5D9AD91-F625-4ED3-BC4D-CE60FFE78F8C}" type="sibTrans" cxnId="{1C285B26-2227-4BB6-B553-F6157562DB38}">
      <dgm:prSet/>
      <dgm:spPr/>
      <dgm:t>
        <a:bodyPr/>
        <a:lstStyle/>
        <a:p>
          <a:endParaRPr lang="en-GB"/>
        </a:p>
      </dgm:t>
    </dgm:pt>
    <dgm:pt modelId="{9564D394-3488-452A-9EA7-8209420EB678}">
      <dgm:prSet phldrT="[Text]"/>
      <dgm:spPr/>
      <dgm:t>
        <a:bodyPr/>
        <a:lstStyle/>
        <a:p>
          <a:r>
            <a:rPr lang="en-GB" dirty="0"/>
            <a:t>Found in literature</a:t>
          </a:r>
        </a:p>
      </dgm:t>
    </dgm:pt>
    <dgm:pt modelId="{E4165B70-5300-4868-99CB-E6AEDBD33DD8}" type="parTrans" cxnId="{00668108-50BD-4B6E-A457-FDB9B55AC2F3}">
      <dgm:prSet/>
      <dgm:spPr/>
      <dgm:t>
        <a:bodyPr/>
        <a:lstStyle/>
        <a:p>
          <a:endParaRPr lang="en-GB"/>
        </a:p>
      </dgm:t>
    </dgm:pt>
    <dgm:pt modelId="{24D620B3-37E2-4E23-AD6F-26EEFB8A2475}" type="sibTrans" cxnId="{00668108-50BD-4B6E-A457-FDB9B55AC2F3}">
      <dgm:prSet/>
      <dgm:spPr/>
      <dgm:t>
        <a:bodyPr/>
        <a:lstStyle/>
        <a:p>
          <a:endParaRPr lang="en-GB"/>
        </a:p>
      </dgm:t>
    </dgm:pt>
    <dgm:pt modelId="{15D9CD47-4419-43BE-ADBC-C54DCC156855}" type="pres">
      <dgm:prSet presAssocID="{79229F32-4D3D-4B28-A256-C747DCE7E0FC}" presName="compositeShape" presStyleCnt="0">
        <dgm:presLayoutVars>
          <dgm:chMax val="7"/>
          <dgm:dir/>
          <dgm:resizeHandles val="exact"/>
        </dgm:presLayoutVars>
      </dgm:prSet>
      <dgm:spPr/>
    </dgm:pt>
    <dgm:pt modelId="{77D3ADC6-BF17-4825-9669-8E47F0210FF5}" type="pres">
      <dgm:prSet presAssocID="{4A87F665-7B61-494A-8C43-6CCA677D72A1}" presName="circ1" presStyleLbl="vennNode1" presStyleIdx="0" presStyleCnt="2"/>
      <dgm:spPr/>
    </dgm:pt>
    <dgm:pt modelId="{D7A6575B-61D9-4641-B305-5C4A6D6DC2EC}" type="pres">
      <dgm:prSet presAssocID="{4A87F665-7B61-494A-8C43-6CCA677D72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D1190D-ED9E-428A-88B3-EF7C737413F7}" type="pres">
      <dgm:prSet presAssocID="{9564D394-3488-452A-9EA7-8209420EB678}" presName="circ2" presStyleLbl="vennNode1" presStyleIdx="1" presStyleCnt="2" custLinFactNeighborY="420"/>
      <dgm:spPr/>
    </dgm:pt>
    <dgm:pt modelId="{B9185F67-A8C5-4A24-90EB-ACC53B401A25}" type="pres">
      <dgm:prSet presAssocID="{9564D394-3488-452A-9EA7-8209420EB67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0668108-50BD-4B6E-A457-FDB9B55AC2F3}" srcId="{79229F32-4D3D-4B28-A256-C747DCE7E0FC}" destId="{9564D394-3488-452A-9EA7-8209420EB678}" srcOrd="1" destOrd="0" parTransId="{E4165B70-5300-4868-99CB-E6AEDBD33DD8}" sibTransId="{24D620B3-37E2-4E23-AD6F-26EEFB8A2475}"/>
    <dgm:cxn modelId="{1C285B26-2227-4BB6-B553-F6157562DB38}" srcId="{79229F32-4D3D-4B28-A256-C747DCE7E0FC}" destId="{4A87F665-7B61-494A-8C43-6CCA677D72A1}" srcOrd="0" destOrd="0" parTransId="{5AD1A108-9AB1-4CD5-A764-7D09FCDDDF34}" sibTransId="{E5D9AD91-F625-4ED3-BC4D-CE60FFE78F8C}"/>
    <dgm:cxn modelId="{1997802C-516C-4018-9AB7-613BDFF14F85}" type="presOf" srcId="{4A87F665-7B61-494A-8C43-6CCA677D72A1}" destId="{77D3ADC6-BF17-4825-9669-8E47F0210FF5}" srcOrd="0" destOrd="0" presId="urn:microsoft.com/office/officeart/2005/8/layout/venn1"/>
    <dgm:cxn modelId="{62BE5E48-4987-4237-A97E-D6C338A3633C}" type="presOf" srcId="{79229F32-4D3D-4B28-A256-C747DCE7E0FC}" destId="{15D9CD47-4419-43BE-ADBC-C54DCC156855}" srcOrd="0" destOrd="0" presId="urn:microsoft.com/office/officeart/2005/8/layout/venn1"/>
    <dgm:cxn modelId="{99C13255-8AD4-4152-A526-89F5A9BD3976}" type="presOf" srcId="{4A87F665-7B61-494A-8C43-6CCA677D72A1}" destId="{D7A6575B-61D9-4641-B305-5C4A6D6DC2EC}" srcOrd="1" destOrd="0" presId="urn:microsoft.com/office/officeart/2005/8/layout/venn1"/>
    <dgm:cxn modelId="{B0A8DB56-01CA-464E-8315-C40E61FB4817}" type="presOf" srcId="{9564D394-3488-452A-9EA7-8209420EB678}" destId="{B9185F67-A8C5-4A24-90EB-ACC53B401A25}" srcOrd="1" destOrd="0" presId="urn:microsoft.com/office/officeart/2005/8/layout/venn1"/>
    <dgm:cxn modelId="{8312F0A8-8465-48D4-B33A-CE309FBCF93E}" type="presOf" srcId="{9564D394-3488-452A-9EA7-8209420EB678}" destId="{C5D1190D-ED9E-428A-88B3-EF7C737413F7}" srcOrd="0" destOrd="0" presId="urn:microsoft.com/office/officeart/2005/8/layout/venn1"/>
    <dgm:cxn modelId="{96B807D4-BBB4-4BCC-A74D-9D7C520FEA57}" type="presParOf" srcId="{15D9CD47-4419-43BE-ADBC-C54DCC156855}" destId="{77D3ADC6-BF17-4825-9669-8E47F0210FF5}" srcOrd="0" destOrd="0" presId="urn:microsoft.com/office/officeart/2005/8/layout/venn1"/>
    <dgm:cxn modelId="{F23E8880-9E95-469B-95E6-6E06EF1C7A2F}" type="presParOf" srcId="{15D9CD47-4419-43BE-ADBC-C54DCC156855}" destId="{D7A6575B-61D9-4641-B305-5C4A6D6DC2EC}" srcOrd="1" destOrd="0" presId="urn:microsoft.com/office/officeart/2005/8/layout/venn1"/>
    <dgm:cxn modelId="{DC5C50AD-4E4A-42D3-8978-103E9BA0BD08}" type="presParOf" srcId="{15D9CD47-4419-43BE-ADBC-C54DCC156855}" destId="{C5D1190D-ED9E-428A-88B3-EF7C737413F7}" srcOrd="2" destOrd="0" presId="urn:microsoft.com/office/officeart/2005/8/layout/venn1"/>
    <dgm:cxn modelId="{491D9CE5-F6EB-4700-A8AD-0CFE0C7A9722}" type="presParOf" srcId="{15D9CD47-4419-43BE-ADBC-C54DCC156855}" destId="{B9185F67-A8C5-4A24-90EB-ACC53B401A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3ADC6-BF17-4825-9669-8E47F0210FF5}">
      <dsp:nvSpPr>
        <dsp:cNvPr id="0" name=""/>
        <dsp:cNvSpPr/>
      </dsp:nvSpPr>
      <dsp:spPr>
        <a:xfrm>
          <a:off x="122345" y="280377"/>
          <a:ext cx="3017847" cy="301784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Derived from PCA</a:t>
          </a:r>
        </a:p>
      </dsp:txBody>
      <dsp:txXfrm>
        <a:off x="543756" y="636246"/>
        <a:ext cx="1740020" cy="2306109"/>
      </dsp:txXfrm>
    </dsp:sp>
    <dsp:sp modelId="{C5D1190D-ED9E-428A-88B3-EF7C737413F7}">
      <dsp:nvSpPr>
        <dsp:cNvPr id="0" name=""/>
        <dsp:cNvSpPr/>
      </dsp:nvSpPr>
      <dsp:spPr>
        <a:xfrm>
          <a:off x="2297370" y="293052"/>
          <a:ext cx="3017847" cy="3017847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Found in literature</a:t>
          </a:r>
        </a:p>
      </dsp:txBody>
      <dsp:txXfrm>
        <a:off x="3153786" y="648921"/>
        <a:ext cx="1740020" cy="2306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3ADC6-BF17-4825-9669-8E47F0210FF5}">
      <dsp:nvSpPr>
        <dsp:cNvPr id="0" name=""/>
        <dsp:cNvSpPr/>
      </dsp:nvSpPr>
      <dsp:spPr>
        <a:xfrm>
          <a:off x="79711" y="658383"/>
          <a:ext cx="1966225" cy="196622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Derived from PCA</a:t>
          </a:r>
        </a:p>
      </dsp:txBody>
      <dsp:txXfrm>
        <a:off x="354274" y="890243"/>
        <a:ext cx="1133679" cy="1502504"/>
      </dsp:txXfrm>
    </dsp:sp>
    <dsp:sp modelId="{C5D1190D-ED9E-428A-88B3-EF7C737413F7}">
      <dsp:nvSpPr>
        <dsp:cNvPr id="0" name=""/>
        <dsp:cNvSpPr/>
      </dsp:nvSpPr>
      <dsp:spPr>
        <a:xfrm>
          <a:off x="1496811" y="666641"/>
          <a:ext cx="1966225" cy="1966225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Found in literature</a:t>
          </a:r>
        </a:p>
      </dsp:txBody>
      <dsp:txXfrm>
        <a:off x="2054793" y="898501"/>
        <a:ext cx="1133679" cy="1502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Let´s get into this: Quick welcome phrase; we chose Breast cancer</a:t>
            </a:r>
          </a:p>
          <a:p>
            <a:r>
              <a:rPr lang="en-US" dirty="0"/>
              <a:t>Thank u, next slide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3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Facts to show relevance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Distinction between those two mutations;</a:t>
            </a:r>
          </a:p>
          <a:p>
            <a:r>
              <a:rPr lang="en-US" dirty="0"/>
              <a:t>Passenger mutations describe somatic mutations without functional consequences in cancer, often occur during cell division. </a:t>
            </a:r>
          </a:p>
          <a:p>
            <a:r>
              <a:rPr lang="en-US" dirty="0"/>
              <a:t>Will be “carried along” in the tumor development, therefore present in all cells of the final cancer.</a:t>
            </a:r>
          </a:p>
          <a:p>
            <a:endParaRPr lang="en-US" dirty="0"/>
          </a:p>
          <a:p>
            <a:r>
              <a:rPr lang="en-US" dirty="0"/>
              <a:t>Our focus on Drivers, as main “force” in </a:t>
            </a:r>
            <a:r>
              <a:rPr lang="en-US" dirty="0" err="1"/>
              <a:t>tumorgenesis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selected Drivers: Selection factors include: overexpression in breast cancer; observed in a relevant percentage of clinical cases.</a:t>
            </a:r>
          </a:p>
          <a:p>
            <a:r>
              <a:rPr lang="en-US" dirty="0"/>
              <a:t>5 Genes also impact a variety of factors in </a:t>
            </a:r>
            <a:r>
              <a:rPr lang="en-US" dirty="0" err="1"/>
              <a:t>tumorgenesis</a:t>
            </a:r>
            <a:endParaRPr lang="en-US" dirty="0"/>
          </a:p>
          <a:p>
            <a:endParaRPr lang="en-US" dirty="0"/>
          </a:p>
          <a:p>
            <a:r>
              <a:rPr lang="en-US" dirty="0"/>
              <a:t>CCND: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Cyclin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D1;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downregulates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repressor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RB1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PIK3CA: Phosphatidylinositol-4,5-Bisphosphate 3-Kinase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Catalytic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Subunit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Alpha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PARP: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(ADP-Ribose)-Polymerase 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MYC: MYC Proto-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Oncogene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alterations include the overexpression of BCL-2, loss of p53 or p19ARF.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 to oncogene-addiction in breast cancer)</a:t>
            </a:r>
            <a:endParaRPr lang="de-DE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ERBB2: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Erb-B2 Receptor Tyrosine Kinase 2; also called HER2 (more aggressive breast cancer, demands special treatment)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87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targets: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 mutations which interact genetically with driver mutations to increase cell viability and proliferation. Knock out of these genes leads to cell lethality- potential novel cancer therapy strategy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2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7761" y="2046023"/>
            <a:ext cx="8278763" cy="3068602"/>
            <a:chOff x="577761" y="1872430"/>
            <a:chExt cx="8278763" cy="306860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1872430"/>
              <a:ext cx="8278762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PROPOSAL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01-GROUP 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1" y="4195059"/>
              <a:ext cx="6437635" cy="745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ts val="2000"/>
                </a:lnSpc>
                <a:defRPr/>
              </a:pPr>
              <a:r>
                <a:rPr lang="en-US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Genetic interactions and cancer cell survival: </a:t>
              </a:r>
              <a:r>
                <a:rPr lang="en-US" b="1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Breast Cancer</a:t>
              </a:r>
            </a:p>
            <a:p>
              <a:pPr lvl="0">
                <a:lnSpc>
                  <a:spcPts val="2000"/>
                </a:lnSpc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Elias Farr, Lennart Linke, Lisa Marie Milchsack &amp; Salome Steinke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02632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US" sz="4000" b="1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lang="en-US" sz="4000" b="1" dirty="0">
                <a:solidFill>
                  <a:srgbClr val="FFC00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48912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553558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62928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3" name="Rectangle: Rounded Corners 10">
            <a:extLst>
              <a:ext uri="{FF2B5EF4-FFF2-40B4-BE49-F238E27FC236}">
                <a16:creationId xmlns:a16="http://schemas.microsoft.com/office/drawing/2014/main" id="{89DFA454-B7DC-4A99-B13E-FF61835911BD}"/>
              </a:ext>
            </a:extLst>
          </p:cNvPr>
          <p:cNvSpPr/>
          <p:nvPr/>
        </p:nvSpPr>
        <p:spPr>
          <a:xfrm>
            <a:off x="1239987" y="240589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6890E078-8B67-4AD3-887D-D8C395D54F49}"/>
              </a:ext>
            </a:extLst>
          </p:cNvPr>
          <p:cNvSpPr/>
          <p:nvPr/>
        </p:nvSpPr>
        <p:spPr>
          <a:xfrm>
            <a:off x="1325713" y="2480508"/>
            <a:ext cx="576000" cy="576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02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F871A688-AF88-421F-8D97-4515100691BC}"/>
              </a:ext>
            </a:extLst>
          </p:cNvPr>
          <p:cNvSpPr txBox="1"/>
          <p:nvPr/>
        </p:nvSpPr>
        <p:spPr>
          <a:xfrm>
            <a:off x="2335362" y="254605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0E46ABDD-B890-4DE8-8780-27996987E3BD}"/>
              </a:ext>
            </a:extLst>
          </p:cNvPr>
          <p:cNvSpPr/>
          <p:nvPr/>
        </p:nvSpPr>
        <p:spPr>
          <a:xfrm>
            <a:off x="1243012" y="331654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EF5A2D19-FC4C-4F62-91DD-AB7E1663D4D8}"/>
              </a:ext>
            </a:extLst>
          </p:cNvPr>
          <p:cNvSpPr/>
          <p:nvPr/>
        </p:nvSpPr>
        <p:spPr>
          <a:xfrm>
            <a:off x="1328738" y="3391153"/>
            <a:ext cx="576000" cy="5760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1747B1B6-BE37-47A7-AF0B-A7779A57A674}"/>
              </a:ext>
            </a:extLst>
          </p:cNvPr>
          <p:cNvSpPr/>
          <p:nvPr/>
        </p:nvSpPr>
        <p:spPr>
          <a:xfrm>
            <a:off x="1243012" y="426041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41FB7F30-3E55-432D-B403-96CD2EC0919E}"/>
              </a:ext>
            </a:extLst>
          </p:cNvPr>
          <p:cNvSpPr/>
          <p:nvPr/>
        </p:nvSpPr>
        <p:spPr>
          <a:xfrm>
            <a:off x="1328738" y="4335023"/>
            <a:ext cx="576000" cy="5760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04</a:t>
            </a:r>
          </a:p>
        </p:txBody>
      </p:sp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E9774D3C-FEE8-4CC7-B704-F015CE90DEEC}"/>
              </a:ext>
            </a:extLst>
          </p:cNvPr>
          <p:cNvSpPr/>
          <p:nvPr/>
        </p:nvSpPr>
        <p:spPr>
          <a:xfrm>
            <a:off x="1243012" y="516684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3A4D24EB-65AE-434A-8990-9853E54A1A0E}"/>
              </a:ext>
            </a:extLst>
          </p:cNvPr>
          <p:cNvSpPr/>
          <p:nvPr/>
        </p:nvSpPr>
        <p:spPr>
          <a:xfrm>
            <a:off x="1328738" y="5241452"/>
            <a:ext cx="576000" cy="57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05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6FDF2D57-694B-49E7-91E0-C660A1183349}"/>
              </a:ext>
            </a:extLst>
          </p:cNvPr>
          <p:cNvSpPr txBox="1"/>
          <p:nvPr/>
        </p:nvSpPr>
        <p:spPr>
          <a:xfrm>
            <a:off x="2187508" y="5437044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Can CERES scores of second site targets be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used to predict CERES scores of driver mutations?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FC485FA-7139-40D8-ADF5-531202D0EDC3}"/>
              </a:ext>
            </a:extLst>
          </p:cNvPr>
          <p:cNvCxnSpPr/>
          <p:nvPr/>
        </p:nvCxnSpPr>
        <p:spPr>
          <a:xfrm>
            <a:off x="2421088" y="22035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FD1CB45-9E3C-427E-83DA-0AC42DFB9CC0}"/>
              </a:ext>
            </a:extLst>
          </p:cNvPr>
          <p:cNvCxnSpPr/>
          <p:nvPr/>
        </p:nvCxnSpPr>
        <p:spPr>
          <a:xfrm>
            <a:off x="2573488" y="31179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CD8FB-A752-4CC2-B215-597FAF6EDE45}"/>
              </a:ext>
            </a:extLst>
          </p:cNvPr>
          <p:cNvCxnSpPr/>
          <p:nvPr/>
        </p:nvCxnSpPr>
        <p:spPr>
          <a:xfrm>
            <a:off x="2725888" y="497527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01D3C46-1162-4276-92A8-E77494EA0224}"/>
              </a:ext>
            </a:extLst>
          </p:cNvPr>
          <p:cNvCxnSpPr/>
          <p:nvPr/>
        </p:nvCxnSpPr>
        <p:spPr>
          <a:xfrm>
            <a:off x="2878288" y="404182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8">
            <a:extLst>
              <a:ext uri="{FF2B5EF4-FFF2-40B4-BE49-F238E27FC236}">
                <a16:creationId xmlns:a16="http://schemas.microsoft.com/office/drawing/2014/main" id="{D98CBEEA-2B34-4BB2-94AF-35B5DAD5DD8C}"/>
              </a:ext>
            </a:extLst>
          </p:cNvPr>
          <p:cNvSpPr txBox="1"/>
          <p:nvPr/>
        </p:nvSpPr>
        <p:spPr>
          <a:xfrm>
            <a:off x="2263708" y="3576837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13D83216-809D-4AEA-BFE0-E1915FEC07AC}"/>
              </a:ext>
            </a:extLst>
          </p:cNvPr>
          <p:cNvSpPr txBox="1"/>
          <p:nvPr/>
        </p:nvSpPr>
        <p:spPr>
          <a:xfrm>
            <a:off x="2338387" y="4508289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What characteristics do the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identified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second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site targets have?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40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222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04258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1" name="Pentagon 12">
            <a:extLst>
              <a:ext uri="{FF2B5EF4-FFF2-40B4-BE49-F238E27FC236}">
                <a16:creationId xmlns:a16="http://schemas.microsoft.com/office/drawing/2014/main" id="{38849227-B7C0-483A-8B68-6CA364DEAC7C}"/>
              </a:ext>
            </a:extLst>
          </p:cNvPr>
          <p:cNvSpPr/>
          <p:nvPr/>
        </p:nvSpPr>
        <p:spPr>
          <a:xfrm rot="5400000">
            <a:off x="7726293" y="3020945"/>
            <a:ext cx="3209731" cy="2761248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Pentagon 15">
            <a:extLst>
              <a:ext uri="{FF2B5EF4-FFF2-40B4-BE49-F238E27FC236}">
                <a16:creationId xmlns:a16="http://schemas.microsoft.com/office/drawing/2014/main" id="{864D7C24-4D32-4EEC-8943-2DA4EFDC0741}"/>
              </a:ext>
            </a:extLst>
          </p:cNvPr>
          <p:cNvSpPr/>
          <p:nvPr/>
        </p:nvSpPr>
        <p:spPr>
          <a:xfrm rot="5400000">
            <a:off x="3301770" y="2958940"/>
            <a:ext cx="3085720" cy="2761247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TextBox 20">
            <a:extLst>
              <a:ext uri="{FF2B5EF4-FFF2-40B4-BE49-F238E27FC236}">
                <a16:creationId xmlns:a16="http://schemas.microsoft.com/office/drawing/2014/main" id="{C4B06E2A-81FF-47AF-AA6D-E1CAC5D49DB1}"/>
              </a:ext>
            </a:extLst>
          </p:cNvPr>
          <p:cNvSpPr txBox="1"/>
          <p:nvPr/>
        </p:nvSpPr>
        <p:spPr>
          <a:xfrm>
            <a:off x="3874579" y="4505523"/>
            <a:ext cx="2104770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Expression values are distributed equally, but there are a lot of NAs in the dataset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44" name="TextBox 23">
            <a:extLst>
              <a:ext uri="{FF2B5EF4-FFF2-40B4-BE49-F238E27FC236}">
                <a16:creationId xmlns:a16="http://schemas.microsoft.com/office/drawing/2014/main" id="{0169E6FA-A802-4A40-8B52-7CFE349DAF00}"/>
              </a:ext>
            </a:extLst>
          </p:cNvPr>
          <p:cNvSpPr txBox="1"/>
          <p:nvPr/>
        </p:nvSpPr>
        <p:spPr>
          <a:xfrm>
            <a:off x="8360360" y="4523709"/>
            <a:ext cx="1990322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CERES-score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heatmap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shows the impact of single knock-downs </a:t>
            </a: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cell viability </a:t>
            </a:r>
          </a:p>
        </p:txBody>
      </p:sp>
      <p:cxnSp>
        <p:nvCxnSpPr>
          <p:cNvPr id="45" name="Straight Connector 24">
            <a:extLst>
              <a:ext uri="{FF2B5EF4-FFF2-40B4-BE49-F238E27FC236}">
                <a16:creationId xmlns:a16="http://schemas.microsoft.com/office/drawing/2014/main" id="{7E31F7C6-C10C-41CF-93A3-56AE57A576F4}"/>
              </a:ext>
            </a:extLst>
          </p:cNvPr>
          <p:cNvCxnSpPr>
            <a:cxnSpLocks/>
          </p:cNvCxnSpPr>
          <p:nvPr/>
        </p:nvCxnSpPr>
        <p:spPr>
          <a:xfrm>
            <a:off x="4448583" y="5394665"/>
            <a:ext cx="776889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5">
            <a:extLst>
              <a:ext uri="{FF2B5EF4-FFF2-40B4-BE49-F238E27FC236}">
                <a16:creationId xmlns:a16="http://schemas.microsoft.com/office/drawing/2014/main" id="{E01BA2A2-12CF-4D6A-AF2D-CE10A0390DF5}"/>
              </a:ext>
            </a:extLst>
          </p:cNvPr>
          <p:cNvCxnSpPr>
            <a:cxnSpLocks/>
          </p:cNvCxnSpPr>
          <p:nvPr/>
        </p:nvCxnSpPr>
        <p:spPr>
          <a:xfrm>
            <a:off x="8979971" y="5430148"/>
            <a:ext cx="776890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fik 46">
            <a:extLst>
              <a:ext uri="{FF2B5EF4-FFF2-40B4-BE49-F238E27FC236}">
                <a16:creationId xmlns:a16="http://schemas.microsoft.com/office/drawing/2014/main" id="{6F7434E7-2482-44A0-9C90-4117647AFD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47"/>
          <a:stretch/>
        </p:blipFill>
        <p:spPr>
          <a:xfrm>
            <a:off x="3125092" y="1646619"/>
            <a:ext cx="3410395" cy="2593281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9B419971-CBB7-4F04-805D-3D84032B3A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"/>
          <a:stretch/>
        </p:blipFill>
        <p:spPr>
          <a:xfrm>
            <a:off x="7853679" y="1667642"/>
            <a:ext cx="2954957" cy="25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1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40E9CA4D-A156-4B89-A382-113B0765D53F}"/>
              </a:ext>
            </a:extLst>
          </p:cNvPr>
          <p:cNvSpPr/>
          <p:nvPr/>
        </p:nvSpPr>
        <p:spPr>
          <a:xfrm>
            <a:off x="2801948" y="251343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Oval 12">
            <a:extLst>
              <a:ext uri="{FF2B5EF4-FFF2-40B4-BE49-F238E27FC236}">
                <a16:creationId xmlns:a16="http://schemas.microsoft.com/office/drawing/2014/main" id="{4C44843D-298E-49D6-B043-DFB79E9D704B}"/>
              </a:ext>
            </a:extLst>
          </p:cNvPr>
          <p:cNvSpPr/>
          <p:nvPr/>
        </p:nvSpPr>
        <p:spPr>
          <a:xfrm>
            <a:off x="2887674" y="2576114"/>
            <a:ext cx="506996" cy="49632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BCA3D525-FF05-4B58-848E-56ED4486C265}"/>
              </a:ext>
            </a:extLst>
          </p:cNvPr>
          <p:cNvSpPr txBox="1"/>
          <p:nvPr/>
        </p:nvSpPr>
        <p:spPr>
          <a:xfrm>
            <a:off x="3690534" y="2605767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65FBDC40-6DA0-4DF0-AFDF-D0D401A03C7D}"/>
              </a:ext>
            </a:extLst>
          </p:cNvPr>
          <p:cNvSpPr/>
          <p:nvPr/>
        </p:nvSpPr>
        <p:spPr>
          <a:xfrm>
            <a:off x="2801948" y="343020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21223B5B-7EA5-4BF7-B14A-E3E8B1D7F2C4}"/>
              </a:ext>
            </a:extLst>
          </p:cNvPr>
          <p:cNvSpPr/>
          <p:nvPr/>
        </p:nvSpPr>
        <p:spPr>
          <a:xfrm>
            <a:off x="2887674" y="3486759"/>
            <a:ext cx="506996" cy="49632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10BCF17A-A794-43DF-B1F6-CE44EF0A0D5F}"/>
              </a:ext>
            </a:extLst>
          </p:cNvPr>
          <p:cNvSpPr txBox="1"/>
          <p:nvPr/>
        </p:nvSpPr>
        <p:spPr>
          <a:xfrm>
            <a:off x="3690535" y="3519476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31" name="Rectangle: Rounded Corners 10">
            <a:extLst>
              <a:ext uri="{FF2B5EF4-FFF2-40B4-BE49-F238E27FC236}">
                <a16:creationId xmlns:a16="http://schemas.microsoft.com/office/drawing/2014/main" id="{A3559CE4-95D1-439D-A85D-FB7920D07BE3}"/>
              </a:ext>
            </a:extLst>
          </p:cNvPr>
          <p:cNvSpPr/>
          <p:nvPr/>
        </p:nvSpPr>
        <p:spPr>
          <a:xfrm>
            <a:off x="2804973" y="4340850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8E59D279-51D4-429E-B861-E840DD6A62C4}"/>
              </a:ext>
            </a:extLst>
          </p:cNvPr>
          <p:cNvSpPr/>
          <p:nvPr/>
        </p:nvSpPr>
        <p:spPr>
          <a:xfrm>
            <a:off x="2887674" y="4400466"/>
            <a:ext cx="506996" cy="49632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D96BB735-41E6-4418-9E29-EAC8812267BA}"/>
              </a:ext>
            </a:extLst>
          </p:cNvPr>
          <p:cNvSpPr txBox="1"/>
          <p:nvPr/>
        </p:nvSpPr>
        <p:spPr>
          <a:xfrm>
            <a:off x="3723275" y="4448539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1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 animBg="1"/>
      <p:bldP spid="29" grpId="0" animBg="1"/>
      <p:bldP spid="30" grpId="0"/>
      <p:bldP spid="31" grpId="0" animBg="1"/>
      <p:bldP spid="32" grpId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75486257-9FC7-467D-ABBF-2C4BDDE5D733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F4A08453-4A23-4EB2-9958-D84A01966B24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Find most important genes in dataset via Expression-PCA: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Visualize them with a heatmap, showing their Ceres score in different cell lines. 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K-means clustering is considered for analysis of specific subgroups.</a:t>
            </a:r>
          </a:p>
        </p:txBody>
      </p:sp>
      <p:sp>
        <p:nvSpPr>
          <p:cNvPr id="40" name="Oval 14">
            <a:extLst>
              <a:ext uri="{FF2B5EF4-FFF2-40B4-BE49-F238E27FC236}">
                <a16:creationId xmlns:a16="http://schemas.microsoft.com/office/drawing/2014/main" id="{CE6F5270-5775-45B3-AB22-F02947C2B062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D97892-4327-40F4-9CB6-E86E11926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167" y="2434934"/>
            <a:ext cx="4240823" cy="338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2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83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2125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352252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2C1AD343-B258-4DBD-929E-376A1B454051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616A4341-9FD3-4B1F-817C-C433700C316C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For further analysis, single driver mutation have to be picked: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Mutation should be in intersection between data from dataset and information found in literature. </a:t>
            </a:r>
          </a:p>
        </p:txBody>
      </p:sp>
      <p:sp>
        <p:nvSpPr>
          <p:cNvPr id="75" name="Oval 14">
            <a:extLst>
              <a:ext uri="{FF2B5EF4-FFF2-40B4-BE49-F238E27FC236}">
                <a16:creationId xmlns:a16="http://schemas.microsoft.com/office/drawing/2014/main" id="{99826216-AB09-4741-9F2B-05FC8DF65F0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985663C9-FC79-4442-9168-8E704D947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4198829"/>
              </p:ext>
            </p:extLst>
          </p:nvPr>
        </p:nvGraphicFramePr>
        <p:xfrm>
          <a:off x="2496878" y="2574532"/>
          <a:ext cx="3542748" cy="3282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Grafik 20">
            <a:extLst>
              <a:ext uri="{FF2B5EF4-FFF2-40B4-BE49-F238E27FC236}">
                <a16:creationId xmlns:a16="http://schemas.microsoft.com/office/drawing/2014/main" id="{FBCE3896-33B8-482E-9AE3-D39C4777A5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9793" y="3172503"/>
            <a:ext cx="2683576" cy="222448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DCBC473-92D6-432A-B00D-212CDA1937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358" y="3172504"/>
            <a:ext cx="2789642" cy="222447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5789571-C169-4DEB-B73F-D7F63AED4874}"/>
              </a:ext>
            </a:extLst>
          </p:cNvPr>
          <p:cNvSpPr txBox="1"/>
          <p:nvPr/>
        </p:nvSpPr>
        <p:spPr>
          <a:xfrm>
            <a:off x="3133014" y="2558668"/>
            <a:ext cx="263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DRIVER MUTATIONS</a:t>
            </a:r>
          </a:p>
        </p:txBody>
      </p:sp>
    </p:spTree>
    <p:extLst>
      <p:ext uri="{BB962C8B-B14F-4D97-AF65-F5344CB8AC3E}">
        <p14:creationId xmlns:p14="http://schemas.microsoft.com/office/powerpoint/2010/main" val="35516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  <p:bldGraphic spid="19" grpId="0">
        <p:bldAsOne/>
      </p:bldGraphic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254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242 -0.002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2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86" name="Rectangle: Rounded Corners 10">
            <a:extLst>
              <a:ext uri="{FF2B5EF4-FFF2-40B4-BE49-F238E27FC236}">
                <a16:creationId xmlns:a16="http://schemas.microsoft.com/office/drawing/2014/main" id="{2A7F2103-8E8E-4C93-A7DF-6861898A0C64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F6AB5240-A6B9-4D69-BDEC-EFBEF9800A08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88" name="Oval 14">
            <a:extLst>
              <a:ext uri="{FF2B5EF4-FFF2-40B4-BE49-F238E27FC236}">
                <a16:creationId xmlns:a16="http://schemas.microsoft.com/office/drawing/2014/main" id="{9AFAAC7D-E7F4-41B7-AD86-6190768138FF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504171B-FC18-4BAF-8533-30B1B94B4F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89" name="Tabelle 88">
            <a:extLst>
              <a:ext uri="{FF2B5EF4-FFF2-40B4-BE49-F238E27FC236}">
                <a16:creationId xmlns:a16="http://schemas.microsoft.com/office/drawing/2014/main" id="{0CFD98CC-F6A2-44EA-9B88-076C64AD79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25141" y="3287715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Ceres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scores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10600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97F2A62B-B60C-484E-84F6-EDD3DC763AB6}"/>
              </a:ext>
            </a:extLst>
          </p:cNvPr>
          <p:cNvSpPr txBox="1"/>
          <p:nvPr/>
        </p:nvSpPr>
        <p:spPr>
          <a:xfrm>
            <a:off x="5438219" y="39025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+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8D17995-2A12-43F4-886E-BB879F3A6831}"/>
              </a:ext>
            </a:extLst>
          </p:cNvPr>
          <p:cNvSpPr txBox="1"/>
          <p:nvPr/>
        </p:nvSpPr>
        <p:spPr>
          <a:xfrm>
            <a:off x="8276339" y="390250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→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5F662E-E4D6-4486-BCE3-697EE10C6EDA}"/>
              </a:ext>
            </a:extLst>
          </p:cNvPr>
          <p:cNvSpPr txBox="1"/>
          <p:nvPr/>
        </p:nvSpPr>
        <p:spPr>
          <a:xfrm>
            <a:off x="2209800" y="2761794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filter matrix</a:t>
            </a:r>
          </a:p>
        </p:txBody>
      </p:sp>
      <p:sp>
        <p:nvSpPr>
          <p:cNvPr id="33" name="Bogen 32">
            <a:extLst>
              <a:ext uri="{FF2B5EF4-FFF2-40B4-BE49-F238E27FC236}">
                <a16:creationId xmlns:a16="http://schemas.microsoft.com/office/drawing/2014/main" id="{3B7B0FD6-5695-40DD-9321-F39F0F34DB38}"/>
              </a:ext>
            </a:extLst>
          </p:cNvPr>
          <p:cNvSpPr/>
          <p:nvPr/>
        </p:nvSpPr>
        <p:spPr>
          <a:xfrm rot="16200000" flipH="1">
            <a:off x="2680195" y="2715429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10309792" y="2666809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10592599" y="2569946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4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46875 0.0009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38" y="4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0.48893 0.0099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53" y="48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47318 0.0027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5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/>
      <p:bldP spid="88" grpId="0" animBg="1"/>
      <p:bldP spid="12" grpId="0"/>
      <p:bldP spid="12" grpId="1"/>
      <p:bldP spid="91" grpId="0"/>
      <p:bldP spid="91" grpId="1"/>
      <p:bldP spid="5" grpId="0"/>
      <p:bldP spid="5" grpId="1"/>
      <p:bldP spid="33" grpId="0" animBg="1"/>
      <p:bldP spid="33" grpId="1" animBg="1"/>
      <p:bldP spid="52" grpId="0"/>
      <p:bldP spid="52" grpId="1"/>
      <p:bldP spid="53" grpId="0" animBg="1"/>
      <p:bldP spid="5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2358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C21E188-004E-44DB-BEB7-52BFAEC9EECD}"/>
              </a:ext>
            </a:extLst>
          </p:cNvPr>
          <p:cNvGrpSpPr/>
          <p:nvPr/>
        </p:nvGrpSpPr>
        <p:grpSpPr>
          <a:xfrm>
            <a:off x="4599095" y="2530760"/>
            <a:ext cx="1887055" cy="982314"/>
            <a:chOff x="4599095" y="2530760"/>
            <a:chExt cx="1887055" cy="982314"/>
          </a:xfrm>
        </p:grpSpPr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05F927D0-2B09-4A5D-B870-4C7FA10FA25F}"/>
                </a:ext>
              </a:extLst>
            </p:cNvPr>
            <p:cNvSpPr txBox="1"/>
            <p:nvPr/>
          </p:nvSpPr>
          <p:spPr>
            <a:xfrm>
              <a:off x="4599095" y="2667730"/>
              <a:ext cx="18870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mutImpact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 matrix</a:t>
              </a:r>
            </a:p>
          </p:txBody>
        </p:sp>
        <p:sp>
          <p:nvSpPr>
            <p:cNvPr id="53" name="Bogen 52">
              <a:extLst>
                <a:ext uri="{FF2B5EF4-FFF2-40B4-BE49-F238E27FC236}">
                  <a16:creationId xmlns:a16="http://schemas.microsoft.com/office/drawing/2014/main" id="{F5393E9F-7441-428B-9B75-DD37C4EF980F}"/>
                </a:ext>
              </a:extLst>
            </p:cNvPr>
            <p:cNvSpPr/>
            <p:nvPr/>
          </p:nvSpPr>
          <p:spPr>
            <a:xfrm rot="5400000">
              <a:off x="4618917" y="2630469"/>
              <a:ext cx="982314" cy="782896"/>
            </a:xfrm>
            <a:prstGeom prst="arc">
              <a:avLst>
                <a:gd name="adj1" fmla="val 15680358"/>
                <a:gd name="adj2" fmla="val 20867033"/>
              </a:avLst>
            </a:prstGeom>
            <a:ln w="19050">
              <a:solidFill>
                <a:srgbClr val="7979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42E71973-858D-418C-98F9-5DD4CA3F3A05}"/>
              </a:ext>
            </a:extLst>
          </p:cNvPr>
          <p:cNvGrpSpPr/>
          <p:nvPr/>
        </p:nvGrpSpPr>
        <p:grpSpPr>
          <a:xfrm>
            <a:off x="2801948" y="5032954"/>
            <a:ext cx="8551852" cy="1044000"/>
            <a:chOff x="2801948" y="5032954"/>
            <a:chExt cx="8551852" cy="1044000"/>
          </a:xfrm>
        </p:grpSpPr>
        <p:sp>
          <p:nvSpPr>
            <p:cNvPr id="54" name="Rectangle: Rounded Corners 10">
              <a:extLst>
                <a:ext uri="{FF2B5EF4-FFF2-40B4-BE49-F238E27FC236}">
                  <a16:creationId xmlns:a16="http://schemas.microsoft.com/office/drawing/2014/main" id="{289D1146-4701-499D-884A-B29DE2E0CF4D}"/>
                </a:ext>
              </a:extLst>
            </p:cNvPr>
            <p:cNvSpPr/>
            <p:nvPr/>
          </p:nvSpPr>
          <p:spPr>
            <a:xfrm>
              <a:off x="2801948" y="5032954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0979E74-21D3-43F1-BC3E-72BBC2B49F81}"/>
                </a:ext>
              </a:extLst>
            </p:cNvPr>
            <p:cNvGrpSpPr/>
            <p:nvPr/>
          </p:nvGrpSpPr>
          <p:grpSpPr>
            <a:xfrm>
              <a:off x="2956156" y="5124067"/>
              <a:ext cx="7793632" cy="861774"/>
              <a:chOff x="2956156" y="5124067"/>
              <a:chExt cx="7793632" cy="861774"/>
            </a:xfrm>
          </p:grpSpPr>
          <p:sp>
            <p:nvSpPr>
              <p:cNvPr id="55" name="TextBox 18">
                <a:extLst>
                  <a:ext uri="{FF2B5EF4-FFF2-40B4-BE49-F238E27FC236}">
                    <a16:creationId xmlns:a16="http://schemas.microsoft.com/office/drawing/2014/main" id="{E0A0790B-4EA9-41FE-8C62-946EEE09951F}"/>
                  </a:ext>
                </a:extLst>
              </p:cNvPr>
              <p:cNvSpPr txBox="1"/>
              <p:nvPr/>
            </p:nvSpPr>
            <p:spPr>
              <a:xfrm>
                <a:off x="3690535" y="5124067"/>
                <a:ext cx="7059253" cy="861774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K-means clustering:	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find optimal number of clusters k by use of elbow method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chosen driver mutation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potential SSTs in neighborhood of driver mutation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val 14">
                <a:extLst>
                  <a:ext uri="{FF2B5EF4-FFF2-40B4-BE49-F238E27FC236}">
                    <a16:creationId xmlns:a16="http://schemas.microsoft.com/office/drawing/2014/main" id="{31423D62-2CCA-423E-97C3-18B7772B4758}"/>
                  </a:ext>
                </a:extLst>
              </p:cNvPr>
              <p:cNvSpPr/>
              <p:nvPr/>
            </p:nvSpPr>
            <p:spPr>
              <a:xfrm>
                <a:off x="2956156" y="5378096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1B2EAB4-598C-4766-A373-9D8D55DC628A}"/>
              </a:ext>
            </a:extLst>
          </p:cNvPr>
          <p:cNvGrpSpPr/>
          <p:nvPr/>
        </p:nvGrpSpPr>
        <p:grpSpPr>
          <a:xfrm>
            <a:off x="7679266" y="2681717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4011898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10">
            <a:extLst>
              <a:ext uri="{FF2B5EF4-FFF2-40B4-BE49-F238E27FC236}">
                <a16:creationId xmlns:a16="http://schemas.microsoft.com/office/drawing/2014/main" id="{388597F6-60AE-4287-AEB3-4F7CBA56A172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2" name="TextBox 18">
            <a:extLst>
              <a:ext uri="{FF2B5EF4-FFF2-40B4-BE49-F238E27FC236}">
                <a16:creationId xmlns:a16="http://schemas.microsoft.com/office/drawing/2014/main" id="{D041C8DB-1E42-4FE5-8BF3-4DF25B82E209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93" name="Oval 14">
            <a:extLst>
              <a:ext uri="{FF2B5EF4-FFF2-40B4-BE49-F238E27FC236}">
                <a16:creationId xmlns:a16="http://schemas.microsoft.com/office/drawing/2014/main" id="{DFF9D67F-EBF9-409C-B520-581FA86F7D06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4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00026 -0.226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-0.00039 -0.226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131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-0.00078 -0.226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131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00039 -0.226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-0.00013 -0.2277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5" grpId="0" animBg="1"/>
      <p:bldP spid="92" grpId="0"/>
      <p:bldP spid="9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 rot="5400000">
            <a:off x="418516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7777898" y="2457431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50735" y="1203493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INCIDENCE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MORTALITY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00680" y="1165379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18286" y="1571042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68230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86808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70,000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new cases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8629940" y="3328281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18,000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caused deaths 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46467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05849" y="5579837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27B3E21B-1FCA-48D6-952C-C9100EB8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2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D7B82078-4D79-4700-B3BE-EB847F84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86" y="1584061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Zentrum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für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Krebsregisterdaten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; Robert-Koch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Institut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“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 in Deutschland | 2013/2014 | Brustdrüse C50“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medium.com </a:t>
            </a:r>
          </a:p>
        </p:txBody>
      </p:sp>
      <p:sp>
        <p:nvSpPr>
          <p:cNvPr id="28" name="Pentagon 15">
            <a:extLst>
              <a:ext uri="{FF2B5EF4-FFF2-40B4-BE49-F238E27FC236}">
                <a16:creationId xmlns:a16="http://schemas.microsoft.com/office/drawing/2014/main" id="{59B6F8AD-F760-45DC-84FB-CC1AA4C71D90}"/>
              </a:ext>
            </a:extLst>
          </p:cNvPr>
          <p:cNvSpPr/>
          <p:nvPr/>
        </p:nvSpPr>
        <p:spPr>
          <a:xfrm rot="5400000">
            <a:off x="4089413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53274BD1-7F44-475D-B7CE-0035689ED678}"/>
              </a:ext>
            </a:extLst>
          </p:cNvPr>
          <p:cNvSpPr/>
          <p:nvPr/>
        </p:nvSpPr>
        <p:spPr>
          <a:xfrm>
            <a:off x="5171577" y="1165379"/>
            <a:ext cx="1840585" cy="18405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7">
            <a:extLst>
              <a:ext uri="{FF2B5EF4-FFF2-40B4-BE49-F238E27FC236}">
                <a16:creationId xmlns:a16="http://schemas.microsoft.com/office/drawing/2014/main" id="{5AA6206B-3412-42DC-BC0E-84FBFDCF48EC}"/>
              </a:ext>
            </a:extLst>
          </p:cNvPr>
          <p:cNvSpPr/>
          <p:nvPr/>
        </p:nvSpPr>
        <p:spPr>
          <a:xfrm>
            <a:off x="5539127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7AF63F4-E338-4066-993C-F29C98B6615F}"/>
              </a:ext>
            </a:extLst>
          </p:cNvPr>
          <p:cNvSpPr txBox="1"/>
          <p:nvPr/>
        </p:nvSpPr>
        <p:spPr>
          <a:xfrm>
            <a:off x="4957705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30.5%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Most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cancer type in women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A7B05A6-071C-49B6-B8EC-94179B805B32}"/>
              </a:ext>
            </a:extLst>
          </p:cNvPr>
          <p:cNvCxnSpPr/>
          <p:nvPr/>
        </p:nvCxnSpPr>
        <p:spPr>
          <a:xfrm>
            <a:off x="5617364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E5C9B68B-1C32-4BC4-BE8A-6CADFACA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19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7" grpId="0" animBg="1"/>
      <p:bldP spid="14" grpId="0" animBg="1"/>
      <p:bldP spid="15" grpId="0" animBg="1"/>
      <p:bldP spid="18" grpId="0" animBg="1"/>
      <p:bldP spid="21" grpId="0"/>
      <p:bldP spid="24" grpId="0"/>
      <p:bldP spid="28" grpId="0" animBg="1"/>
      <p:bldP spid="29" grpId="0" animBg="1"/>
      <p:bldP spid="30" grpId="0" animBg="1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476298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0535" y="3567411"/>
            <a:ext cx="7059253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K-means clustering: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find optimal number of clusters k by use of elbow method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chosen driver mutation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potential SSTs in neighborhood of driver mutation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382144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9E0B3B9A-C884-499A-9B6B-B13871DF4BB6}"/>
              </a:ext>
            </a:extLst>
          </p:cNvPr>
          <p:cNvGrpSpPr/>
          <p:nvPr/>
        </p:nvGrpSpPr>
        <p:grpSpPr>
          <a:xfrm>
            <a:off x="2801948" y="4738671"/>
            <a:ext cx="8551852" cy="1044000"/>
            <a:chOff x="2801948" y="5142400"/>
            <a:chExt cx="8551852" cy="1044000"/>
          </a:xfrm>
        </p:grpSpPr>
        <p:sp>
          <p:nvSpPr>
            <p:cNvPr id="58" name="Rectangle: Rounded Corners 10">
              <a:extLst>
                <a:ext uri="{FF2B5EF4-FFF2-40B4-BE49-F238E27FC236}">
                  <a16:creationId xmlns:a16="http://schemas.microsoft.com/office/drawing/2014/main" id="{98B10AF2-DA38-42E3-B492-245126D34B8A}"/>
                </a:ext>
              </a:extLst>
            </p:cNvPr>
            <p:cNvSpPr/>
            <p:nvPr/>
          </p:nvSpPr>
          <p:spPr>
            <a:xfrm>
              <a:off x="2801948" y="5142400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TextBox 18">
              <a:extLst>
                <a:ext uri="{FF2B5EF4-FFF2-40B4-BE49-F238E27FC236}">
                  <a16:creationId xmlns:a16="http://schemas.microsoft.com/office/drawing/2014/main" id="{BE785B37-FC12-4198-ABF2-7F8096C16811}"/>
                </a:ext>
              </a:extLst>
            </p:cNvPr>
            <p:cNvSpPr txBox="1"/>
            <p:nvPr/>
          </p:nvSpPr>
          <p:spPr>
            <a:xfrm>
              <a:off x="3690535" y="5233513"/>
              <a:ext cx="7245209" cy="86177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Paired Wilcoxon signed rank test: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calculate t-value of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ceres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scores of driver mutation with other mutations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apply correction based on sample size (either Bonferroni or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Benjamini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Hochberg)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identify SSTs according to highest p-values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60" name="Oval 14">
              <a:extLst>
                <a:ext uri="{FF2B5EF4-FFF2-40B4-BE49-F238E27FC236}">
                  <a16:creationId xmlns:a16="http://schemas.microsoft.com/office/drawing/2014/main" id="{EB71729A-F9A3-4356-8A76-A8E235955145}"/>
                </a:ext>
              </a:extLst>
            </p:cNvPr>
            <p:cNvSpPr/>
            <p:nvPr/>
          </p:nvSpPr>
          <p:spPr>
            <a:xfrm>
              <a:off x="2956156" y="5492809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1C81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1776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 animBg="1"/>
      <p:bldP spid="16" grpId="0" animBg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971598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9633" y="4049403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characterization of SSTs: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type of mutations (e.g. deletion)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expression patterns (e.g. overexpression)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copy number (e.g. amplification)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compare impact of intact gene to impact of mutated gene</a:t>
            </a: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4465015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386139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6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75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-0.55117 -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358627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Rectangle: Rounded Corners 10">
            <a:extLst>
              <a:ext uri="{FF2B5EF4-FFF2-40B4-BE49-F238E27FC236}">
                <a16:creationId xmlns:a16="http://schemas.microsoft.com/office/drawing/2014/main" id="{FE3214FE-E2F4-4DAC-8F75-A67B56974BD6}"/>
              </a:ext>
            </a:extLst>
          </p:cNvPr>
          <p:cNvSpPr/>
          <p:nvPr/>
        </p:nvSpPr>
        <p:spPr>
          <a:xfrm>
            <a:off x="2801948" y="1942706"/>
            <a:ext cx="8551852" cy="1152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TextBox 18">
            <a:extLst>
              <a:ext uri="{FF2B5EF4-FFF2-40B4-BE49-F238E27FC236}">
                <a16:creationId xmlns:a16="http://schemas.microsoft.com/office/drawing/2014/main" id="{4DE2DB26-1712-4DC0-AF5C-016B55C1E39F}"/>
              </a:ext>
            </a:extLst>
          </p:cNvPr>
          <p:cNvSpPr txBox="1"/>
          <p:nvPr/>
        </p:nvSpPr>
        <p:spPr>
          <a:xfrm>
            <a:off x="3690535" y="2033958"/>
            <a:ext cx="7059253" cy="96949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Predict impact of driver mutation based on SST background: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by multilinear regression: impact on viability of driver mutation as a function of impact of SSTs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serves as an indication for interaction of driver mutation and its SSTs </a:t>
            </a:r>
          </a:p>
        </p:txBody>
      </p:sp>
      <p:sp>
        <p:nvSpPr>
          <p:cNvPr id="74" name="Oval 14">
            <a:extLst>
              <a:ext uri="{FF2B5EF4-FFF2-40B4-BE49-F238E27FC236}">
                <a16:creationId xmlns:a16="http://schemas.microsoft.com/office/drawing/2014/main" id="{7F8D25E4-2779-4B20-A1BB-DDBDEDEC7423}"/>
              </a:ext>
            </a:extLst>
          </p:cNvPr>
          <p:cNvSpPr/>
          <p:nvPr/>
        </p:nvSpPr>
        <p:spPr>
          <a:xfrm>
            <a:off x="2907061" y="2341848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/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𝑑𝑟𝑖𝑣𝑒𝑟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𝑚𝑢𝑡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…)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06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3" grpId="0"/>
      <p:bldP spid="74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1900254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GENERAL DATA EXPLORATION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34676" y="2513435"/>
            <a:ext cx="1464120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Get an overview over expression patterns and effects on viability.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509764" y="5344163"/>
            <a:ext cx="901843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29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May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586941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26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726825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24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663563" y="1656430"/>
            <a:ext cx="1000185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5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562612" y="1656430"/>
            <a:ext cx="931460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12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7918275" y="2306239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12286" y="124101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IDENTIFICATION OF SECOND-SITE TARGETS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102379"/>
            <a:ext cx="142348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Find mutations of which the effect strongly correlates with the effect of driver mutation.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47599" y="1908866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FINAL PRESENTATION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485377" y="2512511"/>
            <a:ext cx="1491867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Present findings and implications for further research.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SELECTION OF DRIVER MUTATION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261444" y="4884022"/>
            <a:ext cx="153379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 overexpressed or gain-of-function mutations promoting viability.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PREDICTION OF INTERACTION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0520" y="4638275"/>
            <a:ext cx="14234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 effect of driver mutation in interaction with second-site targets.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9" name="Group 155">
            <a:extLst>
              <a:ext uri="{FF2B5EF4-FFF2-40B4-BE49-F238E27FC236}">
                <a16:creationId xmlns:a16="http://schemas.microsoft.com/office/drawing/2014/main" id="{5D6B9295-4A0C-4358-A31C-46433FEE1A33}"/>
              </a:ext>
            </a:extLst>
          </p:cNvPr>
          <p:cNvGrpSpPr/>
          <p:nvPr/>
        </p:nvGrpSpPr>
        <p:grpSpPr>
          <a:xfrm>
            <a:off x="1763910" y="4434878"/>
            <a:ext cx="393552" cy="393552"/>
            <a:chOff x="4319588" y="2492375"/>
            <a:chExt cx="287338" cy="287338"/>
          </a:xfrm>
          <a:solidFill>
            <a:srgbClr val="404040"/>
          </a:solidFill>
        </p:grpSpPr>
        <p:sp>
          <p:nvSpPr>
            <p:cNvPr id="70" name="Freeform 372">
              <a:extLst>
                <a:ext uri="{FF2B5EF4-FFF2-40B4-BE49-F238E27FC236}">
                  <a16:creationId xmlns:a16="http://schemas.microsoft.com/office/drawing/2014/main" id="{E19B6879-0981-477F-91A3-D2D8F821D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73">
              <a:extLst>
                <a:ext uri="{FF2B5EF4-FFF2-40B4-BE49-F238E27FC236}">
                  <a16:creationId xmlns:a16="http://schemas.microsoft.com/office/drawing/2014/main" id="{7C04AF3A-C0AC-4B19-B56E-B203385C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2" name="Freeform 2522">
            <a:extLst>
              <a:ext uri="{FF2B5EF4-FFF2-40B4-BE49-F238E27FC236}">
                <a16:creationId xmlns:a16="http://schemas.microsoft.com/office/drawing/2014/main" id="{16EA7147-AEDE-4816-8459-953A1A18C68A}"/>
              </a:ext>
            </a:extLst>
          </p:cNvPr>
          <p:cNvSpPr>
            <a:spLocks noEditPoints="1"/>
          </p:cNvSpPr>
          <p:nvPr/>
        </p:nvSpPr>
        <p:spPr bwMode="auto">
          <a:xfrm>
            <a:off x="3813297" y="2342776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3" name="Grafik 12" descr="Lupe">
            <a:extLst>
              <a:ext uri="{FF2B5EF4-FFF2-40B4-BE49-F238E27FC236}">
                <a16:creationId xmlns:a16="http://schemas.microsoft.com/office/drawing/2014/main" id="{CAF1C438-E0AE-4FD6-832E-9D4C192DB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1225" y="4430230"/>
            <a:ext cx="500400" cy="500400"/>
          </a:xfrm>
          <a:prstGeom prst="rect">
            <a:avLst/>
          </a:prstGeom>
        </p:spPr>
      </p:pic>
      <p:pic>
        <p:nvPicPr>
          <p:cNvPr id="16" name="Grafik 15" descr="Präsentation mit Balkendiagramm">
            <a:extLst>
              <a:ext uri="{FF2B5EF4-FFF2-40B4-BE49-F238E27FC236}">
                <a16:creationId xmlns:a16="http://schemas.microsoft.com/office/drawing/2014/main" id="{A053F2C2-025D-4046-8AA4-EAF82EBA0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2323" y="4399900"/>
            <a:ext cx="597977" cy="5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2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85257" y="3660367"/>
            <a:ext cx="8278762" cy="1117265"/>
            <a:chOff x="577762" y="3111229"/>
            <a:chExt cx="8278762" cy="11172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Any</a:t>
              </a: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QUESTIONS ?</a:t>
              </a:r>
              <a:endPara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81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DNA">
            <a:extLst>
              <a:ext uri="{FF2B5EF4-FFF2-40B4-BE49-F238E27FC236}">
                <a16:creationId xmlns:a16="http://schemas.microsoft.com/office/drawing/2014/main" id="{1D25CC4C-767B-4E95-A784-6937621EF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7375" y="1899285"/>
            <a:ext cx="1303288" cy="130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DRIVERS OF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TUMORGENESIS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it-IT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Stratton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Campbell et al. 2009)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5F2B28C8-E806-4EC4-9F10-C77EC1957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6373" y="2771373"/>
            <a:ext cx="1702904" cy="1702904"/>
          </a:xfrm>
          <a:prstGeom prst="rect">
            <a:avLst/>
          </a:prstGeom>
        </p:spPr>
      </p:pic>
      <p:sp>
        <p:nvSpPr>
          <p:cNvPr id="34" name="Pentagon 15">
            <a:extLst>
              <a:ext uri="{FF2B5EF4-FFF2-40B4-BE49-F238E27FC236}">
                <a16:creationId xmlns:a16="http://schemas.microsoft.com/office/drawing/2014/main" id="{0AD95632-09C8-42C9-A80A-967597989170}"/>
              </a:ext>
            </a:extLst>
          </p:cNvPr>
          <p:cNvSpPr/>
          <p:nvPr/>
        </p:nvSpPr>
        <p:spPr>
          <a:xfrm>
            <a:off x="664542" y="1452375"/>
            <a:ext cx="6673217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 factor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 tumorigenesis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Positive selection in microenvironment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Often required for tumor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maintainance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1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111">
            <a:extLst>
              <a:ext uri="{FF2B5EF4-FFF2-40B4-BE49-F238E27FC236}">
                <a16:creationId xmlns:a16="http://schemas.microsoft.com/office/drawing/2014/main" id="{416CC6C7-856D-4C38-8EC3-41100491DCF3}"/>
              </a:ext>
            </a:extLst>
          </p:cNvPr>
          <p:cNvSpPr/>
          <p:nvPr/>
        </p:nvSpPr>
        <p:spPr>
          <a:xfrm>
            <a:off x="1630012" y="5718566"/>
            <a:ext cx="5057103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POSSIBLE DRIVER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MUTATIONS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5048095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702724"/>
            <a:ext cx="5066767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684672"/>
            <a:ext cx="5066762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07194" y="4694566"/>
            <a:ext cx="5079921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0.1</a:t>
              </a:r>
            </a:p>
          </p:txBody>
        </p:sp>
      </p:grp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1900614" y="1409841"/>
            <a:ext cx="48886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0.2</a:t>
              </a:r>
            </a:p>
          </p:txBody>
        </p:sp>
      </p:grpSp>
      <p:cxnSp>
        <p:nvCxnSpPr>
          <p:cNvPr id="135" name="Straight Connector 134"/>
          <p:cNvCxnSpPr>
            <a:cxnSpLocks/>
          </p:cNvCxnSpPr>
          <p:nvPr/>
        </p:nvCxnSpPr>
        <p:spPr>
          <a:xfrm flipH="1">
            <a:off x="2798827" y="1409841"/>
            <a:ext cx="2351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0.3</a:t>
              </a:r>
            </a:p>
          </p:txBody>
        </p:sp>
      </p:grpSp>
      <p:cxnSp>
        <p:nvCxnSpPr>
          <p:cNvPr id="150" name="Straight Connector 149"/>
          <p:cNvCxnSpPr>
            <a:cxnSpLocks/>
          </p:cNvCxnSpPr>
          <p:nvPr/>
        </p:nvCxnSpPr>
        <p:spPr>
          <a:xfrm flipH="1">
            <a:off x="3734000" y="1409841"/>
            <a:ext cx="1006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0.4</a:t>
              </a:r>
            </a:p>
          </p:txBody>
        </p:sp>
      </p:grpSp>
      <p:cxnSp>
        <p:nvCxnSpPr>
          <p:cNvPr id="164" name="Straight Connector 163"/>
          <p:cNvCxnSpPr>
            <a:cxnSpLocks/>
          </p:cNvCxnSpPr>
          <p:nvPr/>
        </p:nvCxnSpPr>
        <p:spPr>
          <a:xfrm flipH="1">
            <a:off x="4647108" y="1409841"/>
            <a:ext cx="18675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0.5</a:t>
              </a:r>
            </a:p>
          </p:txBody>
        </p:sp>
      </p:grp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5587506" y="1409841"/>
            <a:ext cx="8106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0.6</a:t>
              </a:r>
            </a:p>
          </p:txBody>
        </p:sp>
      </p:grpSp>
      <p:cxnSp>
        <p:nvCxnSpPr>
          <p:cNvPr id="180" name="Straight Connector 179"/>
          <p:cNvCxnSpPr>
            <a:cxnSpLocks/>
          </p:cNvCxnSpPr>
          <p:nvPr/>
        </p:nvCxnSpPr>
        <p:spPr>
          <a:xfrm flipH="1">
            <a:off x="6509228" y="1409841"/>
            <a:ext cx="1" cy="5129071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120802" y="1260038"/>
            <a:ext cx="2059511" cy="233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rPr>
              <a:t>OF OBSERVED CASES</a:t>
            </a:r>
          </a:p>
        </p:txBody>
      </p: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>
            <a:cxnSpLocks/>
            <a:endCxn id="6" idx="3"/>
          </p:cNvCxnSpPr>
          <p:nvPr/>
        </p:nvCxnSpPr>
        <p:spPr>
          <a:xfrm flipV="1">
            <a:off x="1900613" y="2092993"/>
            <a:ext cx="4767838" cy="1494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cxnSpLocks/>
          </p:cNvCxnSpPr>
          <p:nvPr/>
        </p:nvCxnSpPr>
        <p:spPr>
          <a:xfrm>
            <a:off x="1900613" y="3124021"/>
            <a:ext cx="478650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cxnSpLocks/>
            <a:endCxn id="110" idx="3"/>
          </p:cNvCxnSpPr>
          <p:nvPr/>
        </p:nvCxnSpPr>
        <p:spPr>
          <a:xfrm flipV="1">
            <a:off x="1869042" y="4044672"/>
            <a:ext cx="4818076" cy="286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cxnSpLocks/>
            <a:endCxn id="112" idx="3"/>
          </p:cNvCxnSpPr>
          <p:nvPr/>
        </p:nvCxnSpPr>
        <p:spPr>
          <a:xfrm>
            <a:off x="1887195" y="5054566"/>
            <a:ext cx="479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</p:cNvCxnSpPr>
          <p:nvPr/>
        </p:nvCxnSpPr>
        <p:spPr>
          <a:xfrm>
            <a:off x="1901235" y="3105476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9511" y="283687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>
            <a:cxnSpLocks/>
          </p:cNvCxnSpPr>
          <p:nvPr/>
        </p:nvCxnSpPr>
        <p:spPr>
          <a:xfrm>
            <a:off x="1909956" y="4078260"/>
            <a:ext cx="3217304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906413" y="3825476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45%</a:t>
            </a:r>
          </a:p>
        </p:txBody>
      </p:sp>
      <p:sp>
        <p:nvSpPr>
          <p:cNvPr id="105" name="Oval 8">
            <a:extLst>
              <a:ext uri="{FF2B5EF4-FFF2-40B4-BE49-F238E27FC236}">
                <a16:creationId xmlns:a16="http://schemas.microsoft.com/office/drawing/2014/main" id="{246653B0-4B2C-4FB7-AFB5-3E1C90CB15AE}"/>
              </a:ext>
            </a:extLst>
          </p:cNvPr>
          <p:cNvSpPr/>
          <p:nvPr/>
        </p:nvSpPr>
        <p:spPr>
          <a:xfrm>
            <a:off x="5167020" y="2855670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48%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33D8FB-09C8-4FAD-B96D-E4C81B4BA1CB}"/>
              </a:ext>
            </a:extLst>
          </p:cNvPr>
          <p:cNvSpPr/>
          <p:nvPr/>
        </p:nvSpPr>
        <p:spPr>
          <a:xfrm>
            <a:off x="178244" y="2726171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PIK3CA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B269624-201F-42C7-B788-03908681E902}"/>
              </a:ext>
            </a:extLst>
          </p:cNvPr>
          <p:cNvSpPr/>
          <p:nvPr/>
        </p:nvSpPr>
        <p:spPr>
          <a:xfrm>
            <a:off x="176819" y="368467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PARP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A8B210A-6D76-495E-96FC-C353DA489A72}"/>
              </a:ext>
            </a:extLst>
          </p:cNvPr>
          <p:cNvSpPr/>
          <p:nvPr/>
        </p:nvSpPr>
        <p:spPr>
          <a:xfrm>
            <a:off x="176819" y="5713734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ERBB2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5385CAD0-9BF3-4E67-9284-D894FB83EBE5}"/>
              </a:ext>
            </a:extLst>
          </p:cNvPr>
          <p:cNvSpPr/>
          <p:nvPr/>
        </p:nvSpPr>
        <p:spPr>
          <a:xfrm>
            <a:off x="163037" y="172630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CCND</a:t>
            </a: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48CB63C0-DA42-4B7F-AD66-743152C03913}"/>
              </a:ext>
            </a:extLst>
          </p:cNvPr>
          <p:cNvSpPr/>
          <p:nvPr/>
        </p:nvSpPr>
        <p:spPr>
          <a:xfrm>
            <a:off x="5332959" y="1858909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cxnSp>
        <p:nvCxnSpPr>
          <p:cNvPr id="122" name="Straight Connector 279">
            <a:extLst>
              <a:ext uri="{FF2B5EF4-FFF2-40B4-BE49-F238E27FC236}">
                <a16:creationId xmlns:a16="http://schemas.microsoft.com/office/drawing/2014/main" id="{A654BC68-4CBA-401C-B3EF-7EC35EE3760A}"/>
              </a:ext>
            </a:extLst>
          </p:cNvPr>
          <p:cNvCxnSpPr>
            <a:cxnSpLocks/>
          </p:cNvCxnSpPr>
          <p:nvPr/>
        </p:nvCxnSpPr>
        <p:spPr>
          <a:xfrm>
            <a:off x="1887194" y="2106747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77">
            <a:extLst>
              <a:ext uri="{FF2B5EF4-FFF2-40B4-BE49-F238E27FC236}">
                <a16:creationId xmlns:a16="http://schemas.microsoft.com/office/drawing/2014/main" id="{EC680B1E-52C6-4109-8557-B61259E07629}"/>
              </a:ext>
            </a:extLst>
          </p:cNvPr>
          <p:cNvCxnSpPr>
            <a:cxnSpLocks/>
            <a:endCxn id="91" idx="3"/>
          </p:cNvCxnSpPr>
          <p:nvPr/>
        </p:nvCxnSpPr>
        <p:spPr>
          <a:xfrm flipV="1">
            <a:off x="1921434" y="6078566"/>
            <a:ext cx="4765681" cy="8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cxnSpLocks/>
          </p:cNvCxnSpPr>
          <p:nvPr/>
        </p:nvCxnSpPr>
        <p:spPr>
          <a:xfrm>
            <a:off x="1968380" y="6073734"/>
            <a:ext cx="195358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532575" y="5819212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8575328-07CE-448E-9878-F304D747C7E7}"/>
              </a:ext>
            </a:extLst>
          </p:cNvPr>
          <p:cNvSpPr/>
          <p:nvPr/>
        </p:nvSpPr>
        <p:spPr>
          <a:xfrm>
            <a:off x="157545" y="4712946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MYC</a:t>
            </a:r>
          </a:p>
        </p:txBody>
      </p:sp>
      <p:cxnSp>
        <p:nvCxnSpPr>
          <p:cNvPr id="107" name="Straight Connector 281">
            <a:extLst>
              <a:ext uri="{FF2B5EF4-FFF2-40B4-BE49-F238E27FC236}">
                <a16:creationId xmlns:a16="http://schemas.microsoft.com/office/drawing/2014/main" id="{6FF34BF6-02D6-415E-928F-E4431F75D0E5}"/>
              </a:ext>
            </a:extLst>
          </p:cNvPr>
          <p:cNvCxnSpPr>
            <a:cxnSpLocks/>
          </p:cNvCxnSpPr>
          <p:nvPr/>
        </p:nvCxnSpPr>
        <p:spPr>
          <a:xfrm>
            <a:off x="1949716" y="5031278"/>
            <a:ext cx="3670361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8">
            <a:extLst>
              <a:ext uri="{FF2B5EF4-FFF2-40B4-BE49-F238E27FC236}">
                <a16:creationId xmlns:a16="http://schemas.microsoft.com/office/drawing/2014/main" id="{0D8097DE-FB8F-4273-BD56-D14169617E5E}"/>
              </a:ext>
            </a:extLst>
          </p:cNvPr>
          <p:cNvSpPr/>
          <p:nvPr/>
        </p:nvSpPr>
        <p:spPr>
          <a:xfrm>
            <a:off x="5339667" y="479424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D89DEA02-C05E-497A-B014-0B38701BA3E5}"/>
              </a:ext>
            </a:extLst>
          </p:cNvPr>
          <p:cNvSpPr/>
          <p:nvPr/>
        </p:nvSpPr>
        <p:spPr>
          <a:xfrm>
            <a:off x="3522347" y="477716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3" name="Rechteck: diagonal liegende Ecken abgerundet 12">
            <a:extLst>
              <a:ext uri="{FF2B5EF4-FFF2-40B4-BE49-F238E27FC236}">
                <a16:creationId xmlns:a16="http://schemas.microsoft.com/office/drawing/2014/main" id="{6A5023B0-779A-4388-A8BE-2E6931B4E525}"/>
              </a:ext>
            </a:extLst>
          </p:cNvPr>
          <p:cNvSpPr/>
          <p:nvPr/>
        </p:nvSpPr>
        <p:spPr>
          <a:xfrm>
            <a:off x="6880104" y="1683588"/>
            <a:ext cx="5148859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regulator</a:t>
            </a:r>
          </a:p>
        </p:txBody>
      </p:sp>
      <p:sp>
        <p:nvSpPr>
          <p:cNvPr id="100" name="Rechteck: diagonal liegende Ecken abgerundet 99">
            <a:extLst>
              <a:ext uri="{FF2B5EF4-FFF2-40B4-BE49-F238E27FC236}">
                <a16:creationId xmlns:a16="http://schemas.microsoft.com/office/drawing/2014/main" id="{163AE037-21EA-4F39-B6E5-C8843DDF6B75}"/>
              </a:ext>
            </a:extLst>
          </p:cNvPr>
          <p:cNvSpPr/>
          <p:nvPr/>
        </p:nvSpPr>
        <p:spPr>
          <a:xfrm>
            <a:off x="6880103" y="3627794"/>
            <a:ext cx="5135076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Regulates differentiation, proliferation and recovery from DNA damage</a:t>
            </a:r>
          </a:p>
        </p:txBody>
      </p:sp>
      <p:sp>
        <p:nvSpPr>
          <p:cNvPr id="101" name="Rechteck: diagonal liegende Ecken abgerundet 100">
            <a:extLst>
              <a:ext uri="{FF2B5EF4-FFF2-40B4-BE49-F238E27FC236}">
                <a16:creationId xmlns:a16="http://schemas.microsoft.com/office/drawing/2014/main" id="{C770AE56-F577-4743-B3CE-D78FCD98FAAA}"/>
              </a:ext>
            </a:extLst>
          </p:cNvPr>
          <p:cNvSpPr/>
          <p:nvPr/>
        </p:nvSpPr>
        <p:spPr>
          <a:xfrm>
            <a:off x="6872533" y="2668268"/>
            <a:ext cx="5156428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Interaction with AKT and mTOR pathway</a:t>
            </a:r>
          </a:p>
        </p:txBody>
      </p:sp>
      <p:sp>
        <p:nvSpPr>
          <p:cNvPr id="102" name="Rechteck: diagonal liegende Ecken abgerundet 101">
            <a:extLst>
              <a:ext uri="{FF2B5EF4-FFF2-40B4-BE49-F238E27FC236}">
                <a16:creationId xmlns:a16="http://schemas.microsoft.com/office/drawing/2014/main" id="{E1BDF4E7-1B04-49CC-986E-D0905AF10980}"/>
              </a:ext>
            </a:extLst>
          </p:cNvPr>
          <p:cNvSpPr/>
          <p:nvPr/>
        </p:nvSpPr>
        <p:spPr>
          <a:xfrm>
            <a:off x="6880722" y="469456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and apoptosis regulator</a:t>
            </a:r>
          </a:p>
        </p:txBody>
      </p:sp>
      <p:sp>
        <p:nvSpPr>
          <p:cNvPr id="103" name="Rechteck: diagonal liegende Ecken abgerundet 102">
            <a:extLst>
              <a:ext uri="{FF2B5EF4-FFF2-40B4-BE49-F238E27FC236}">
                <a16:creationId xmlns:a16="http://schemas.microsoft.com/office/drawing/2014/main" id="{E688535C-7EEC-46C8-B4FC-6DBB4FC1869E}"/>
              </a:ext>
            </a:extLst>
          </p:cNvPr>
          <p:cNvSpPr/>
          <p:nvPr/>
        </p:nvSpPr>
        <p:spPr>
          <a:xfrm>
            <a:off x="6872533" y="565685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Encodes endothelial growth factor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962610A-F16F-40B0-BB6A-61CFDEBD346E}"/>
              </a:ext>
            </a:extLst>
          </p:cNvPr>
          <p:cNvSpPr/>
          <p:nvPr/>
        </p:nvSpPr>
        <p:spPr>
          <a:xfrm>
            <a:off x="0" y="6436770"/>
            <a:ext cx="12028961" cy="319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genecards.com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19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6" grpId="0" animBg="1"/>
      <p:bldP spid="109" grpId="0" animBg="1"/>
      <p:bldP spid="110" grpId="0" animBg="1"/>
      <p:bldP spid="112" grpId="0" animBg="1"/>
      <p:bldP spid="9" grpId="0" animBg="1"/>
      <p:bldP spid="283" grpId="0" animBg="1"/>
      <p:bldP spid="105" grpId="0" animBg="1"/>
      <p:bldP spid="14" grpId="0" animBg="1"/>
      <p:bldP spid="116" grpId="0" animBg="1"/>
      <p:bldP spid="117" grpId="0" animBg="1"/>
      <p:bldP spid="118" grpId="0" animBg="1"/>
      <p:bldP spid="119" grpId="0" animBg="1"/>
      <p:bldP spid="292" grpId="0" animBg="1"/>
      <p:bldP spid="106" grpId="0" animBg="1"/>
      <p:bldP spid="115" grpId="0" animBg="1"/>
      <p:bldP spid="120" grpId="0" animBg="1"/>
      <p:bldP spid="13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5E0FBF82-66D9-47EB-842D-28AEB11A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890" y="3970593"/>
            <a:ext cx="944845" cy="53237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F41E32A-F336-49C2-9B6C-208F62F25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277" y="3788692"/>
            <a:ext cx="944845" cy="53237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9FB54C5-DC9B-4D83-AFF3-F2F1C0C13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89" y="4396114"/>
            <a:ext cx="944845" cy="53237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20F8293-0F28-447A-9B94-8C3D45417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001" y="4228410"/>
            <a:ext cx="1129972" cy="64133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F80C817-7DC6-421C-B6C2-85F7D541F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955" y="3581002"/>
            <a:ext cx="1129972" cy="64133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1958B7F-A1ED-458E-9B31-EAF064340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114" y="4216215"/>
            <a:ext cx="1129972" cy="64133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7792BEB-8778-47A1-9CDA-55966E9A5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866" y="3572733"/>
            <a:ext cx="1129972" cy="641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5232503" y="966472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3808771" y="316079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42" name="Grafik 141" descr="Schließen">
            <a:extLst>
              <a:ext uri="{FF2B5EF4-FFF2-40B4-BE49-F238E27FC236}">
                <a16:creationId xmlns:a16="http://schemas.microsoft.com/office/drawing/2014/main" id="{3BD286B7-8634-4843-996B-ADEECC2CDD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1747" y="3862338"/>
            <a:ext cx="360000" cy="360000"/>
          </a:xfrm>
          <a:prstGeom prst="rect">
            <a:avLst/>
          </a:prstGeom>
        </p:spPr>
      </p:pic>
      <p:pic>
        <p:nvPicPr>
          <p:cNvPr id="143" name="Grafik 142" descr="Schließen">
            <a:extLst>
              <a:ext uri="{FF2B5EF4-FFF2-40B4-BE49-F238E27FC236}">
                <a16:creationId xmlns:a16="http://schemas.microsoft.com/office/drawing/2014/main" id="{F1943A0F-D0FC-450D-B670-CB91E13424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0004" y="4435438"/>
            <a:ext cx="360000" cy="360000"/>
          </a:xfrm>
          <a:prstGeom prst="rect">
            <a:avLst/>
          </a:prstGeom>
        </p:spPr>
      </p:pic>
      <p:pic>
        <p:nvPicPr>
          <p:cNvPr id="144" name="Grafik 143" descr="Schließen">
            <a:extLst>
              <a:ext uri="{FF2B5EF4-FFF2-40B4-BE49-F238E27FC236}">
                <a16:creationId xmlns:a16="http://schemas.microsoft.com/office/drawing/2014/main" id="{6095CD65-2E69-4A6E-B257-A48239EAE4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9780" y="4054878"/>
            <a:ext cx="360000" cy="360000"/>
          </a:xfrm>
          <a:prstGeom prst="rect">
            <a:avLst/>
          </a:prstGeom>
        </p:spPr>
      </p:pic>
      <p:pic>
        <p:nvPicPr>
          <p:cNvPr id="145" name="Grafik 144" descr="Schließen">
            <a:extLst>
              <a:ext uri="{FF2B5EF4-FFF2-40B4-BE49-F238E27FC236}">
                <a16:creationId xmlns:a16="http://schemas.microsoft.com/office/drawing/2014/main" id="{E1790F39-08B6-405C-B1E9-AB26339771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0973" y="3622583"/>
            <a:ext cx="360000" cy="360000"/>
          </a:xfrm>
          <a:prstGeom prst="rect">
            <a:avLst/>
          </a:prstGeom>
        </p:spPr>
      </p:pic>
      <p:pic>
        <p:nvPicPr>
          <p:cNvPr id="146" name="Grafik 145" descr="Schließen">
            <a:extLst>
              <a:ext uri="{FF2B5EF4-FFF2-40B4-BE49-F238E27FC236}">
                <a16:creationId xmlns:a16="http://schemas.microsoft.com/office/drawing/2014/main" id="{DCF9E446-06A3-4980-8AB8-36FC2F8335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7061" y="3574519"/>
            <a:ext cx="360000" cy="360000"/>
          </a:xfrm>
          <a:prstGeom prst="rect">
            <a:avLst/>
          </a:prstGeom>
        </p:spPr>
      </p:pic>
      <p:pic>
        <p:nvPicPr>
          <p:cNvPr id="147" name="Grafik 146" descr="Schließen">
            <a:extLst>
              <a:ext uri="{FF2B5EF4-FFF2-40B4-BE49-F238E27FC236}">
                <a16:creationId xmlns:a16="http://schemas.microsoft.com/office/drawing/2014/main" id="{34256672-8DA5-41F8-BCDF-C0E926D8F6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4644" y="4262315"/>
            <a:ext cx="360000" cy="360000"/>
          </a:xfrm>
          <a:prstGeom prst="rect">
            <a:avLst/>
          </a:prstGeom>
        </p:spPr>
      </p:pic>
      <p:pic>
        <p:nvPicPr>
          <p:cNvPr id="148" name="Grafik 147" descr="Schließen">
            <a:extLst>
              <a:ext uri="{FF2B5EF4-FFF2-40B4-BE49-F238E27FC236}">
                <a16:creationId xmlns:a16="http://schemas.microsoft.com/office/drawing/2014/main" id="{FB35E768-6998-4ED8-B076-BB612B6E20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5987" y="4298380"/>
            <a:ext cx="360000" cy="360000"/>
          </a:xfrm>
          <a:prstGeom prst="rect">
            <a:avLst/>
          </a:prstGeom>
        </p:spPr>
      </p:pic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7661105" y="3275532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3754318" y="5006378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7679367" y="507069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1570" y="5668156"/>
            <a:ext cx="860385" cy="860385"/>
          </a:xfrm>
          <a:prstGeom prst="rect">
            <a:avLst/>
          </a:prstGeom>
        </p:spPr>
      </p:pic>
      <p:pic>
        <p:nvPicPr>
          <p:cNvPr id="154" name="Grafik 153" descr="Schließen">
            <a:extLst>
              <a:ext uri="{FF2B5EF4-FFF2-40B4-BE49-F238E27FC236}">
                <a16:creationId xmlns:a16="http://schemas.microsoft.com/office/drawing/2014/main" id="{39D97285-320F-439B-9AF2-F655E8109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34783" y="5647056"/>
            <a:ext cx="860385" cy="86038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C4DFDEE-5C83-4F07-B212-BC269D330EDE}"/>
              </a:ext>
            </a:extLst>
          </p:cNvPr>
          <p:cNvSpPr txBox="1"/>
          <p:nvPr/>
        </p:nvSpPr>
        <p:spPr>
          <a:xfrm>
            <a:off x="5328122" y="1206352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05F350AD-A520-460B-AB57-78D45AF3BB04}"/>
              </a:ext>
            </a:extLst>
          </p:cNvPr>
          <p:cNvSpPr/>
          <p:nvPr/>
        </p:nvSpPr>
        <p:spPr>
          <a:xfrm>
            <a:off x="3309010" y="2242681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122BF80-1612-4AF5-9273-A124B813D7CE}"/>
              </a:ext>
            </a:extLst>
          </p:cNvPr>
          <p:cNvSpPr txBox="1"/>
          <p:nvPr/>
        </p:nvSpPr>
        <p:spPr>
          <a:xfrm>
            <a:off x="3404629" y="2482561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44" name="Wolke 43">
            <a:extLst>
              <a:ext uri="{FF2B5EF4-FFF2-40B4-BE49-F238E27FC236}">
                <a16:creationId xmlns:a16="http://schemas.microsoft.com/office/drawing/2014/main" id="{D974B7D9-984D-418D-9C94-E180B129857D}"/>
              </a:ext>
            </a:extLst>
          </p:cNvPr>
          <p:cNvSpPr/>
          <p:nvPr/>
        </p:nvSpPr>
        <p:spPr>
          <a:xfrm>
            <a:off x="7150896" y="2211231"/>
            <a:ext cx="1762369" cy="944628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274177-A9CF-46D9-BF1F-2E12FCA18EA9}"/>
              </a:ext>
            </a:extLst>
          </p:cNvPr>
          <p:cNvSpPr txBox="1"/>
          <p:nvPr/>
        </p:nvSpPr>
        <p:spPr>
          <a:xfrm>
            <a:off x="7379741" y="2426983"/>
            <a:ext cx="1335310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 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6ADC9A-42D2-4C5E-BD91-4CFC84161346}"/>
              </a:ext>
            </a:extLst>
          </p:cNvPr>
          <p:cNvSpPr txBox="1"/>
          <p:nvPr/>
        </p:nvSpPr>
        <p:spPr>
          <a:xfrm>
            <a:off x="3368436" y="193892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NORMAL BREAST CELL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73A89F-FB06-4F94-B712-512050D16822}"/>
              </a:ext>
            </a:extLst>
          </p:cNvPr>
          <p:cNvSpPr txBox="1"/>
          <p:nvPr/>
        </p:nvSpPr>
        <p:spPr>
          <a:xfrm>
            <a:off x="7228147" y="195390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BREAST CANCER CELL</a:t>
            </a:r>
          </a:p>
        </p:txBody>
      </p:sp>
      <p:sp>
        <p:nvSpPr>
          <p:cNvPr id="49" name="Pfeil: gebogen 48">
            <a:extLst>
              <a:ext uri="{FF2B5EF4-FFF2-40B4-BE49-F238E27FC236}">
                <a16:creationId xmlns:a16="http://schemas.microsoft.com/office/drawing/2014/main" id="{2C11A792-8816-4339-9B6A-528C3D6ACE3B}"/>
              </a:ext>
            </a:extLst>
          </p:cNvPr>
          <p:cNvSpPr/>
          <p:nvPr/>
        </p:nvSpPr>
        <p:spPr>
          <a:xfrm rot="5400000">
            <a:off x="7210938" y="951974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0" name="Pfeil: gebogen 49">
            <a:extLst>
              <a:ext uri="{FF2B5EF4-FFF2-40B4-BE49-F238E27FC236}">
                <a16:creationId xmlns:a16="http://schemas.microsoft.com/office/drawing/2014/main" id="{850A59A1-027F-4847-9E77-2A30BFC2AEEC}"/>
              </a:ext>
            </a:extLst>
          </p:cNvPr>
          <p:cNvSpPr/>
          <p:nvPr/>
        </p:nvSpPr>
        <p:spPr>
          <a:xfrm rot="16200000" flipH="1">
            <a:off x="4251228" y="962035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Rectangle 112">
            <a:extLst>
              <a:ext uri="{FF2B5EF4-FFF2-40B4-BE49-F238E27FC236}">
                <a16:creationId xmlns:a16="http://schemas.microsoft.com/office/drawing/2014/main" id="{680236B0-8507-43D6-85A7-37CE9B77AE18}"/>
              </a:ext>
            </a:extLst>
          </p:cNvPr>
          <p:cNvSpPr/>
          <p:nvPr/>
        </p:nvSpPr>
        <p:spPr>
          <a:xfrm>
            <a:off x="2801948" y="6758668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 113">
            <a:extLst>
              <a:ext uri="{FF2B5EF4-FFF2-40B4-BE49-F238E27FC236}">
                <a16:creationId xmlns:a16="http://schemas.microsoft.com/office/drawing/2014/main" id="{7D507D26-585C-4A4A-844E-5F8D365AF861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E5B60E-6853-4C71-8CFD-6EF26512E5E1}"/>
              </a:ext>
            </a:extLst>
          </p:cNvPr>
          <p:cNvSpPr txBox="1"/>
          <p:nvPr/>
        </p:nvSpPr>
        <p:spPr>
          <a:xfrm>
            <a:off x="4650431" y="5795048"/>
            <a:ext cx="2929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ADVERSE EFFECTS</a:t>
            </a:r>
          </a:p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 DOSAGE REQUIRED</a:t>
            </a:r>
          </a:p>
        </p:txBody>
      </p:sp>
    </p:spTree>
    <p:extLst>
      <p:ext uri="{BB962C8B-B14F-4D97-AF65-F5344CB8AC3E}">
        <p14:creationId xmlns:p14="http://schemas.microsoft.com/office/powerpoint/2010/main" val="125175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50" grpId="0" animBg="1"/>
      <p:bldP spid="151" grpId="0" animBg="1"/>
      <p:bldP spid="152" grpId="0" animBg="1"/>
      <p:bldP spid="44" grpId="0" animBg="1"/>
      <p:bldP spid="4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5E0FBF82-66D9-47EB-842D-28AEB11AA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781" y="3939938"/>
            <a:ext cx="944845" cy="53237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F41E32A-F336-49C2-9B6C-208F62F25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168" y="3758037"/>
            <a:ext cx="944845" cy="53237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9FB54C5-DC9B-4D83-AFF3-F2F1C0C1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980" y="4365459"/>
            <a:ext cx="944845" cy="53237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20F8293-0F28-447A-9B94-8C3D45417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001" y="4230760"/>
            <a:ext cx="1129972" cy="64133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F80C817-7DC6-421C-B6C2-85F7D541F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955" y="3583352"/>
            <a:ext cx="1129972" cy="64133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1958B7F-A1ED-458E-9B31-EAF064340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114" y="4218565"/>
            <a:ext cx="1129972" cy="64133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7792BEB-8778-47A1-9CDA-55966E9A5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866" y="3575083"/>
            <a:ext cx="1129972" cy="641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5232503" y="968822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3795662" y="3130144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7661105" y="3277882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3741209" y="4975723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7679367" y="507304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41570" y="5670506"/>
            <a:ext cx="860385" cy="86038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C4DFDEE-5C83-4F07-B212-BC269D330EDE}"/>
              </a:ext>
            </a:extLst>
          </p:cNvPr>
          <p:cNvSpPr txBox="1"/>
          <p:nvPr/>
        </p:nvSpPr>
        <p:spPr>
          <a:xfrm>
            <a:off x="5328122" y="1208702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05F350AD-A520-460B-AB57-78D45AF3BB04}"/>
              </a:ext>
            </a:extLst>
          </p:cNvPr>
          <p:cNvSpPr/>
          <p:nvPr/>
        </p:nvSpPr>
        <p:spPr>
          <a:xfrm>
            <a:off x="3295901" y="2212026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122BF80-1612-4AF5-9273-A124B813D7CE}"/>
              </a:ext>
            </a:extLst>
          </p:cNvPr>
          <p:cNvSpPr txBox="1"/>
          <p:nvPr/>
        </p:nvSpPr>
        <p:spPr>
          <a:xfrm>
            <a:off x="3391520" y="2451906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44" name="Wolke 43">
            <a:extLst>
              <a:ext uri="{FF2B5EF4-FFF2-40B4-BE49-F238E27FC236}">
                <a16:creationId xmlns:a16="http://schemas.microsoft.com/office/drawing/2014/main" id="{D974B7D9-984D-418D-9C94-E180B129857D}"/>
              </a:ext>
            </a:extLst>
          </p:cNvPr>
          <p:cNvSpPr/>
          <p:nvPr/>
        </p:nvSpPr>
        <p:spPr>
          <a:xfrm>
            <a:off x="7150896" y="2213581"/>
            <a:ext cx="1762369" cy="944628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274177-A9CF-46D9-BF1F-2E12FCA18EA9}"/>
              </a:ext>
            </a:extLst>
          </p:cNvPr>
          <p:cNvSpPr txBox="1"/>
          <p:nvPr/>
        </p:nvSpPr>
        <p:spPr>
          <a:xfrm>
            <a:off x="7379741" y="2429333"/>
            <a:ext cx="1335310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 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6ADC9A-42D2-4C5E-BD91-4CFC84161346}"/>
              </a:ext>
            </a:extLst>
          </p:cNvPr>
          <p:cNvSpPr txBox="1"/>
          <p:nvPr/>
        </p:nvSpPr>
        <p:spPr>
          <a:xfrm>
            <a:off x="3355327" y="1908274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NORMAL BREAST CELL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73A89F-FB06-4F94-B712-512050D16822}"/>
              </a:ext>
            </a:extLst>
          </p:cNvPr>
          <p:cNvSpPr txBox="1"/>
          <p:nvPr/>
        </p:nvSpPr>
        <p:spPr>
          <a:xfrm>
            <a:off x="7228147" y="195625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BREAST CANCER CELL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2D23B1C-C5BE-4747-9835-8660C7221D5E}"/>
              </a:ext>
            </a:extLst>
          </p:cNvPr>
          <p:cNvSpPr txBox="1"/>
          <p:nvPr/>
        </p:nvSpPr>
        <p:spPr>
          <a:xfrm>
            <a:off x="7379741" y="2755714"/>
            <a:ext cx="1171575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Second site target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28A90EE8-4754-4157-9861-72BB5E9BC8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6500" y="3918544"/>
            <a:ext cx="777282" cy="172284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169D3964-4FF1-4248-8D12-255BB69DEF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852" y="4556187"/>
            <a:ext cx="777282" cy="172284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B81F50A9-06DD-4B54-9B7E-E820BE0518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1316" y="3924751"/>
            <a:ext cx="777282" cy="172284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98097635-3D4A-4730-B400-942CD33B9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363" y="4559524"/>
            <a:ext cx="777282" cy="172284"/>
          </a:xfrm>
          <a:prstGeom prst="rect">
            <a:avLst/>
          </a:prstGeom>
        </p:spPr>
      </p:pic>
      <p:pic>
        <p:nvPicPr>
          <p:cNvPr id="53" name="Grafik 52" descr="Schließen">
            <a:extLst>
              <a:ext uri="{FF2B5EF4-FFF2-40B4-BE49-F238E27FC236}">
                <a16:creationId xmlns:a16="http://schemas.microsoft.com/office/drawing/2014/main" id="{C8EB22A2-C0DB-4113-B450-11948558D84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5141" y="3825994"/>
            <a:ext cx="360000" cy="360000"/>
          </a:xfrm>
          <a:prstGeom prst="rect">
            <a:avLst/>
          </a:prstGeom>
        </p:spPr>
      </p:pic>
      <p:pic>
        <p:nvPicPr>
          <p:cNvPr id="54" name="Grafik 53" descr="Schließen">
            <a:extLst>
              <a:ext uri="{FF2B5EF4-FFF2-40B4-BE49-F238E27FC236}">
                <a16:creationId xmlns:a16="http://schemas.microsoft.com/office/drawing/2014/main" id="{F03C66C9-1D43-4C03-86C1-42FDD59B73D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66493" y="4468406"/>
            <a:ext cx="360000" cy="360000"/>
          </a:xfrm>
          <a:prstGeom prst="rect">
            <a:avLst/>
          </a:prstGeom>
        </p:spPr>
      </p:pic>
      <p:pic>
        <p:nvPicPr>
          <p:cNvPr id="55" name="Grafik 54" descr="Schließen">
            <a:extLst>
              <a:ext uri="{FF2B5EF4-FFF2-40B4-BE49-F238E27FC236}">
                <a16:creationId xmlns:a16="http://schemas.microsoft.com/office/drawing/2014/main" id="{85164A2B-6B84-46CF-922B-4A79F5CD941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32249" y="4499901"/>
            <a:ext cx="360000" cy="360000"/>
          </a:xfrm>
          <a:prstGeom prst="rect">
            <a:avLst/>
          </a:prstGeom>
        </p:spPr>
      </p:pic>
      <p:pic>
        <p:nvPicPr>
          <p:cNvPr id="56" name="Grafik 55" descr="Schließen">
            <a:extLst>
              <a:ext uri="{FF2B5EF4-FFF2-40B4-BE49-F238E27FC236}">
                <a16:creationId xmlns:a16="http://schemas.microsoft.com/office/drawing/2014/main" id="{3714E62F-1724-4AB6-AA28-E3F0EDF4D5B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6739" y="3825994"/>
            <a:ext cx="360000" cy="360000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DB3D70E2-190C-4E9A-B609-83D1AE43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4" y="5454899"/>
            <a:ext cx="772268" cy="435133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72D90D2F-8DA3-4E6D-B25E-320BEA800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492" y="5777451"/>
            <a:ext cx="772268" cy="435133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A3C6C2FB-215F-4F8D-9B2A-8D246CD34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4" y="6108468"/>
            <a:ext cx="772268" cy="435133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0E6C0134-E40A-42FB-AB0C-B8BCB9D4F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623" y="5291547"/>
            <a:ext cx="772268" cy="435133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120A6234-7960-46CB-9D60-A22AAB82C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023" y="5957195"/>
            <a:ext cx="772268" cy="435133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E99E02E0-3823-4EBF-BEF8-8A68263FA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891" y="5665326"/>
            <a:ext cx="772268" cy="435133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B3F68577-380F-41A7-A4B2-41AF597CD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12" y="6174762"/>
            <a:ext cx="772268" cy="435133"/>
          </a:xfrm>
          <a:prstGeom prst="rect">
            <a:avLst/>
          </a:prstGeom>
        </p:spPr>
      </p:pic>
      <p:sp>
        <p:nvSpPr>
          <p:cNvPr id="2" name="Pfeil: gebogen 1">
            <a:extLst>
              <a:ext uri="{FF2B5EF4-FFF2-40B4-BE49-F238E27FC236}">
                <a16:creationId xmlns:a16="http://schemas.microsoft.com/office/drawing/2014/main" id="{C22E742E-898C-4EF4-9E46-65043839D8F9}"/>
              </a:ext>
            </a:extLst>
          </p:cNvPr>
          <p:cNvSpPr/>
          <p:nvPr/>
        </p:nvSpPr>
        <p:spPr>
          <a:xfrm rot="5400000">
            <a:off x="7210938" y="954324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4" name="Pfeil: gebogen 63">
            <a:extLst>
              <a:ext uri="{FF2B5EF4-FFF2-40B4-BE49-F238E27FC236}">
                <a16:creationId xmlns:a16="http://schemas.microsoft.com/office/drawing/2014/main" id="{2C1BF20B-93E0-48D6-9CEB-CF590FBE882D}"/>
              </a:ext>
            </a:extLst>
          </p:cNvPr>
          <p:cNvSpPr/>
          <p:nvPr/>
        </p:nvSpPr>
        <p:spPr>
          <a:xfrm rot="16200000" flipH="1">
            <a:off x="4251228" y="964385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5" name="Rectangle 112">
            <a:extLst>
              <a:ext uri="{FF2B5EF4-FFF2-40B4-BE49-F238E27FC236}">
                <a16:creationId xmlns:a16="http://schemas.microsoft.com/office/drawing/2014/main" id="{FCE11A81-DFC4-45D6-9DAE-82E5AA3A7FDF}"/>
              </a:ext>
            </a:extLst>
          </p:cNvPr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Rectangle 113">
            <a:extLst>
              <a:ext uri="{FF2B5EF4-FFF2-40B4-BE49-F238E27FC236}">
                <a16:creationId xmlns:a16="http://schemas.microsoft.com/office/drawing/2014/main" id="{F8FC25C2-88C8-4A72-98F8-64C6B159B3BC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FBA8023-C4F3-4CB5-B3B2-194A03BB3736}"/>
              </a:ext>
            </a:extLst>
          </p:cNvPr>
          <p:cNvSpPr txBox="1"/>
          <p:nvPr/>
        </p:nvSpPr>
        <p:spPr>
          <a:xfrm>
            <a:off x="9116739" y="1177656"/>
            <a:ext cx="2570226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1C81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404040"/>
                </a:solidFill>
              </a:rPr>
              <a:t>Gene mutations interacting genetically with driver mutations to increase cell viability</a:t>
            </a:r>
          </a:p>
        </p:txBody>
      </p:sp>
    </p:spTree>
    <p:extLst>
      <p:ext uri="{BB962C8B-B14F-4D97-AF65-F5344CB8AC3E}">
        <p14:creationId xmlns:p14="http://schemas.microsoft.com/office/powerpoint/2010/main" val="30743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50" grpId="0" animBg="1"/>
      <p:bldP spid="151" grpId="0" animBg="1"/>
      <p:bldP spid="152" grpId="0" animBg="1"/>
      <p:bldP spid="44" grpId="0" animBg="1"/>
      <p:bldP spid="45" grpId="0" animBg="1"/>
      <p:bldP spid="37" grpId="0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lussdiagramm: Verbinder zu einer anderen Seite 18">
            <a:extLst>
              <a:ext uri="{FF2B5EF4-FFF2-40B4-BE49-F238E27FC236}">
                <a16:creationId xmlns:a16="http://schemas.microsoft.com/office/drawing/2014/main" id="{9A4BE634-CC48-4BD0-89F7-C89FB42BF571}"/>
              </a:ext>
            </a:extLst>
          </p:cNvPr>
          <p:cNvSpPr/>
          <p:nvPr/>
        </p:nvSpPr>
        <p:spPr>
          <a:xfrm>
            <a:off x="777240" y="1930400"/>
            <a:ext cx="10576560" cy="2997200"/>
          </a:xfrm>
          <a:prstGeom prst="flowChartOffpageConnector">
            <a:avLst/>
          </a:prstGeom>
          <a:solidFill>
            <a:schemeClr val="bg1"/>
          </a:solidFill>
          <a:ln w="762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lang="en-US" sz="2600" b="1" dirty="0">
                <a:solidFill>
                  <a:srgbClr val="1C819E"/>
                </a:solidFill>
              </a:rPr>
              <a:t>SECOND-SITE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lang="en-US" sz="2600" b="1" dirty="0">
                <a:solidFill>
                  <a:srgbClr val="1C819E"/>
                </a:solidFill>
              </a:rPr>
              <a:t>DRIVER MUTATIONS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85800" y="390798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848224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FFBE0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DATA EXPLORATORY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CLEANING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5500740" y="2328687"/>
            <a:ext cx="3553250" cy="2819933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Pentagon 15"/>
          <p:cNvSpPr/>
          <p:nvPr/>
        </p:nvSpPr>
        <p:spPr>
          <a:xfrm rot="5400000">
            <a:off x="1511902" y="2328574"/>
            <a:ext cx="3415967" cy="2819932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2219426" y="3964408"/>
            <a:ext cx="2020172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Expression values are distributed equally, but there are a lot of NAs in the dataset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6277224" y="3964408"/>
            <a:ext cx="2032622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Heatmap of CERES-scores show the impact </a:t>
            </a: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cell viability off different Genes</a:t>
            </a: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2788000" y="4929489"/>
            <a:ext cx="793400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6896835" y="4938992"/>
            <a:ext cx="793401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00BF8D8-A78C-4B78-B6CC-39ACBEE70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47"/>
          <a:stretch/>
        </p:blipFill>
        <p:spPr>
          <a:xfrm>
            <a:off x="1464509" y="1126329"/>
            <a:ext cx="3482876" cy="264839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1B4123D-0F55-42DA-A056-5CA6853770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68"/>
          <a:stretch/>
        </p:blipFill>
        <p:spPr>
          <a:xfrm>
            <a:off x="5498235" y="1163907"/>
            <a:ext cx="3283408" cy="261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9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21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ESSENTIAL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FFBE0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3A3DB5A-D790-42C2-8502-0E88AEB0C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670" y="2603950"/>
            <a:ext cx="2810076" cy="2329339"/>
          </a:xfrm>
          <a:prstGeom prst="rect">
            <a:avLst/>
          </a:prstGeom>
        </p:spPr>
      </p:pic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BB54C9DB-7C48-450A-823D-9E0F7DC3A341}"/>
              </a:ext>
            </a:extLst>
          </p:cNvPr>
          <p:cNvGraphicFramePr/>
          <p:nvPr>
            <p:extLst/>
          </p:nvPr>
        </p:nvGraphicFramePr>
        <p:xfrm>
          <a:off x="600594" y="1801920"/>
          <a:ext cx="5437563" cy="3578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D38AB247-993F-48B4-9525-E47D781AA0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3746" y="2603950"/>
            <a:ext cx="2810076" cy="232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2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1729</Words>
  <Application>Microsoft Office PowerPoint</Application>
  <PresentationFormat>Breitbild</PresentationFormat>
  <Paragraphs>496</Paragraphs>
  <Slides>25</Slides>
  <Notes>5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Segoe Print</vt:lpstr>
      <vt:lpstr>Segoe UI</vt:lpstr>
      <vt:lpstr>Symbol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Lisa Marie Milchsack</cp:lastModifiedBy>
  <cp:revision>137</cp:revision>
  <dcterms:created xsi:type="dcterms:W3CDTF">2018-07-17T07:25:14Z</dcterms:created>
  <dcterms:modified xsi:type="dcterms:W3CDTF">2019-05-13T13:47:52Z</dcterms:modified>
</cp:coreProperties>
</file>