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0F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2A600-5D63-4916-B13C-CB64437EE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A40F30-DF7A-450D-B38E-5BEAE16F1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820FAB-9E1B-400E-A775-3C0CA930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15.06.2019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7D181C-2AD8-42D3-B50F-78F17692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602F3E-6AFA-4FC5-9B99-A3584790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43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8FA91-224B-4DAD-B368-1EEEF8D5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FE4CA1-C419-4D96-8D9A-694CCF41A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5617DF-41AE-4E0F-AAE5-F852B394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15.06.2019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13A59C-C476-4F91-BF7F-6D1FA6DB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649D88-7593-430A-AFA7-88FEBE39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804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A8B52E7-7B1A-4B9D-9351-7A202CB25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5E2631-432E-4E4E-A3FE-236DF569C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ACA257-6C8B-492C-8B3D-C86A01222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15.06.2019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CD0EDD-8F2A-4123-A52D-A078548C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331D6-3460-4D3E-B0D1-F08C1A80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339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60F1CC-89BE-4C46-BB69-C5310EE6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E35B39-81EC-48F5-AFF8-231DAB708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7E7251-B8E5-4354-AC71-1AE904FF8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15.06.2019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0F5419-2879-4348-A663-390CB6FC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D8CEC9-32F7-4127-9123-DD73E344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53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1654DE-4BE2-409A-941F-D2EDDAC93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C51947-FF82-4309-8666-74CEA9604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A10547-4A1F-4C7B-84F2-8B530143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15.06.2019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2DE03E-329B-428C-BF76-33056272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FC3229-A6C5-4450-921F-6F52107B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96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DEAD2-EE95-49DD-91CD-7FE48084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152C35-A975-4F3B-B688-28284564B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0F61D0-4769-489D-BA0B-9FE3D21E6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225901-1B46-4954-A964-011F103A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15.06.2019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1BD742-2B4A-4A16-8A0D-F6FB7965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8D022A-AB5F-4845-BB8D-FC60BF48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9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994FD-3AF0-49B7-9AFE-28F964573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EA7D74-CDCD-4D60-A73B-EDDB102B7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0E3609-6034-4029-BB54-14A6FBB09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E0C713-53C7-4E22-A320-206076BFC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163EBE6-E0A8-4D2A-8CF4-60EE4AF212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4B10427-C431-4831-B662-37CCEF06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15.06.2019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794456-CBE6-4CE8-A5CA-3D798B2A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500CE2-12EB-4CC4-9EE1-4AA7948CD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046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3B7B19-DE18-40AF-A2EF-66F9E787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574545-1AAD-4D45-B4E6-728B6EF7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15.06.2019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73DE26-A927-49DD-A666-EB4DBBEB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3B1424-5E4D-4A3F-9864-7B1B45B7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957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C4142D-5461-4054-93E0-78B9BE186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15.06.2019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E706720-D802-4A25-A6FB-082B73D7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DF3FBD-BD73-4D81-A4C2-2AC6E2F1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95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DE319-6E93-414E-A78C-0795DDB57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333556-0423-4CBF-975A-8A8ED926E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1A22DE-48E2-409D-AC28-CC85EC1FC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BC2CD8-04EC-4C3C-8907-8B2322E9E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15.06.2019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1F5666-45DC-4286-A99B-D9C93563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9C3D43-C1F4-4D80-9D54-7A192656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35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D81B3B-0F6B-4FCE-9AE4-A9FDDDE7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9A0B2CC-4EF6-4467-93F3-06CA72447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EE7E3B-44F9-47FC-8006-BC7EB949E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C42F66-87C7-4144-8B32-A13B3F79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65DCB-53B3-4C5F-B8F0-D97C6F748A08}" type="datetimeFigureOut">
              <a:rPr lang="de-DE" smtClean="0"/>
              <a:t>15.06.2019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656050-7A7E-4FB5-AB80-3905C224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533685-9E88-482C-87C1-80F95564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0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C9E29EB-66F4-48AF-BA0A-ABB9345F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0853E6-767E-4B24-972E-F572D7A41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2B9292-4AB5-43C4-9BB1-1C4523290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65DCB-53B3-4C5F-B8F0-D97C6F748A08}" type="datetimeFigureOut">
              <a:rPr lang="de-DE" smtClean="0"/>
              <a:t>15.06.2019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676C4A-36A6-4151-A204-825572280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7957A4-FDAF-4B1B-A5FF-86414F982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ED20C-39B5-4A0F-B3DC-D338842855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34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ADFF24D-8834-4F80-8D73-BD2B2C01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Milestone - Broad </a:t>
            </a:r>
            <a:r>
              <a:rPr lang="de-DE" dirty="0" err="1"/>
              <a:t>analysis</a:t>
            </a:r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DA3AF1AA-73BF-4F49-AC4A-9F0D894E822D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>
                <a:solidFill>
                  <a:schemeClr val="bg1"/>
                </a:solidFill>
              </a:rPr>
              <a:t>Expression </a:t>
            </a:r>
            <a:r>
              <a:rPr lang="de-DE" sz="2400" dirty="0" err="1">
                <a:solidFill>
                  <a:schemeClr val="bg1"/>
                </a:solidFill>
              </a:rPr>
              <a:t>profiles</a:t>
            </a:r>
            <a:r>
              <a:rPr lang="de-DE" sz="2400" dirty="0">
                <a:solidFill>
                  <a:schemeClr val="bg1"/>
                </a:solidFill>
              </a:rPr>
              <a:t>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C86FDD5-6A1F-4D90-A7C2-E09B0D4197CC}"/>
              </a:ext>
            </a:extLst>
          </p:cNvPr>
          <p:cNvSpPr txBox="1"/>
          <p:nvPr/>
        </p:nvSpPr>
        <p:spPr>
          <a:xfrm>
            <a:off x="8577244" y="3732346"/>
            <a:ext cx="165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Normalization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2058455-B54F-464D-B938-E9B8CB4F2F91}"/>
              </a:ext>
            </a:extLst>
          </p:cNvPr>
          <p:cNvSpPr txBox="1"/>
          <p:nvPr/>
        </p:nvSpPr>
        <p:spPr>
          <a:xfrm>
            <a:off x="4483344" y="4228116"/>
            <a:ext cx="197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Coloring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drug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3A78F6B-1BC1-493B-95C5-2A092ACF0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84" y="4256298"/>
            <a:ext cx="4208973" cy="2592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889C1F7-FF03-4EE6-A061-A1E0FAA10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109" y="1355058"/>
            <a:ext cx="4810326" cy="2592000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F7B77459-7495-4684-8CC3-F745C344FEEE}"/>
              </a:ext>
            </a:extLst>
          </p:cNvPr>
          <p:cNvSpPr/>
          <p:nvPr/>
        </p:nvSpPr>
        <p:spPr>
          <a:xfrm rot="1574945">
            <a:off x="7972725" y="3732171"/>
            <a:ext cx="670014" cy="531838"/>
          </a:xfrm>
          <a:prstGeom prst="rightArrow">
            <a:avLst/>
          </a:prstGeom>
          <a:solidFill>
            <a:srgbClr val="E00F0A"/>
          </a:solidFill>
          <a:ln>
            <a:solidFill>
              <a:srgbClr val="E00F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24E4810-B775-4D28-BCD0-80D9B1A73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348" y="3825477"/>
            <a:ext cx="646232" cy="58526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2552442-AD7A-4DD2-846E-AF20AED64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0645" y="4256298"/>
            <a:ext cx="4891355" cy="25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277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F2611-348C-424C-8C82-DFEF3EB5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Milestone: Most </a:t>
            </a:r>
            <a:r>
              <a:rPr lang="de-DE" dirty="0" err="1"/>
              <a:t>affected</a:t>
            </a:r>
            <a:r>
              <a:rPr lang="de-DE" dirty="0"/>
              <a:t> genes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0DF8FBF-29EE-4698-BE15-736C3DE0B3F7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>
                <a:solidFill>
                  <a:schemeClr val="bg1"/>
                </a:solidFill>
              </a:rPr>
              <a:t>Biomarker: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350C314-A3FD-45CD-B1E7-5D2A8B1D9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009" y="1351925"/>
            <a:ext cx="6600825" cy="482917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1B299E1-5059-461A-8A7C-CEC5D634522E}"/>
              </a:ext>
            </a:extLst>
          </p:cNvPr>
          <p:cNvSpPr txBox="1"/>
          <p:nvPr/>
        </p:nvSpPr>
        <p:spPr>
          <a:xfrm>
            <a:off x="221942" y="3914193"/>
            <a:ext cx="3452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Next </a:t>
            </a:r>
            <a:r>
              <a:rPr lang="de-DE" sz="2000" dirty="0" err="1"/>
              <a:t>steps</a:t>
            </a:r>
            <a:r>
              <a:rPr lang="de-DE" sz="20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Name genes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treated</a:t>
            </a:r>
            <a:r>
              <a:rPr lang="de-DE" sz="2000" dirty="0"/>
              <a:t> and </a:t>
            </a:r>
            <a:r>
              <a:rPr lang="de-DE" sz="2000" dirty="0" err="1"/>
              <a:t>untreated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Color genes </a:t>
            </a:r>
            <a:r>
              <a:rPr lang="de-DE" sz="2000" dirty="0" err="1"/>
              <a:t>according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pathway</a:t>
            </a: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Single </a:t>
            </a:r>
            <a:r>
              <a:rPr lang="de-DE" sz="2000" dirty="0" err="1"/>
              <a:t>gene</a:t>
            </a:r>
            <a:r>
              <a:rPr lang="de-DE" sz="2000" dirty="0"/>
              <a:t> </a:t>
            </a:r>
            <a:r>
              <a:rPr lang="de-DE" sz="2000" dirty="0" err="1"/>
              <a:t>response</a:t>
            </a:r>
            <a:r>
              <a:rPr lang="de-DE" sz="2000" dirty="0"/>
              <a:t> </a:t>
            </a:r>
            <a:r>
              <a:rPr lang="de-DE" sz="2000" dirty="0" err="1"/>
              <a:t>plot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88737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8D6E2-6751-4764-9F87-5707EBE4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Milestone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5E3F584-6D83-4C51-89C3-89E9436AD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8" y="1297915"/>
            <a:ext cx="7634380" cy="473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56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A34E1-E4E9-4FEF-97E5-F309EF28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Milestone: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pathways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AD69D2A-BC0C-4C5E-A13A-A49423D4E5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"/>
          <a:stretch/>
        </p:blipFill>
        <p:spPr>
          <a:xfrm>
            <a:off x="3853457" y="1880625"/>
            <a:ext cx="7616908" cy="4843073"/>
          </a:xfrm>
          <a:prstGeom prst="rect">
            <a:avLst/>
          </a:prstGeom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B948716-8D7B-4723-96A7-D598655588D7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 err="1">
                <a:solidFill>
                  <a:schemeClr val="bg1"/>
                </a:solidFill>
              </a:rPr>
              <a:t>Heatmap</a:t>
            </a:r>
            <a:r>
              <a:rPr lang="de-DE" sz="2400" dirty="0">
                <a:solidFill>
                  <a:schemeClr val="bg1"/>
                </a:solidFill>
              </a:rPr>
              <a:t>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843C6A0-6FD7-40E5-8ADD-CFF228E5BF45}"/>
              </a:ext>
            </a:extLst>
          </p:cNvPr>
          <p:cNvSpPr txBox="1">
            <a:spLocks/>
          </p:cNvSpPr>
          <p:nvPr/>
        </p:nvSpPr>
        <p:spPr>
          <a:xfrm>
            <a:off x="8929483" y="1649801"/>
            <a:ext cx="2411042" cy="695286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 err="1">
                <a:solidFill>
                  <a:schemeClr val="bg1"/>
                </a:solidFill>
              </a:rPr>
              <a:t>Pathways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according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to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supplementary</a:t>
            </a:r>
            <a:r>
              <a:rPr lang="de-DE" sz="1800" dirty="0">
                <a:solidFill>
                  <a:schemeClr val="bg1"/>
                </a:solidFill>
              </a:rPr>
              <a:t> material </a:t>
            </a:r>
            <a:r>
              <a:rPr lang="de-DE" sz="1800" dirty="0" err="1">
                <a:solidFill>
                  <a:schemeClr val="bg1"/>
                </a:solidFill>
              </a:rPr>
              <a:t>of</a:t>
            </a:r>
            <a:r>
              <a:rPr lang="de-DE" sz="1800" dirty="0">
                <a:solidFill>
                  <a:schemeClr val="bg1"/>
                </a:solidFill>
              </a:rPr>
              <a:t> NCI60 TPW</a:t>
            </a: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84626BF-D4CA-4C5A-8410-F76BCFD88BE5}"/>
              </a:ext>
            </a:extLst>
          </p:cNvPr>
          <p:cNvSpPr txBox="1"/>
          <p:nvPr/>
        </p:nvSpPr>
        <p:spPr>
          <a:xfrm>
            <a:off x="124287" y="3195102"/>
            <a:ext cx="33557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Next </a:t>
            </a:r>
            <a:r>
              <a:rPr lang="de-DE" sz="2000" dirty="0" err="1"/>
              <a:t>steps</a:t>
            </a:r>
            <a:r>
              <a:rPr lang="de-DE" sz="20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Change </a:t>
            </a:r>
            <a:r>
              <a:rPr lang="de-DE" sz="2000" dirty="0" err="1"/>
              <a:t>coloring</a:t>
            </a:r>
            <a:r>
              <a:rPr lang="de-DE" sz="2000" dirty="0"/>
              <a:t> (</a:t>
            </a:r>
            <a:r>
              <a:rPr lang="de-DE" sz="2000" dirty="0" err="1"/>
              <a:t>maybe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quantiles</a:t>
            </a:r>
            <a:r>
              <a:rPr lang="de-DE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clusters</a:t>
            </a:r>
            <a:r>
              <a:rPr lang="de-DE" sz="2000" dirty="0"/>
              <a:t>? 		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 err="1">
                <a:sym typeface="Wingdings" panose="05000000000000000000" pitchFamily="2" charset="2"/>
              </a:rPr>
              <a:t>elbow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method</a:t>
            </a:r>
            <a:r>
              <a:rPr lang="de-DE" sz="2000" dirty="0">
                <a:sym typeface="Wingdings" panose="05000000000000000000" pitchFamily="2" charset="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950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A34E1-E4E9-4FEF-97E5-F309EF28C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Milestone: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pathways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B948716-8D7B-4723-96A7-D598655588D7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 err="1">
                <a:solidFill>
                  <a:schemeClr val="bg1"/>
                </a:solidFill>
              </a:rPr>
              <a:t>Heatmap</a:t>
            </a:r>
            <a:r>
              <a:rPr lang="de-DE" sz="2400" dirty="0">
                <a:solidFill>
                  <a:schemeClr val="bg1"/>
                </a:solidFill>
              </a:rPr>
              <a:t>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63602A3-1436-4E92-930C-CF64D1EE86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5"/>
          <a:stretch/>
        </p:blipFill>
        <p:spPr>
          <a:xfrm>
            <a:off x="3867164" y="1988598"/>
            <a:ext cx="6961645" cy="4429957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843C6A0-6FD7-40E5-8ADD-CFF228E5BF45}"/>
              </a:ext>
            </a:extLst>
          </p:cNvPr>
          <p:cNvSpPr txBox="1">
            <a:spLocks/>
          </p:cNvSpPr>
          <p:nvPr/>
        </p:nvSpPr>
        <p:spPr>
          <a:xfrm>
            <a:off x="8929483" y="1649801"/>
            <a:ext cx="2411042" cy="695286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 err="1">
                <a:solidFill>
                  <a:schemeClr val="bg1"/>
                </a:solidFill>
              </a:rPr>
              <a:t>Pathways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according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to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Progeny</a:t>
            </a: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B12B49-79D1-4D3D-9788-864B8F90863A}"/>
              </a:ext>
            </a:extLst>
          </p:cNvPr>
          <p:cNvSpPr txBox="1"/>
          <p:nvPr/>
        </p:nvSpPr>
        <p:spPr>
          <a:xfrm>
            <a:off x="124287" y="3195102"/>
            <a:ext cx="3355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Next </a:t>
            </a:r>
            <a:r>
              <a:rPr lang="de-DE" sz="2000" dirty="0" err="1"/>
              <a:t>steps</a:t>
            </a:r>
            <a:r>
              <a:rPr lang="de-DE" sz="2000" dirty="0"/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Change </a:t>
            </a:r>
            <a:r>
              <a:rPr lang="de-DE" sz="2000" dirty="0" err="1"/>
              <a:t>coloring</a:t>
            </a:r>
            <a:r>
              <a:rPr lang="de-DE" sz="2000" dirty="0"/>
              <a:t> (</a:t>
            </a:r>
            <a:r>
              <a:rPr lang="de-DE" sz="2000" dirty="0" err="1"/>
              <a:t>maybe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quantiles</a:t>
            </a:r>
            <a:r>
              <a:rPr lang="de-DE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clusters</a:t>
            </a:r>
            <a:r>
              <a:rPr lang="de-DE" sz="2000" dirty="0"/>
              <a:t>? 		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 err="1">
                <a:sym typeface="Wingdings" panose="05000000000000000000" pitchFamily="2" charset="2"/>
              </a:rPr>
              <a:t>elbow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method</a:t>
            </a:r>
            <a:r>
              <a:rPr lang="de-DE" sz="2000" dirty="0">
                <a:sym typeface="Wingdings" panose="05000000000000000000" pitchFamily="2" charset="2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>
                <a:sym typeface="Wingdings" panose="05000000000000000000" pitchFamily="2" charset="2"/>
              </a:rPr>
              <a:t>Compare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results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from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both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methods</a:t>
            </a:r>
            <a:endParaRPr lang="de-DE" sz="20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>
                <a:sym typeface="Wingdings" panose="05000000000000000000" pitchFamily="2" charset="2"/>
              </a:rPr>
              <a:t>Compare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with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function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biomarkers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154396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ADFF24D-8834-4F80-8D73-BD2B2C01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Milestone - Broad </a:t>
            </a:r>
            <a:r>
              <a:rPr lang="de-DE" dirty="0" err="1"/>
              <a:t>analysis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758A685-0C97-480D-9DAF-54CCE1DB0C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12"/>
          <a:stretch/>
        </p:blipFill>
        <p:spPr>
          <a:xfrm>
            <a:off x="4873841" y="1654384"/>
            <a:ext cx="6036815" cy="4180492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99728E8-2FE1-4D2E-965F-52CA5EB0177C}"/>
              </a:ext>
            </a:extLst>
          </p:cNvPr>
          <p:cNvSpPr txBox="1">
            <a:spLocks/>
          </p:cNvSpPr>
          <p:nvPr/>
        </p:nvSpPr>
        <p:spPr>
          <a:xfrm>
            <a:off x="9343287" y="5500347"/>
            <a:ext cx="1446693" cy="466049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bg1"/>
                </a:solidFill>
              </a:rPr>
              <a:t>Density </a:t>
            </a:r>
            <a:r>
              <a:rPr lang="de-DE" sz="1800" dirty="0" err="1">
                <a:solidFill>
                  <a:schemeClr val="bg1"/>
                </a:solidFill>
              </a:rPr>
              <a:t>plot</a:t>
            </a:r>
            <a:endParaRPr lang="de-DE" sz="1800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594F76BE-BD5E-4F3A-8606-9D47B2A7B031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>
                <a:solidFill>
                  <a:schemeClr val="bg1"/>
                </a:solidFill>
              </a:rPr>
              <a:t>Expression </a:t>
            </a:r>
            <a:r>
              <a:rPr lang="de-DE" sz="2400" dirty="0" err="1">
                <a:solidFill>
                  <a:schemeClr val="bg1"/>
                </a:solidFill>
              </a:rPr>
              <a:t>profiles</a:t>
            </a:r>
            <a:r>
              <a:rPr lang="de-DE" sz="2400" dirty="0">
                <a:solidFill>
                  <a:schemeClr val="bg1"/>
                </a:solidFill>
              </a:rPr>
              <a:t>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7115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228C50-89EA-4C1A-8738-E8FF277F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Milestone - Broad </a:t>
            </a:r>
            <a:r>
              <a:rPr lang="de-DE" dirty="0" err="1"/>
              <a:t>analysis</a:t>
            </a:r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A7B809F-1C3C-4025-B752-121A5C5A307F}"/>
              </a:ext>
            </a:extLst>
          </p:cNvPr>
          <p:cNvSpPr txBox="1">
            <a:spLocks/>
          </p:cNvSpPr>
          <p:nvPr/>
        </p:nvSpPr>
        <p:spPr>
          <a:xfrm>
            <a:off x="-1" y="2218298"/>
            <a:ext cx="1446693" cy="466049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bg1"/>
                </a:solidFill>
              </a:rPr>
              <a:t>PCA</a:t>
            </a: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3722B05-3304-4B3F-B05F-E8859F3D2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543" y="1597025"/>
            <a:ext cx="8105775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6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96EF0-6DE2-41D5-859B-7B5B01F3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Milestone - Broad </a:t>
            </a:r>
            <a:r>
              <a:rPr lang="de-DE" dirty="0" err="1"/>
              <a:t>analysis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DD9F78C-BEDE-45BC-BB40-C77B1891955B}"/>
              </a:ext>
            </a:extLst>
          </p:cNvPr>
          <p:cNvSpPr txBox="1">
            <a:spLocks/>
          </p:cNvSpPr>
          <p:nvPr/>
        </p:nvSpPr>
        <p:spPr>
          <a:xfrm>
            <a:off x="-1" y="2218298"/>
            <a:ext cx="1446693" cy="466049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bg1"/>
                </a:solidFill>
              </a:rPr>
              <a:t>Biomarkers</a:t>
            </a: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BB80A6-F5ED-4E88-B26D-49BAC4F4C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1690688"/>
            <a:ext cx="7505700" cy="44196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DC6216C-B5B1-4E2D-A24B-39C705B29003}"/>
              </a:ext>
            </a:extLst>
          </p:cNvPr>
          <p:cNvSpPr txBox="1"/>
          <p:nvPr/>
        </p:nvSpPr>
        <p:spPr>
          <a:xfrm>
            <a:off x="630314" y="5842337"/>
            <a:ext cx="8842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Further </a:t>
            </a:r>
            <a:r>
              <a:rPr lang="de-DE" sz="2000" dirty="0" err="1"/>
              <a:t>ideas</a:t>
            </a:r>
            <a:r>
              <a:rPr lang="de-DE" sz="2000" dirty="0"/>
              <a:t>: </a:t>
            </a:r>
          </a:p>
          <a:p>
            <a:r>
              <a:rPr lang="de-DE" sz="2000" dirty="0"/>
              <a:t>Color </a:t>
            </a:r>
            <a:r>
              <a:rPr lang="de-DE" sz="2000" dirty="0" err="1"/>
              <a:t>them</a:t>
            </a:r>
            <a:r>
              <a:rPr lang="de-DE" sz="2000" dirty="0"/>
              <a:t> </a:t>
            </a:r>
            <a:r>
              <a:rPr lang="de-DE" sz="2000" dirty="0" err="1"/>
              <a:t>according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pathway</a:t>
            </a:r>
            <a:r>
              <a:rPr lang="de-DE" sz="2000" dirty="0"/>
              <a:t>?</a:t>
            </a:r>
          </a:p>
          <a:p>
            <a:r>
              <a:rPr lang="de-DE" sz="2000" dirty="0"/>
              <a:t>Boxplot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show</a:t>
            </a:r>
            <a:r>
              <a:rPr lang="de-DE" sz="2000" dirty="0"/>
              <a:t> </a:t>
            </a:r>
            <a:r>
              <a:rPr lang="de-DE" sz="2000" dirty="0" err="1"/>
              <a:t>distribution</a:t>
            </a:r>
            <a:r>
              <a:rPr lang="de-DE" sz="2000" dirty="0"/>
              <a:t> </a:t>
            </a:r>
            <a:r>
              <a:rPr lang="de-DE" sz="2000" dirty="0" err="1"/>
              <a:t>instead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barplot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mean</a:t>
            </a:r>
            <a:r>
              <a:rPr lang="de-DE" sz="2000" dirty="0"/>
              <a:t> </a:t>
            </a:r>
            <a:r>
              <a:rPr lang="de-DE" sz="2000" dirty="0" err="1"/>
              <a:t>over</a:t>
            </a:r>
            <a:r>
              <a:rPr lang="de-DE" sz="2000" dirty="0"/>
              <a:t> all </a:t>
            </a:r>
            <a:r>
              <a:rPr lang="de-DE" sz="2000" dirty="0" err="1"/>
              <a:t>samples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89501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9DF4B-E27E-4106-9FD5-B574C0E1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Milestone: Most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celllines</a:t>
            </a:r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D31917A-DF57-4B52-9CD2-54C8A56CAA23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 err="1">
                <a:solidFill>
                  <a:schemeClr val="bg1"/>
                </a:solidFill>
              </a:rPr>
              <a:t>Celllines</a:t>
            </a:r>
            <a:r>
              <a:rPr lang="de-DE" sz="2400" dirty="0">
                <a:solidFill>
                  <a:schemeClr val="bg1"/>
                </a:solidFill>
              </a:rPr>
              <a:t>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D90239DF-3FFE-4047-8DD7-1ADCCF60FC2C}"/>
              </a:ext>
            </a:extLst>
          </p:cNvPr>
          <p:cNvSpPr txBox="1">
            <a:spLocks/>
          </p:cNvSpPr>
          <p:nvPr/>
        </p:nvSpPr>
        <p:spPr>
          <a:xfrm>
            <a:off x="7955900" y="1648942"/>
            <a:ext cx="2769834" cy="511628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bg1"/>
                </a:solidFill>
              </a:rPr>
              <a:t>Greatest </a:t>
            </a:r>
            <a:r>
              <a:rPr lang="de-DE" sz="1800" dirty="0" err="1">
                <a:solidFill>
                  <a:schemeClr val="bg1"/>
                </a:solidFill>
              </a:rPr>
              <a:t>variance</a:t>
            </a:r>
            <a:r>
              <a:rPr lang="de-DE" sz="1800" dirty="0">
                <a:solidFill>
                  <a:schemeClr val="bg1"/>
                </a:solidFill>
              </a:rPr>
              <a:t> in FC</a:t>
            </a: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C8429D8-B8B7-4065-8805-7D14C98566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" r="874"/>
          <a:stretch/>
        </p:blipFill>
        <p:spPr>
          <a:xfrm>
            <a:off x="3995657" y="1648942"/>
            <a:ext cx="3852475" cy="508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0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9DF4B-E27E-4106-9FD5-B574C0E1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Milestone: Most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celllines</a:t>
            </a:r>
            <a:endParaRPr lang="de-DE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8D31917A-DF57-4B52-9CD2-54C8A56CAA23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 err="1">
                <a:solidFill>
                  <a:schemeClr val="bg1"/>
                </a:solidFill>
              </a:rPr>
              <a:t>Celllines</a:t>
            </a:r>
            <a:r>
              <a:rPr lang="de-DE" sz="2400" dirty="0">
                <a:solidFill>
                  <a:schemeClr val="bg1"/>
                </a:solidFill>
              </a:rPr>
              <a:t>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C71BF9E-F3D9-4DF6-A1BF-054F92C2DA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7" b="2011"/>
          <a:stretch/>
        </p:blipFill>
        <p:spPr>
          <a:xfrm>
            <a:off x="3817399" y="2157395"/>
            <a:ext cx="6889072" cy="4335480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C762CAC-2C81-4B97-9C15-E51821670A06}"/>
              </a:ext>
            </a:extLst>
          </p:cNvPr>
          <p:cNvSpPr txBox="1">
            <a:spLocks/>
          </p:cNvSpPr>
          <p:nvPr/>
        </p:nvSpPr>
        <p:spPr>
          <a:xfrm>
            <a:off x="9934112" y="1648942"/>
            <a:ext cx="791621" cy="511628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bg1"/>
                </a:solidFill>
              </a:rPr>
              <a:t>PCA</a:t>
            </a: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3871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F2611-348C-424C-8C82-DFEF3EB5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Milestone: Most </a:t>
            </a:r>
            <a:r>
              <a:rPr lang="de-DE" dirty="0" err="1"/>
              <a:t>affected</a:t>
            </a:r>
            <a:r>
              <a:rPr lang="de-DE" dirty="0"/>
              <a:t> genes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52CBE97-EB01-4033-B47E-1B21F12B6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089" y="1649802"/>
            <a:ext cx="6792422" cy="5080046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0DF8FBF-29EE-4698-BE15-736C3DE0B3F7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>
                <a:solidFill>
                  <a:schemeClr val="bg1"/>
                </a:solidFill>
              </a:rPr>
              <a:t>Biomarker: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90C82FC-C4FF-4CE3-A8F0-AD71966B9875}"/>
              </a:ext>
            </a:extLst>
          </p:cNvPr>
          <p:cNvSpPr txBox="1">
            <a:spLocks/>
          </p:cNvSpPr>
          <p:nvPr/>
        </p:nvSpPr>
        <p:spPr>
          <a:xfrm>
            <a:off x="8930430" y="1649802"/>
            <a:ext cx="1430813" cy="511628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 err="1">
                <a:solidFill>
                  <a:schemeClr val="bg1"/>
                </a:solidFill>
              </a:rPr>
              <a:t>Volcano</a:t>
            </a:r>
            <a:r>
              <a:rPr lang="de-DE" sz="1800" dirty="0">
                <a:solidFill>
                  <a:schemeClr val="bg1"/>
                </a:solidFill>
              </a:rPr>
              <a:t> Plot</a:t>
            </a: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163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F2611-348C-424C-8C82-DFEF3EB5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Milestone: Most </a:t>
            </a:r>
            <a:r>
              <a:rPr lang="de-DE" dirty="0" err="1"/>
              <a:t>affected</a:t>
            </a:r>
            <a:r>
              <a:rPr lang="de-DE" dirty="0"/>
              <a:t> genes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0DF8FBF-29EE-4698-BE15-736C3DE0B3F7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>
                <a:solidFill>
                  <a:schemeClr val="bg1"/>
                </a:solidFill>
              </a:rPr>
              <a:t>Biomarker: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AE14612-275F-4A6A-80B6-ED59B5D95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772" y="1649802"/>
            <a:ext cx="6473810" cy="4030153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98944004-0946-4B11-A0DF-D96AF2DDE89B}"/>
              </a:ext>
            </a:extLst>
          </p:cNvPr>
          <p:cNvSpPr txBox="1">
            <a:spLocks/>
          </p:cNvSpPr>
          <p:nvPr/>
        </p:nvSpPr>
        <p:spPr>
          <a:xfrm>
            <a:off x="9112175" y="1648474"/>
            <a:ext cx="1430813" cy="511628"/>
          </a:xfrm>
          <a:prstGeom prst="rect">
            <a:avLst/>
          </a:prstGeom>
          <a:solidFill>
            <a:srgbClr val="E00F0A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de-DE" sz="1800" dirty="0">
                <a:solidFill>
                  <a:schemeClr val="bg1"/>
                </a:solidFill>
              </a:rPr>
              <a:t>MA Plot</a:t>
            </a: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818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F2611-348C-424C-8C82-DFEF3EB5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Milestone: Most </a:t>
            </a:r>
            <a:r>
              <a:rPr lang="de-DE" dirty="0" err="1"/>
              <a:t>affected</a:t>
            </a:r>
            <a:r>
              <a:rPr lang="de-DE" dirty="0"/>
              <a:t> genes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0DF8FBF-29EE-4698-BE15-736C3DE0B3F7}"/>
              </a:ext>
            </a:extLst>
          </p:cNvPr>
          <p:cNvSpPr txBox="1">
            <a:spLocks/>
          </p:cNvSpPr>
          <p:nvPr/>
        </p:nvSpPr>
        <p:spPr>
          <a:xfrm>
            <a:off x="0" y="1649802"/>
            <a:ext cx="3208578" cy="979714"/>
          </a:xfrm>
          <a:prstGeom prst="rect">
            <a:avLst/>
          </a:prstGeom>
          <a:solidFill>
            <a:srgbClr val="E00F0A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de-DE" sz="2400" dirty="0">
                <a:solidFill>
                  <a:schemeClr val="bg1"/>
                </a:solidFill>
              </a:rPr>
              <a:t>Biomarker: </a:t>
            </a:r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457200" lvl="1" indent="0" algn="ctr">
              <a:lnSpc>
                <a:spcPct val="200000"/>
              </a:lnSpc>
              <a:buFont typeface="Arial" panose="020B0604020202020204" pitchFamily="34" charset="0"/>
              <a:buNone/>
            </a:pPr>
            <a:endParaRPr lang="de-DE" dirty="0">
              <a:solidFill>
                <a:schemeClr val="bg1"/>
              </a:solidFill>
            </a:endParaRPr>
          </a:p>
          <a:p>
            <a:pPr algn="ctr">
              <a:lnSpc>
                <a:spcPct val="200000"/>
              </a:lnSpc>
            </a:pPr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EABFB72-5418-4062-91F3-479728188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248" y="1456619"/>
            <a:ext cx="6407966" cy="480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5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Breitbild</PresentationFormat>
  <Paragraphs>49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1. Milestone - Broad analysis</vt:lpstr>
      <vt:lpstr>1. Milestone - Broad analysis</vt:lpstr>
      <vt:lpstr>1. Milestone - Broad analysis</vt:lpstr>
      <vt:lpstr>1. Milestone - Broad analysis</vt:lpstr>
      <vt:lpstr>2. Milestone: Most affected celllines</vt:lpstr>
      <vt:lpstr>2. Milestone: Most affected celllines</vt:lpstr>
      <vt:lpstr>2. Milestone: Most affected genes</vt:lpstr>
      <vt:lpstr>2. Milestone: Most affected genes</vt:lpstr>
      <vt:lpstr>2. Milestone: Most affected genes</vt:lpstr>
      <vt:lpstr>2. Milestone: Most affected genes</vt:lpstr>
      <vt:lpstr>3. Milestone</vt:lpstr>
      <vt:lpstr>4. Milestone: Affected pathways</vt:lpstr>
      <vt:lpstr>4. Milestone: Affected pathways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Milestone - Broad analysis</dc:title>
  <dc:creator>Jana Braunger</dc:creator>
  <cp:lastModifiedBy>Jana Braunger</cp:lastModifiedBy>
  <cp:revision>14</cp:revision>
  <dcterms:created xsi:type="dcterms:W3CDTF">2019-06-05T15:53:36Z</dcterms:created>
  <dcterms:modified xsi:type="dcterms:W3CDTF">2019-06-15T19:59:06Z</dcterms:modified>
</cp:coreProperties>
</file>