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58" r:id="rId6"/>
    <p:sldId id="263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E96AB1E-6EA5-4592-B7C8-E4694C708372}">
          <p14:sldIdLst>
            <p14:sldId id="256"/>
            <p14:sldId id="257"/>
            <p14:sldId id="264"/>
            <p14:sldId id="262"/>
            <p14:sldId id="258"/>
            <p14:sldId id="263"/>
            <p14:sldId id="260"/>
            <p14:sldId id="259"/>
            <p14:sldId id="261"/>
          </p14:sldIdLst>
        </p14:section>
        <p14:section name="Abschnitt ohne Titel" id="{5C90E944-06DE-47DA-8F2F-3F577CE06CE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-Sophie" initials="A" lastIdx="1" clrIdx="0">
    <p:extLst>
      <p:ext uri="{19B8F6BF-5375-455C-9EA6-DF929625EA0E}">
        <p15:presenceInfo xmlns:p15="http://schemas.microsoft.com/office/powerpoint/2012/main" userId="Ann-Soph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A88CD-984E-453A-A353-FC3BC792E4AA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4C46-2FDE-4E34-889F-F66767A65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62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relevant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PCA -&gt; </a:t>
            </a:r>
            <a:r>
              <a:rPr lang="de-DE" dirty="0" err="1"/>
              <a:t>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 - </a:t>
            </a:r>
            <a:r>
              <a:rPr lang="de-DE" dirty="0" err="1"/>
              <a:t>untreated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genes </a:t>
            </a:r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colour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type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4C46-2FDE-4E34-889F-F66767A659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0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relevant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PCA -&gt; </a:t>
            </a:r>
            <a:r>
              <a:rPr lang="de-DE" dirty="0" err="1"/>
              <a:t>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 - </a:t>
            </a:r>
            <a:r>
              <a:rPr lang="de-DE" dirty="0" err="1"/>
              <a:t>untreated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genes </a:t>
            </a:r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colour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type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4C46-2FDE-4E34-889F-F66767A659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59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4C46-2FDE-4E34-889F-F66767A6595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05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4B07D-0EDB-4BC0-9F8D-1C5F7CC5E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8B953A-7866-403A-8D61-34C3F231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CB182-1CB4-4968-ADE3-C95AE351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410A4-072B-45A3-85BA-F2E399B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BFB25-5850-4807-A0EC-E026D35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lussdiagramm: Verzögerung 9">
            <a:extLst>
              <a:ext uri="{FF2B5EF4-FFF2-40B4-BE49-F238E27FC236}">
                <a16:creationId xmlns:a16="http://schemas.microsoft.com/office/drawing/2014/main" id="{284373E2-9B3E-405D-A757-D43E41EAAFE9}"/>
              </a:ext>
            </a:extLst>
          </p:cNvPr>
          <p:cNvSpPr/>
          <p:nvPr userDrawn="1"/>
        </p:nvSpPr>
        <p:spPr>
          <a:xfrm rot="16200000">
            <a:off x="10596239" y="6100439"/>
            <a:ext cx="875930" cy="639192"/>
          </a:xfrm>
          <a:prstGeom prst="flowChartDelay">
            <a:avLst/>
          </a:prstGeom>
          <a:solidFill>
            <a:srgbClr val="F63122"/>
          </a:solidFill>
          <a:ln>
            <a:solidFill>
              <a:srgbClr val="F63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359D58D-7A80-4EBF-832C-E1E325DE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512035" y="0"/>
            <a:ext cx="652329" cy="89009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F508D34-886D-4CA2-A252-2C6EAEBE3903}"/>
              </a:ext>
            </a:extLst>
          </p:cNvPr>
          <p:cNvSpPr/>
          <p:nvPr userDrawn="1"/>
        </p:nvSpPr>
        <p:spPr>
          <a:xfrm>
            <a:off x="11788072" y="0"/>
            <a:ext cx="45855" cy="7000568"/>
          </a:xfrm>
          <a:prstGeom prst="rect">
            <a:avLst/>
          </a:prstGeom>
          <a:solidFill>
            <a:srgbClr val="F63122"/>
          </a:solidFill>
          <a:ln>
            <a:solidFill>
              <a:srgbClr val="F63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F6425C-2816-40BA-81F8-B3906318C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97723" y="0"/>
            <a:ext cx="23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4B4A1-8E35-407C-891C-CD27AC4F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10FED9-B392-4012-88DB-6533C6EF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A2EA4-E2C1-4135-AD9A-7943E8E1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8C18E-23C0-4ADE-91A2-7F0DC3BC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81600-26EC-4131-A8FE-008D19A7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DFE16C-75D9-460D-A041-FE6516D5D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FFBF6-E0C8-4074-B26B-CEB63A8D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6A4A7-613C-4582-96E5-9BB97167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0A6E5-5E4D-403F-80AE-D58184B3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6005B-F3A6-43D7-95DC-FBD635D0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5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7898F-071E-4174-A316-83AF226D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6" y="365125"/>
            <a:ext cx="10288574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09813-CA9C-4600-B78C-AB323BC3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131"/>
            <a:ext cx="10515600" cy="409783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C2FE3-296A-47E5-B365-6B6874B8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B591F-43D4-4F0E-BB1A-0C052A60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2C5A8E-5BAF-4EB5-B7BE-BDF2185A40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2035" y="0"/>
            <a:ext cx="652329" cy="8900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5D1E8FC-B9DD-490A-A214-4985A41029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0711221" y="5967907"/>
            <a:ext cx="652329" cy="8900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9E1A1FD-178E-46C7-8221-AA1D3B1F9D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97723" y="0"/>
            <a:ext cx="231237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3CB98-AEF4-41B8-A0F9-4C51BD84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010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F379D2D-7728-4ADF-8DBD-C0C8E3130F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F3DA4C0-631C-4E44-A57E-B17D455EE09D}"/>
              </a:ext>
            </a:extLst>
          </p:cNvPr>
          <p:cNvSpPr/>
          <p:nvPr userDrawn="1"/>
        </p:nvSpPr>
        <p:spPr>
          <a:xfrm>
            <a:off x="11788072" y="0"/>
            <a:ext cx="45855" cy="7000568"/>
          </a:xfrm>
          <a:prstGeom prst="rect">
            <a:avLst/>
          </a:prstGeom>
          <a:solidFill>
            <a:srgbClr val="F63122"/>
          </a:solidFill>
          <a:ln>
            <a:solidFill>
              <a:srgbClr val="F63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F572-E7AF-41DE-8231-B6E3E279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89C86-4731-4103-B388-83B2342A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70202-CBAC-461F-878D-20879A3A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7769E-CC04-4010-92E7-84E61E73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4096E-5096-4BE3-87CC-A415E2C3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8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EC6E-3098-4FF7-B111-2CB2AFE0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6D53B-BA4F-486B-B8AA-9F12E78B9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BD5AC-AFF6-4F02-9351-A9CFFB8F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E1862-8971-432C-82AD-DF72CCD7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C3DCF-5F54-4B1F-AE32-75A0EAAF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A021D-C73E-4F8D-84D4-91C99FB9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2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BAE9C-ACDD-4D0A-B8B8-3D90FD4E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0C6AF-4E34-4F0D-8054-BE82CC50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A880B-85ED-42B8-85F6-8935B553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686BC6-9FC7-480E-BDEB-D9809DA7C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9055FE-5341-4693-895A-23A719F78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EBF3F2-7401-48B3-AE96-9145028F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0EB393-F170-4F1F-9AFE-E88D4DBB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DEEB6D-0B52-49F7-AAFD-DAE97EA2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F4AC8-3A96-4E54-8465-DCC71D68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C32B3F-BED2-45B2-A87F-F6CE85EA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6F71DD-7B83-4302-ABAE-A1F11A39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F0BC9C-695B-4486-8BFF-7966A931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4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FD036-D029-4AF5-A3B0-67CA16B7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9FC373-72E8-4462-8074-DD4B5F88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002E8-19AB-47BB-8139-39983277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8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B03B2-6A60-4DC5-93C2-E1769693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18A65-4D20-4B18-967B-173EEB31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FAC27F-9DDD-418D-9E72-C0ED5CA1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33C033-0A7E-488B-8BD7-A5DA721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4B87FC-16F4-4EF8-9489-469B0C74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9A874-9679-4ACD-BE41-72049F2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5078E-E49D-4BDC-A635-B2A07383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7EBC6C-4F69-46DA-8056-D02284E68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9D49FC-921E-4438-AE0E-5CB06A8CC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ACE2D8-4EDF-4F55-8E5C-FD5C67E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EBAC73-6717-4085-A033-97E6C8C6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12BD82-9477-4A04-B8C1-ECD3B447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9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A35A39-6BA4-4025-BC4B-8B527D5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2" y="365125"/>
            <a:ext cx="10252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DEE8F4-983C-4EA7-A497-8D3BA129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6F5D0-C6A3-41BF-B54D-1EFED5B80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52B8-56F9-43F5-982F-D8255B0D1E24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D0F71-F1C7-4D3E-9416-B22B96C0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B94949-AC3F-4E16-B2F4-A394F4A42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1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E968A-28AA-4017-ACE7-C50DBDED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858" y="1376517"/>
            <a:ext cx="10778283" cy="3077243"/>
          </a:xfrm>
        </p:spPr>
        <p:txBody>
          <a:bodyPr>
            <a:normAutofit/>
          </a:bodyPr>
          <a:lstStyle/>
          <a:p>
            <a:r>
              <a:rPr lang="en-GB" sz="7200" dirty="0"/>
              <a:t>Project 2 : Cellular response to drug perturbations</a:t>
            </a:r>
            <a:endParaRPr lang="de-DE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A080AC-E028-429B-95F6-CD5558530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81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/>
              <a:t>Ann- Sophie Kröll, Jana </a:t>
            </a:r>
            <a:r>
              <a:rPr lang="de-DE" sz="2000" dirty="0" err="1"/>
              <a:t>Braunger</a:t>
            </a:r>
            <a:r>
              <a:rPr lang="de-DE" sz="2000" dirty="0"/>
              <a:t> &amp; Anna Münch</a:t>
            </a:r>
          </a:p>
          <a:p>
            <a:r>
              <a:rPr lang="de-DE" sz="2000" dirty="0"/>
              <a:t>Supervisor: </a:t>
            </a:r>
            <a:r>
              <a:rPr lang="de-DE" sz="2000" dirty="0" err="1"/>
              <a:t>Nicolàs</a:t>
            </a:r>
            <a:r>
              <a:rPr lang="de-DE" sz="2000" dirty="0"/>
              <a:t> Palacio-</a:t>
            </a:r>
            <a:r>
              <a:rPr lang="de-DE" sz="2000" dirty="0" err="1"/>
              <a:t>Escat</a:t>
            </a:r>
            <a:r>
              <a:rPr lang="de-DE" sz="2000" dirty="0"/>
              <a:t> and Javier </a:t>
            </a:r>
            <a:r>
              <a:rPr lang="de-DE" sz="2000" dirty="0" err="1"/>
              <a:t>Perales-Patón</a:t>
            </a:r>
            <a:endParaRPr lang="de-DE" sz="2000" dirty="0"/>
          </a:p>
          <a:p>
            <a:r>
              <a:rPr lang="de-DE" sz="2000" dirty="0"/>
              <a:t>Tutor: Julia Rühle - 15.05.2019</a:t>
            </a:r>
          </a:p>
        </p:txBody>
      </p:sp>
      <p:pic>
        <p:nvPicPr>
          <p:cNvPr id="6" name="Grafik 5" descr="Präsentation mit Balkendiagramm">
            <a:extLst>
              <a:ext uri="{FF2B5EF4-FFF2-40B4-BE49-F238E27FC236}">
                <a16:creationId xmlns:a16="http://schemas.microsoft.com/office/drawing/2014/main" id="{C8544A1A-3641-4EE1-A703-A8EA40C7D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736" y="226142"/>
            <a:ext cx="626806" cy="5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24A3-2FD3-4415-B058-D080A477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3" y="365125"/>
            <a:ext cx="10252586" cy="1325563"/>
          </a:xfrm>
        </p:spPr>
        <p:txBody>
          <a:bodyPr/>
          <a:lstStyle/>
          <a:p>
            <a:r>
              <a:rPr lang="de-DE" dirty="0"/>
              <a:t>NCI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de-DE" dirty="0" err="1"/>
              <a:t>Pharmacodynamics</a:t>
            </a:r>
            <a:r>
              <a:rPr lang="de-DE" dirty="0"/>
              <a:t> 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4C388-D828-4020-A5B4-62890F54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NCI-60-Cell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/>
              <a:t>12,704 genes</a:t>
            </a:r>
          </a:p>
          <a:p>
            <a:r>
              <a:rPr lang="de-DE" dirty="0"/>
              <a:t>2 </a:t>
            </a:r>
            <a:r>
              <a:rPr lang="en-US" dirty="0"/>
              <a:t>concentrations</a:t>
            </a:r>
            <a:r>
              <a:rPr lang="de-DE" dirty="0"/>
              <a:t> ( </a:t>
            </a:r>
            <a:r>
              <a:rPr lang="de-DE" dirty="0" err="1"/>
              <a:t>c</a:t>
            </a:r>
            <a:r>
              <a:rPr lang="de-DE" baseline="-25000" dirty="0" err="1"/>
              <a:t>max</a:t>
            </a:r>
            <a:r>
              <a:rPr lang="de-DE" dirty="0"/>
              <a:t> , GI</a:t>
            </a:r>
            <a:r>
              <a:rPr lang="de-DE" baseline="-25000" dirty="0"/>
              <a:t>50</a:t>
            </a:r>
            <a:r>
              <a:rPr lang="de-DE" dirty="0"/>
              <a:t>)</a:t>
            </a:r>
          </a:p>
          <a:p>
            <a:r>
              <a:rPr lang="de-DE" dirty="0"/>
              <a:t>15 </a:t>
            </a:r>
            <a:r>
              <a:rPr lang="de-DE" dirty="0" err="1"/>
              <a:t>drugs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Erlotinib</a:t>
            </a:r>
            <a:endParaRPr lang="de-DE" dirty="0"/>
          </a:p>
          <a:p>
            <a:r>
              <a:rPr lang="en-GB" dirty="0"/>
              <a:t>Comparison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and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en-GB" dirty="0"/>
              <a:t>expression</a:t>
            </a:r>
          </a:p>
        </p:txBody>
      </p:sp>
      <p:pic>
        <p:nvPicPr>
          <p:cNvPr id="6" name="Grafik 5" descr="Internet">
            <a:extLst>
              <a:ext uri="{FF2B5EF4-FFF2-40B4-BE49-F238E27FC236}">
                <a16:creationId xmlns:a16="http://schemas.microsoft.com/office/drawing/2014/main" id="{F5C639BC-A812-4263-B31E-D8F04C43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5" y="182358"/>
            <a:ext cx="572729" cy="5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7DF0D-49FD-4C2B-84B9-5CEE906B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Erlotinib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E8BF4C-16B8-42C2-B354-1E42376A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4BD77-94BA-4AE3-A4B8-36D1471E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52A3C-6448-4D4F-8F5E-F615CC23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/>
              <a:t>Expression </a:t>
            </a:r>
            <a:r>
              <a:rPr lang="de-DE" sz="2400" dirty="0" err="1"/>
              <a:t>profiles</a:t>
            </a:r>
            <a:r>
              <a:rPr lang="de-DE" sz="2400" dirty="0"/>
              <a:t>: </a:t>
            </a:r>
            <a:r>
              <a:rPr lang="de-DE" sz="2400" dirty="0" err="1"/>
              <a:t>density</a:t>
            </a:r>
            <a:r>
              <a:rPr lang="de-DE" sz="2400" dirty="0"/>
              <a:t> </a:t>
            </a:r>
            <a:r>
              <a:rPr lang="de-DE" sz="2400" dirty="0" err="1"/>
              <a:t>plots</a:t>
            </a:r>
            <a:r>
              <a:rPr lang="de-DE" sz="2400" dirty="0"/>
              <a:t> and box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</a:p>
          <a:p>
            <a:pPr lvl="1"/>
            <a:r>
              <a:rPr lang="de-DE" dirty="0" err="1"/>
              <a:t>treated</a:t>
            </a:r>
            <a:r>
              <a:rPr lang="de-DE" dirty="0"/>
              <a:t> vs. </a:t>
            </a:r>
            <a:r>
              <a:rPr lang="de-DE" dirty="0" err="1"/>
              <a:t>untreated</a:t>
            </a:r>
            <a:endParaRPr lang="de-DE" dirty="0"/>
          </a:p>
          <a:p>
            <a:pPr lvl="1"/>
            <a:r>
              <a:rPr lang="de-DE" dirty="0"/>
              <a:t>Down- and </a:t>
            </a:r>
            <a:r>
              <a:rPr lang="de-DE" dirty="0" err="1"/>
              <a:t>upregulated</a:t>
            </a:r>
            <a:r>
              <a:rPr lang="de-DE" dirty="0"/>
              <a:t> genes </a:t>
            </a:r>
            <a:r>
              <a:rPr lang="de-DE" dirty="0" err="1"/>
              <a:t>separately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Normalization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batches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  <a:p>
            <a:r>
              <a:rPr lang="de-DE" sz="2400" dirty="0"/>
              <a:t>PCA: </a:t>
            </a:r>
            <a:r>
              <a:rPr lang="de-DE" sz="2400" dirty="0" err="1"/>
              <a:t>cell</a:t>
            </a:r>
            <a:r>
              <a:rPr lang="de-DE" sz="2400" dirty="0"/>
              <a:t> </a:t>
            </a:r>
            <a:r>
              <a:rPr lang="de-DE" sz="2400" dirty="0" err="1"/>
              <a:t>line</a:t>
            </a:r>
            <a:r>
              <a:rPr lang="de-DE" sz="2400" dirty="0"/>
              <a:t> </a:t>
            </a:r>
            <a:r>
              <a:rPr lang="de-DE" sz="2400" dirty="0" err="1"/>
              <a:t>treated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all </a:t>
            </a:r>
            <a:r>
              <a:rPr lang="de-DE" sz="2400" dirty="0" err="1"/>
              <a:t>drugs</a:t>
            </a:r>
            <a:endParaRPr lang="de-DE" sz="24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Clusters </a:t>
            </a:r>
            <a:r>
              <a:rPr lang="de-DE" dirty="0" err="1">
                <a:sym typeface="Wingdings" panose="05000000000000000000" pitchFamily="2" charset="2"/>
              </a:rPr>
              <a:t>according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drug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treatment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cancer</a:t>
            </a:r>
            <a:r>
              <a:rPr lang="de-DE" dirty="0">
                <a:sym typeface="Wingdings" panose="05000000000000000000" pitchFamily="2" charset="2"/>
              </a:rPr>
              <a:t> type?</a:t>
            </a:r>
          </a:p>
          <a:p>
            <a:r>
              <a:rPr lang="de-DE" sz="2400" dirty="0">
                <a:sym typeface="Wingdings" panose="05000000000000000000" pitchFamily="2" charset="2"/>
              </a:rPr>
              <a:t>Select </a:t>
            </a:r>
            <a:r>
              <a:rPr lang="de-DE" sz="2400" dirty="0" err="1">
                <a:sym typeface="Wingdings" panose="05000000000000000000" pitchFamily="2" charset="2"/>
              </a:rPr>
              <a:t>biomarkers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for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each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cell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line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according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to</a:t>
            </a:r>
            <a:r>
              <a:rPr lang="de-DE" sz="2400" dirty="0">
                <a:sym typeface="Wingdings" panose="05000000000000000000" pitchFamily="2" charset="2"/>
              </a:rPr>
              <a:t> FC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38E66-C74A-462B-97F0-48C94B137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2783" t="18419" r="32655" b="63712"/>
          <a:stretch/>
        </p:blipFill>
        <p:spPr>
          <a:xfrm>
            <a:off x="5418258" y="5060571"/>
            <a:ext cx="4984855" cy="1449734"/>
          </a:xfrm>
          <a:prstGeom prst="rect">
            <a:avLst/>
          </a:prstGeom>
        </p:spPr>
      </p:pic>
      <p:pic>
        <p:nvPicPr>
          <p:cNvPr id="10" name="Grafik 9" descr="Forschung">
            <a:extLst>
              <a:ext uri="{FF2B5EF4-FFF2-40B4-BE49-F238E27FC236}">
                <a16:creationId xmlns:a16="http://schemas.microsoft.com/office/drawing/2014/main" id="{BB9729B5-3A47-45BE-A49D-91040B761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322" y="230188"/>
            <a:ext cx="555523" cy="5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0BC30-8E77-4834-B660-236D7D3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Milestone – </a:t>
            </a:r>
            <a:r>
              <a:rPr lang="de-DE" dirty="0" err="1"/>
              <a:t>Which</a:t>
            </a:r>
            <a:r>
              <a:rPr lang="de-DE" dirty="0"/>
              <a:t> genes and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regulation</a:t>
            </a:r>
            <a:r>
              <a:rPr lang="de-DE" dirty="0"/>
              <a:t> after </a:t>
            </a:r>
            <a:r>
              <a:rPr lang="de-DE" dirty="0" err="1"/>
              <a:t>Erlotinib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3E09-C3D6-4E14-9DE3-9603ACD0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84247"/>
          </a:xfrm>
        </p:spPr>
        <p:txBody>
          <a:bodyPr>
            <a:normAutofit/>
          </a:bodyPr>
          <a:lstStyle/>
          <a:p>
            <a:r>
              <a:rPr lang="de-DE" sz="2400" dirty="0" err="1"/>
              <a:t>Cell</a:t>
            </a:r>
            <a:r>
              <a:rPr lang="de-DE" sz="2400" dirty="0"/>
              <a:t> </a:t>
            </a:r>
            <a:r>
              <a:rPr lang="de-DE" sz="2400" dirty="0" err="1"/>
              <a:t>lines</a:t>
            </a:r>
            <a:r>
              <a:rPr lang="de-DE" sz="2400" dirty="0"/>
              <a:t>: </a:t>
            </a:r>
          </a:p>
          <a:p>
            <a:pPr lvl="1"/>
            <a:r>
              <a:rPr lang="de-DE" dirty="0"/>
              <a:t>Greatest </a:t>
            </a:r>
            <a:r>
              <a:rPr lang="de-DE" dirty="0" err="1"/>
              <a:t>variance</a:t>
            </a:r>
            <a:r>
              <a:rPr lang="de-DE" dirty="0"/>
              <a:t> in FC</a:t>
            </a:r>
          </a:p>
          <a:p>
            <a:pPr lvl="1"/>
            <a:r>
              <a:rPr lang="de-DE" dirty="0"/>
              <a:t>Via PCA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4EB5AF-404B-4152-BA50-DDF9A0A0A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5" t="40252" r="18125" b="15714"/>
          <a:stretch/>
        </p:blipFill>
        <p:spPr>
          <a:xfrm>
            <a:off x="7934532" y="1498580"/>
            <a:ext cx="3663419" cy="28565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888EC4-9472-4485-93C0-AC27A28E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68" y="3267561"/>
            <a:ext cx="3894164" cy="2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Forschung">
            <a:extLst>
              <a:ext uri="{FF2B5EF4-FFF2-40B4-BE49-F238E27FC236}">
                <a16:creationId xmlns:a16="http://schemas.microsoft.com/office/drawing/2014/main" id="{9C4400A5-A9D4-4D1A-A982-78C93E589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322" y="230188"/>
            <a:ext cx="555523" cy="5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0BC30-8E77-4834-B660-236D7D3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Milestone – </a:t>
            </a:r>
            <a:r>
              <a:rPr lang="de-DE" dirty="0" err="1"/>
              <a:t>Which</a:t>
            </a:r>
            <a:r>
              <a:rPr lang="de-DE" dirty="0"/>
              <a:t> genes and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regulation</a:t>
            </a:r>
            <a:r>
              <a:rPr lang="de-DE" dirty="0"/>
              <a:t> after </a:t>
            </a:r>
            <a:r>
              <a:rPr lang="de-DE" dirty="0" err="1"/>
              <a:t>Erlotinib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3E09-C3D6-4E14-9DE3-9603ACD0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84247"/>
          </a:xfrm>
        </p:spPr>
        <p:txBody>
          <a:bodyPr>
            <a:normAutofit/>
          </a:bodyPr>
          <a:lstStyle/>
          <a:p>
            <a:r>
              <a:rPr lang="de-DE" sz="2400" dirty="0"/>
              <a:t>Genes: </a:t>
            </a:r>
          </a:p>
          <a:p>
            <a:pPr lvl="1"/>
            <a:r>
              <a:rPr lang="de-DE" dirty="0"/>
              <a:t>MA </a:t>
            </a:r>
            <a:r>
              <a:rPr lang="de-DE" dirty="0" err="1"/>
              <a:t>plot</a:t>
            </a:r>
            <a:r>
              <a:rPr lang="de-DE" dirty="0"/>
              <a:t> (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Volcano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(FC </a:t>
            </a:r>
            <a:r>
              <a:rPr lang="de-DE" dirty="0" err="1"/>
              <a:t>against</a:t>
            </a:r>
            <a:r>
              <a:rPr lang="de-DE" dirty="0"/>
              <a:t> FDR – t-test)</a:t>
            </a:r>
          </a:p>
          <a:p>
            <a:r>
              <a:rPr lang="de-DE" sz="2400" dirty="0"/>
              <a:t>Single </a:t>
            </a:r>
            <a:r>
              <a:rPr lang="de-DE" sz="2400" dirty="0" err="1"/>
              <a:t>gene</a:t>
            </a:r>
            <a:r>
              <a:rPr lang="de-DE" sz="2400" dirty="0"/>
              <a:t> </a:t>
            </a:r>
            <a:r>
              <a:rPr lang="de-DE" sz="2400" dirty="0" err="1"/>
              <a:t>response</a:t>
            </a:r>
            <a:r>
              <a:rPr lang="de-DE" sz="2400" dirty="0"/>
              <a:t> </a:t>
            </a:r>
            <a:r>
              <a:rPr lang="de-DE" sz="2400" dirty="0" err="1"/>
              <a:t>plot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DA581B-4F19-4280-A0CA-B57269DCF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59"/>
          <a:stretch/>
        </p:blipFill>
        <p:spPr>
          <a:xfrm>
            <a:off x="1351186" y="3770780"/>
            <a:ext cx="6738455" cy="3087220"/>
          </a:xfrm>
          <a:prstGeom prst="rect">
            <a:avLst/>
          </a:prstGeom>
        </p:spPr>
      </p:pic>
      <p:pic>
        <p:nvPicPr>
          <p:cNvPr id="9" name="Grafik 8" descr="Forschung">
            <a:extLst>
              <a:ext uri="{FF2B5EF4-FFF2-40B4-BE49-F238E27FC236}">
                <a16:creationId xmlns:a16="http://schemas.microsoft.com/office/drawing/2014/main" id="{9C4400A5-A9D4-4D1A-A982-78C93E589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322" y="230188"/>
            <a:ext cx="555523" cy="5555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3BBB04-42C7-4CCF-829C-7D3CE7E33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641" y="2165185"/>
            <a:ext cx="3475558" cy="34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6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FBB90-EF7E-415E-99B6-8BFD5987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Milestone – Does the fold change correlate with cell growth inhibition?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7F008-6CF2-41A7-B51B-CDD5B3CF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8340" cy="4351338"/>
          </a:xfrm>
        </p:spPr>
        <p:txBody>
          <a:bodyPr/>
          <a:lstStyle/>
          <a:p>
            <a:r>
              <a:rPr lang="en-GB" sz="2400" dirty="0"/>
              <a:t>Calculate the median of gene expression changes of the most influenced cell lines </a:t>
            </a:r>
          </a:p>
          <a:p>
            <a:r>
              <a:rPr lang="en-GB" sz="2400" dirty="0"/>
              <a:t>Paired t-test: Wilcoxon signed rank test</a:t>
            </a:r>
          </a:p>
          <a:p>
            <a:r>
              <a:rPr lang="en-GB" sz="2400" dirty="0">
                <a:highlight>
                  <a:srgbClr val="FFFF00"/>
                </a:highlight>
              </a:rPr>
              <a:t>Pearson</a:t>
            </a:r>
            <a:r>
              <a:rPr lang="en-GB" sz="2400" dirty="0"/>
              <a:t> Correlation with FC and GI50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 linear regression</a:t>
            </a:r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	 compare with 6h timepoint (Fig. S2)</a:t>
            </a: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10B555-70B1-4DF4-B04A-07C302739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28" b="66186"/>
          <a:stretch/>
        </p:blipFill>
        <p:spPr>
          <a:xfrm>
            <a:off x="7649498" y="1690688"/>
            <a:ext cx="3850064" cy="42756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AC3B25-BE0C-4B9C-8BAC-2701DFC1E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8" y="188401"/>
            <a:ext cx="554784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7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DD2B-4A81-4F49-BA75-5C2E708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Milestone – Which cellular pathway’s are influenced by Erlotinib?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AF6A6-4C17-4B81-84D9-90EF43B1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0819" cy="4351338"/>
          </a:xfrm>
        </p:spPr>
        <p:txBody>
          <a:bodyPr>
            <a:normAutofit/>
          </a:bodyPr>
          <a:lstStyle/>
          <a:p>
            <a:r>
              <a:rPr lang="en-GB" sz="2400" dirty="0" err="1"/>
              <a:t>PROGENy</a:t>
            </a:r>
            <a:r>
              <a:rPr lang="en-GB" sz="2400" dirty="0"/>
              <a:t> or NCI 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affected </a:t>
            </a:r>
            <a:r>
              <a:rPr lang="en-GB" dirty="0"/>
              <a:t>cellular pathways </a:t>
            </a:r>
          </a:p>
          <a:p>
            <a:r>
              <a:rPr lang="en-GB" sz="2400" dirty="0"/>
              <a:t>Heatmap: cell-lines vs. pathways </a:t>
            </a:r>
          </a:p>
          <a:p>
            <a:pPr marL="0" indent="0">
              <a:buNone/>
            </a:pPr>
            <a:r>
              <a:rPr lang="en-GB" sz="2400" dirty="0"/>
              <a:t>(median of FC of relevant genes) </a:t>
            </a:r>
          </a:p>
          <a:p>
            <a:r>
              <a:rPr lang="en-GB" sz="2400" dirty="0"/>
              <a:t>Comparison with other drugs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9DBE0E-8859-4D33-9FD4-11558F859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4033" r="27207" b="13194"/>
          <a:stretch/>
        </p:blipFill>
        <p:spPr>
          <a:xfrm>
            <a:off x="7355740" y="1311945"/>
            <a:ext cx="3810940" cy="46876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4FF077-B4D2-44D8-9230-4A2CF9C0F907}"/>
              </a:ext>
            </a:extLst>
          </p:cNvPr>
          <p:cNvSpPr txBox="1"/>
          <p:nvPr/>
        </p:nvSpPr>
        <p:spPr>
          <a:xfrm>
            <a:off x="7355740" y="4802994"/>
            <a:ext cx="1909558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endParaRPr lang="de-DE" sz="1100" dirty="0"/>
          </a:p>
          <a:p>
            <a:endParaRPr lang="de-DE" sz="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D80498A-8AA5-4A47-B00C-499DE5D6C874}"/>
              </a:ext>
            </a:extLst>
          </p:cNvPr>
          <p:cNvSpPr/>
          <p:nvPr/>
        </p:nvSpPr>
        <p:spPr>
          <a:xfrm>
            <a:off x="7355740" y="5284126"/>
            <a:ext cx="1470581" cy="523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Forschung">
            <a:extLst>
              <a:ext uri="{FF2B5EF4-FFF2-40B4-BE49-F238E27FC236}">
                <a16:creationId xmlns:a16="http://schemas.microsoft.com/office/drawing/2014/main" id="{ADCA7D51-7516-490C-9630-B792FBA79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322" y="230188"/>
            <a:ext cx="555523" cy="5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6DC08-8479-4820-B790-8F0C610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24A5E-19C6-413B-8600-33CBF0D4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Weeks</a:t>
            </a:r>
          </a:p>
          <a:p>
            <a:pPr lvl="1"/>
            <a:r>
              <a:rPr lang="en-US" dirty="0"/>
              <a:t>with 2 weeks for each mile stone</a:t>
            </a:r>
          </a:p>
          <a:p>
            <a:pPr lvl="1"/>
            <a:r>
              <a:rPr lang="en-US" dirty="0"/>
              <a:t>4 weeks at the end to interpret the data and come up with future investigations, which could provide novel insight</a:t>
            </a:r>
          </a:p>
        </p:txBody>
      </p:sp>
      <p:pic>
        <p:nvPicPr>
          <p:cNvPr id="6" name="Grafik 5" descr="Stoppuhr">
            <a:extLst>
              <a:ext uri="{FF2B5EF4-FFF2-40B4-BE49-F238E27FC236}">
                <a16:creationId xmlns:a16="http://schemas.microsoft.com/office/drawing/2014/main" id="{D8A4B708-3D9B-43B3-B242-C109E7AE5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027" y="131865"/>
            <a:ext cx="662346" cy="6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375</Words>
  <Application>Microsoft Office PowerPoint</Application>
  <PresentationFormat>Breitbild</PresentationFormat>
  <Paragraphs>54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Project 2 : Cellular response to drug perturbations</vt:lpstr>
      <vt:lpstr>NCI Transcriptional Pharmacodynamics Workbench</vt:lpstr>
      <vt:lpstr>Erlotinib</vt:lpstr>
      <vt:lpstr>1. Milestone - Broad analysis</vt:lpstr>
      <vt:lpstr>2. Milestone – Which genes and cell lines exposed the most change in regulation after Erlotinib treatment?</vt:lpstr>
      <vt:lpstr>1. Milestone – Which genes and cell lines exposed the most change in regulation after Erlotinib treatment?</vt:lpstr>
      <vt:lpstr>2. Milestone – Does the fold change correlate with cell growth inhibition?</vt:lpstr>
      <vt:lpstr>3. Milestone – Which cellular pathway’s are influenced by Erlotinib?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: Cellular response to drug perturbations</dc:title>
  <dc:creator>Anna Muench</dc:creator>
  <cp:lastModifiedBy>Jana Braunger</cp:lastModifiedBy>
  <cp:revision>37</cp:revision>
  <dcterms:created xsi:type="dcterms:W3CDTF">2019-04-30T13:18:25Z</dcterms:created>
  <dcterms:modified xsi:type="dcterms:W3CDTF">2019-05-08T11:08:54Z</dcterms:modified>
</cp:coreProperties>
</file>