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E96AB1E-6EA5-4592-B7C8-E4694C708372}">
          <p14:sldIdLst>
            <p14:sldId id="256"/>
            <p14:sldId id="257"/>
            <p14:sldId id="258"/>
            <p14:sldId id="260"/>
            <p14:sldId id="259"/>
            <p14:sldId id="262"/>
            <p14:sldId id="261"/>
          </p14:sldIdLst>
        </p14:section>
        <p14:section name="Abschnitt ohne Titel" id="{5C90E944-06DE-47DA-8F2F-3F577CE06CE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-Sophie" initials="A" lastIdx="1" clrIdx="0">
    <p:extLst>
      <p:ext uri="{19B8F6BF-5375-455C-9EA6-DF929625EA0E}">
        <p15:presenceInfo xmlns:p15="http://schemas.microsoft.com/office/powerpoint/2012/main" userId="Ann-Soph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A88CD-984E-453A-A353-FC3BC792E4AA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4C46-2FDE-4E34-889F-F66767A65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62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relevant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in PCA -&gt; </a:t>
            </a:r>
            <a:r>
              <a:rPr lang="de-DE" dirty="0" err="1"/>
              <a:t>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 - </a:t>
            </a:r>
            <a:r>
              <a:rPr lang="de-DE" dirty="0" err="1"/>
              <a:t>untreated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34C46-2FDE-4E34-889F-F66767A659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4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5889D-A7EF-401B-A9EC-3BC1A141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CE913A-3C9A-45B8-890E-14D6DA1D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00933-47B3-4306-8B8D-EF9814DF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A668A-268E-40E5-8BEB-352C03AA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82578E-4AE0-4088-94A8-4DF600F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0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33D16-EB43-4540-A67D-87E5E4C1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52D2C2-4FC5-4D87-8829-FE52EDB2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B0E-D20E-4313-B7BE-2ADDE4C9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D5E4C-C6FB-479F-AE54-A2914747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43769-8DE0-48D6-9343-34961D0E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43044B-D1F1-4ECB-B9FC-62803C99F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8387C0-900F-402B-B5B0-19FFAB26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F8FB3-327A-4968-B563-2D7CE32A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D7BF3-FA49-4BF2-A6F5-A472B282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C40AE-A4F0-4AF7-A25B-60FF1323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4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D7E73-6974-4052-83AC-41ECE8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24F8-9C5B-44C3-A938-2FCDA4D4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8A95B-BB9D-4737-92BF-C19D3AB6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1BEB7-5F36-4C90-B563-614DEDD3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D3A1C-6FA8-47F2-8F38-68512A34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63017-95C7-43E7-9EAA-B665346B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FCDE8-4333-4260-B312-1C2C6596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D0467-5917-40F0-B1A3-C1DEF1E1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E14D3-4FB2-43F4-BBAD-F38387A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9D88A-C82B-4190-8216-11D44C8E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22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55423-0E0C-42D6-B9E4-022001EB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25398-4201-43E0-B50A-8A63D4A4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D436B1-E339-44B8-AD3A-1DFB1B44E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7DA4AE-C1AE-4A22-8445-D474EFAA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E8697E-39EB-4057-8739-E92BF94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B754CC-3DDD-4ACB-9323-F71697CE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F98AB-81EA-4D4B-A8DB-BF2E1F00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56C5FA-AE46-418F-B13E-2CDCD9E6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4743F6-C850-4EA2-A370-EF232BE33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F8ED02-6113-4E8D-9E9A-D0904F52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57F1DE-05EA-46A7-9EDB-915F58B1F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9AF8E9-CAF3-48E0-8615-31900F96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B4808B-DFF8-4B41-80FC-D2B0EC65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ACFCC4-CB6A-4716-8BF8-7194EE4A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F3576-B093-4B5C-ACF1-C19D340B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083C8-14EC-4060-8CE9-352F8CC3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095044-8237-4FE5-8485-5A06C4D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EDF316-0935-4669-9197-36E53AA5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2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8BBEF4-37CD-433E-8A7A-D6DE92D6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2065F6-8DAB-43BC-954B-9A779B15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342FB-585C-48D8-B298-BCAB56A5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8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46E5B-C8B4-4582-A117-9E693276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C67AE-4803-4B63-884F-6B4C7233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424206-DE65-489F-AF9F-231DF03D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644D2-B4D6-4B2A-A646-8E76D91C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3A5DDF-75EF-4FBB-BD87-99C29956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4FD09-AEFF-4441-A02C-FA071C80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18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2AF58-D3F1-4F0C-B928-463753DC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33109A-1A44-4814-801C-EF27F1B1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07610F-1150-4873-857C-6505E0D6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64C3C-F9E5-4085-89A4-DECAC57C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E8393C-E1DE-4668-8895-0881150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3DD455-5FF0-4CD1-80D7-D380B3B3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24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E2058C-F0FB-4395-8EDB-8698294F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730C60-C2EB-4FA3-B1AD-CD69C159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150F1-645C-4364-927E-85C300605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52B8-56F9-43F5-982F-D8255B0D1E24}" type="datetimeFigureOut">
              <a:rPr lang="de-DE" smtClean="0"/>
              <a:t>01.05.2019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529FE-7D1F-4B41-958C-9974BE77E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E31E2-324B-4154-B356-2D3F9BB40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85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E968A-28AA-4017-ACE7-C50DBDED5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2 : Cellular response to drug perturbations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A080AC-E028-429B-95F6-CD5558530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1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724A3-2FD3-4415-B058-D080A477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NCI </a:t>
            </a:r>
            <a:r>
              <a:rPr lang="de-DE" dirty="0" err="1"/>
              <a:t>Transcriptional</a:t>
            </a:r>
            <a:r>
              <a:rPr lang="de-DE" dirty="0"/>
              <a:t> </a:t>
            </a:r>
            <a:r>
              <a:rPr lang="de-DE" dirty="0" err="1"/>
              <a:t>Pharmacodynamics</a:t>
            </a:r>
            <a:r>
              <a:rPr lang="de-DE" dirty="0"/>
              <a:t> 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4C388-D828-4020-A5B4-62890F54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NCI-60-Cell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/>
              <a:t>12,704 genes</a:t>
            </a:r>
          </a:p>
          <a:p>
            <a:r>
              <a:rPr lang="de-DE" dirty="0"/>
              <a:t>3 time </a:t>
            </a:r>
            <a:r>
              <a:rPr lang="de-DE" dirty="0" err="1"/>
              <a:t>points</a:t>
            </a:r>
            <a:r>
              <a:rPr lang="de-DE" dirty="0"/>
              <a:t> (6, 12, 24 h)</a:t>
            </a:r>
          </a:p>
          <a:p>
            <a:r>
              <a:rPr lang="de-DE" dirty="0"/>
              <a:t>2 </a:t>
            </a:r>
            <a:r>
              <a:rPr lang="en-US" dirty="0"/>
              <a:t>concentrations</a:t>
            </a:r>
            <a:r>
              <a:rPr lang="de-DE" dirty="0"/>
              <a:t> ( </a:t>
            </a:r>
            <a:r>
              <a:rPr lang="de-DE" dirty="0" err="1"/>
              <a:t>c</a:t>
            </a:r>
            <a:r>
              <a:rPr lang="de-DE" baseline="-25000" dirty="0" err="1"/>
              <a:t>max</a:t>
            </a:r>
            <a:r>
              <a:rPr lang="de-DE" dirty="0"/>
              <a:t> , GI</a:t>
            </a:r>
            <a:r>
              <a:rPr lang="de-DE" baseline="-25000" dirty="0"/>
              <a:t>50</a:t>
            </a:r>
            <a:r>
              <a:rPr lang="de-DE" dirty="0"/>
              <a:t>)</a:t>
            </a:r>
          </a:p>
          <a:p>
            <a:r>
              <a:rPr lang="de-DE" dirty="0"/>
              <a:t>15 </a:t>
            </a:r>
            <a:r>
              <a:rPr lang="de-DE" dirty="0" err="1"/>
              <a:t>drugs</a:t>
            </a:r>
            <a:endParaRPr lang="de-DE" dirty="0"/>
          </a:p>
          <a:p>
            <a:r>
              <a:rPr lang="en-GB" dirty="0"/>
              <a:t>Comparison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and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transcriptional</a:t>
            </a:r>
            <a:r>
              <a:rPr lang="de-DE" dirty="0"/>
              <a:t> </a:t>
            </a:r>
            <a:r>
              <a:rPr lang="en-GB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0073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0BC30-8E77-4834-B660-236D7D3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– Find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genes and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erlotinib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3E09-C3D6-4E14-9DE3-9603ACD0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424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Goal:</a:t>
            </a:r>
          </a:p>
          <a:p>
            <a:pPr lvl="1"/>
            <a:r>
              <a:rPr lang="de-DE" dirty="0" err="1"/>
              <a:t>Which</a:t>
            </a:r>
            <a:r>
              <a:rPr lang="de-DE" dirty="0"/>
              <a:t> 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effected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/>
              <a:t>EGFR- </a:t>
            </a:r>
            <a:r>
              <a:rPr lang="de-DE" dirty="0" err="1"/>
              <a:t>kinase</a:t>
            </a:r>
            <a:r>
              <a:rPr lang="de-DE" dirty="0"/>
              <a:t> </a:t>
            </a:r>
            <a:r>
              <a:rPr lang="de-DE" dirty="0" err="1"/>
              <a:t>inhibitor</a:t>
            </a:r>
            <a:r>
              <a:rPr lang="de-DE" dirty="0"/>
              <a:t> </a:t>
            </a:r>
            <a:r>
              <a:rPr lang="de-DE" dirty="0" err="1"/>
              <a:t>Erlotinib</a:t>
            </a:r>
            <a:r>
              <a:rPr lang="de-DE" dirty="0"/>
              <a:t> ?</a:t>
            </a:r>
          </a:p>
          <a:p>
            <a:pPr lvl="1"/>
            <a:r>
              <a:rPr lang="de-DE" dirty="0" err="1"/>
              <a:t>Which</a:t>
            </a:r>
            <a:r>
              <a:rPr lang="de-DE" dirty="0"/>
              <a:t> 15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influenced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?</a:t>
            </a:r>
          </a:p>
          <a:p>
            <a:r>
              <a:rPr lang="en-US" dirty="0"/>
              <a:t>Method:</a:t>
            </a:r>
          </a:p>
          <a:p>
            <a:pPr lvl="1"/>
            <a:r>
              <a:rPr lang="en-US" dirty="0"/>
              <a:t>Normalization</a:t>
            </a:r>
            <a:r>
              <a:rPr lang="de-DE" dirty="0"/>
              <a:t>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de-DE" dirty="0" err="1"/>
              <a:t>transcriptional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in different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-&gt; </a:t>
            </a:r>
            <a:r>
              <a:rPr lang="de-DE" dirty="0" err="1"/>
              <a:t>choose</a:t>
            </a:r>
            <a:r>
              <a:rPr lang="de-DE" dirty="0"/>
              <a:t> 15 </a:t>
            </a:r>
          </a:p>
          <a:p>
            <a:pPr lvl="1"/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: </a:t>
            </a:r>
            <a:r>
              <a:rPr lang="de-DE" dirty="0" err="1"/>
              <a:t>which</a:t>
            </a:r>
            <a:r>
              <a:rPr lang="de-DE" dirty="0"/>
              <a:t>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</a:p>
          <a:p>
            <a:pPr marL="457200" lvl="1" indent="0">
              <a:buNone/>
            </a:pPr>
            <a:r>
              <a:rPr lang="de-DE" dirty="0" err="1"/>
              <a:t>responsible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PC1 and PC2</a:t>
            </a:r>
          </a:p>
          <a:p>
            <a:pPr lvl="1"/>
            <a:r>
              <a:rPr lang="de-DE" dirty="0"/>
              <a:t>Plot single-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genes </a:t>
            </a:r>
          </a:p>
          <a:p>
            <a:pPr marL="457200" lvl="1" indent="0">
              <a:buNone/>
            </a:pP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colour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type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4EB5AF-404B-4152-BA50-DDF9A0A0A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5" t="40252" r="18125" b="15714"/>
          <a:stretch/>
        </p:blipFill>
        <p:spPr>
          <a:xfrm>
            <a:off x="9406752" y="4526642"/>
            <a:ext cx="2415133" cy="188323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D83C375-777C-4623-96A3-8AFE8995B4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3" t="32292" r="63125" b="33053"/>
          <a:stretch/>
        </p:blipFill>
        <p:spPr>
          <a:xfrm>
            <a:off x="9082964" y="1545771"/>
            <a:ext cx="2270836" cy="225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FBB90-EF7E-415E-99B6-8BFD5987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Milestone – correlation of gen expression changes vs. drug sensitivity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7F008-6CF2-41A7-B51B-CDD5B3CF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Goal: </a:t>
            </a:r>
          </a:p>
          <a:p>
            <a:pPr lvl="1"/>
            <a:r>
              <a:rPr lang="en-GB" dirty="0"/>
              <a:t>Compare the most effected cell lines with the drug </a:t>
            </a:r>
            <a:r>
              <a:rPr lang="en-GB" dirty="0" err="1"/>
              <a:t>sensititity</a:t>
            </a:r>
            <a:r>
              <a:rPr lang="en-GB" dirty="0"/>
              <a:t> data</a:t>
            </a:r>
          </a:p>
          <a:p>
            <a:r>
              <a:rPr lang="en-GB" dirty="0"/>
              <a:t>Method:</a:t>
            </a:r>
          </a:p>
          <a:p>
            <a:pPr lvl="1"/>
            <a:r>
              <a:rPr lang="en-GB" dirty="0"/>
              <a:t>Calculate the median of gene expression changes of the most influenced cell lines </a:t>
            </a:r>
          </a:p>
          <a:p>
            <a:pPr lvl="1"/>
            <a:r>
              <a:rPr lang="en-GB" dirty="0"/>
              <a:t>Pearson Correlation with drug sensitivity</a:t>
            </a:r>
          </a:p>
          <a:p>
            <a:pPr lvl="1"/>
            <a:r>
              <a:rPr lang="en-GB" dirty="0"/>
              <a:t>T-test (Benjamin- Hochberg- </a:t>
            </a:r>
            <a:r>
              <a:rPr lang="en-GB" dirty="0" err="1"/>
              <a:t>Korrektur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697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7DD2B-4A81-4F49-BA75-5C2E7089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Milestone – which cellular pathway’s are influenced by erlotinib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AF6A6-4C17-4B81-84D9-90EF43B17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Goal: </a:t>
            </a:r>
          </a:p>
          <a:p>
            <a:pPr lvl="1"/>
            <a:r>
              <a:rPr lang="en-GB" dirty="0"/>
              <a:t>Which genes are overexpressed, which expression decrease under erlotinib treatment</a:t>
            </a:r>
          </a:p>
          <a:p>
            <a:pPr lvl="1"/>
            <a:r>
              <a:rPr lang="en-GB" dirty="0"/>
              <a:t>Cellular meanings of the changed gens </a:t>
            </a:r>
          </a:p>
          <a:p>
            <a:r>
              <a:rPr lang="en-GB" dirty="0"/>
              <a:t>Method: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PROGENy</a:t>
            </a:r>
            <a:r>
              <a:rPr lang="en-GB" dirty="0"/>
              <a:t> to determine, which cellular pathways </a:t>
            </a:r>
          </a:p>
          <a:p>
            <a:pPr marL="457200" lvl="1" indent="0">
              <a:buNone/>
            </a:pPr>
            <a:r>
              <a:rPr lang="en-GB" dirty="0"/>
              <a:t>are affected</a:t>
            </a:r>
          </a:p>
          <a:p>
            <a:pPr lvl="1"/>
            <a:r>
              <a:rPr lang="en-GB" dirty="0"/>
              <a:t>Create a heatmap: cell-lines vs. pathways </a:t>
            </a:r>
          </a:p>
          <a:p>
            <a:pPr marL="457200" lvl="1" indent="0">
              <a:buNone/>
            </a:pPr>
            <a:r>
              <a:rPr lang="en-GB" dirty="0"/>
              <a:t>(median of gene expression of relevant genes) </a:t>
            </a:r>
          </a:p>
          <a:p>
            <a:pPr lvl="1"/>
            <a:r>
              <a:rPr lang="en-GB" dirty="0"/>
              <a:t>Hypothesis und t- tests</a:t>
            </a:r>
          </a:p>
          <a:p>
            <a:pPr lvl="2"/>
            <a:r>
              <a:rPr lang="en-GB" dirty="0"/>
              <a:t>How does the treatment affect cell growth?</a:t>
            </a:r>
          </a:p>
          <a:p>
            <a:pPr lvl="2"/>
            <a:r>
              <a:rPr lang="en-GB" dirty="0"/>
              <a:t>Are there similarities between erlotinib and other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9DBE0E-8859-4D33-9FD4-11558F859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4033" r="24464" b="13194"/>
          <a:stretch/>
        </p:blipFill>
        <p:spPr>
          <a:xfrm>
            <a:off x="8882743" y="2671989"/>
            <a:ext cx="3113314" cy="34181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E4FF077-B4D2-44D8-9230-4A2CF9C0F907}"/>
              </a:ext>
            </a:extLst>
          </p:cNvPr>
          <p:cNvSpPr txBox="1"/>
          <p:nvPr/>
        </p:nvSpPr>
        <p:spPr>
          <a:xfrm>
            <a:off x="8839200" y="5214256"/>
            <a:ext cx="16002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31464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03C22-D22D-4E0E-84BB-C69A9F69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Milestone – compare gene expression with different time points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097FBE-7EE3-42FF-A03B-F0CCE91C1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Goal: </a:t>
            </a:r>
          </a:p>
          <a:p>
            <a:pPr lvl="1"/>
            <a:r>
              <a:rPr lang="en-GB" dirty="0"/>
              <a:t>How does the gene expression change with increasing periods of treatment?</a:t>
            </a:r>
          </a:p>
          <a:p>
            <a:pPr lvl="1"/>
            <a:r>
              <a:rPr lang="en-GB" dirty="0"/>
              <a:t>Is there any other drug, which shows the same pattern?</a:t>
            </a:r>
          </a:p>
          <a:p>
            <a:r>
              <a:rPr lang="en-GB" dirty="0"/>
              <a:t>Method:</a:t>
            </a:r>
          </a:p>
          <a:p>
            <a:pPr lvl="1"/>
            <a:r>
              <a:rPr lang="en-GB" dirty="0"/>
              <a:t>Search in the NCI workbench for the data with </a:t>
            </a:r>
          </a:p>
          <a:p>
            <a:pPr marL="457200" lvl="1" indent="0">
              <a:buNone/>
            </a:pPr>
            <a:r>
              <a:rPr lang="en-GB" dirty="0"/>
              <a:t>the time points of 2h and 6h</a:t>
            </a:r>
          </a:p>
          <a:p>
            <a:pPr lvl="1"/>
            <a:r>
              <a:rPr lang="en-US" dirty="0"/>
              <a:t>Compare the median gene expression of different cell lines </a:t>
            </a:r>
          </a:p>
          <a:p>
            <a:pPr marL="457200" lvl="1" indent="0">
              <a:buNone/>
            </a:pPr>
            <a:r>
              <a:rPr lang="en-US" dirty="0"/>
              <a:t>over different time intervals</a:t>
            </a:r>
          </a:p>
          <a:p>
            <a:pPr lvl="1"/>
            <a:r>
              <a:rPr lang="en-US" dirty="0"/>
              <a:t>Compare this with other drugs, which might follow the pattern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BFB746-AA3F-462C-85B7-247170E6C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32" t="27143" r="53125" b="25462"/>
          <a:stretch/>
        </p:blipFill>
        <p:spPr>
          <a:xfrm>
            <a:off x="9492343" y="2685596"/>
            <a:ext cx="2699657" cy="30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6DC08-8479-4820-B790-8F0C610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24A5E-19C6-413B-8600-33CBF0D4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Weeks</a:t>
            </a:r>
          </a:p>
          <a:p>
            <a:pPr lvl="1"/>
            <a:r>
              <a:rPr lang="en-US" dirty="0"/>
              <a:t>with 2 weeks for each mile stone</a:t>
            </a:r>
          </a:p>
          <a:p>
            <a:pPr lvl="1"/>
            <a:r>
              <a:rPr lang="en-US" dirty="0"/>
              <a:t>4 weeks at the end to interpret the data and come up with future investigations, which could provide novel insight</a:t>
            </a:r>
          </a:p>
        </p:txBody>
      </p:sp>
    </p:spTree>
    <p:extLst>
      <p:ext uri="{BB962C8B-B14F-4D97-AF65-F5344CB8AC3E}">
        <p14:creationId xmlns:p14="http://schemas.microsoft.com/office/powerpoint/2010/main" val="302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Breitbild</PresentationFormat>
  <Paragraphs>56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Project 2 : Cellular response to drug perturbations</vt:lpstr>
      <vt:lpstr>NCI Transcriptional Pharmacodynamics Workbench</vt:lpstr>
      <vt:lpstr>1. Milestone – Find the mostly regulated genes and cell lines by erlotinib </vt:lpstr>
      <vt:lpstr>2. Milestone – correlation of gen expression changes vs. drug sensitivity</vt:lpstr>
      <vt:lpstr>3. Milestone – which cellular pathway’s are influenced by erlotinib</vt:lpstr>
      <vt:lpstr>4. Milestone – compare gene expression with different time points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: Cellular response to drug perturbations</dc:title>
  <dc:creator>Anna Muench</dc:creator>
  <cp:lastModifiedBy>Ann-Sophie</cp:lastModifiedBy>
  <cp:revision>14</cp:revision>
  <dcterms:created xsi:type="dcterms:W3CDTF">2019-04-30T13:18:25Z</dcterms:created>
  <dcterms:modified xsi:type="dcterms:W3CDTF">2019-05-01T09:07:26Z</dcterms:modified>
</cp:coreProperties>
</file>