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ink/ink1.xml" ContentType="application/inkml+xml"/>
  <Override PartName="/ppt/comments/comment6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5" r:id="rId6"/>
    <p:sldId id="260" r:id="rId7"/>
    <p:sldId id="273" r:id="rId8"/>
    <p:sldId id="263" r:id="rId9"/>
    <p:sldId id="27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13498B13-0C88-4EF2-87CC-C967D173EC08}">
          <p14:sldIdLst>
            <p14:sldId id="256"/>
          </p14:sldIdLst>
        </p14:section>
        <p14:section name="HNC" id="{866E7F19-1630-455B-895B-05B9C22743D4}">
          <p14:sldIdLst>
            <p14:sldId id="257"/>
          </p14:sldIdLst>
        </p14:section>
        <p14:section name="Paper" id="{0301F65F-A5C4-461C-8601-8B183EFBE9C1}">
          <p14:sldIdLst>
            <p14:sldId id="258"/>
            <p14:sldId id="266"/>
          </p14:sldIdLst>
        </p14:section>
        <p14:section name="DepMapData" id="{C6A8DDDB-2DD3-49AE-963A-F9E3043A1647}">
          <p14:sldIdLst>
            <p14:sldId id="265"/>
          </p14:sldIdLst>
        </p14:section>
        <p14:section name="Project timeline" id="{9C0E70B1-4988-41A5-A2AC-45E63284CF9F}">
          <p14:sldIdLst>
            <p14:sldId id="260"/>
            <p14:sldId id="273"/>
            <p14:sldId id="263"/>
            <p14:sldId id="27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Mechtel" initials="NM" lastIdx="12" clrIdx="0">
    <p:extLst>
      <p:ext uri="{19B8F6BF-5375-455C-9EA6-DF929625EA0E}">
        <p15:presenceInfo xmlns:p15="http://schemas.microsoft.com/office/powerpoint/2012/main" userId="Nils Mechtel" providerId="None"/>
      </p:ext>
    </p:extLst>
  </p:cmAuthor>
  <p:cmAuthor id="2" name="pascal.poc.pp@gmail.com" initials="pa" lastIdx="2" clrIdx="1">
    <p:extLst>
      <p:ext uri="{19B8F6BF-5375-455C-9EA6-DF929625EA0E}">
        <p15:presenceInfo xmlns:p15="http://schemas.microsoft.com/office/powerpoint/2012/main" userId="S::urn:spo:guest#pascal.poc.pp@gmail.com::" providerId="AD"/>
      </p:ext>
    </p:extLst>
  </p:cmAuthor>
  <p:cmAuthor id="3" name="Microsoft Office User" initials="MOU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5E"/>
    <a:srgbClr val="2E83C3"/>
    <a:srgbClr val="236292"/>
    <a:srgbClr val="1EA4D9"/>
    <a:srgbClr val="25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2"/>
    <p:restoredTop sz="94615"/>
  </p:normalViewPr>
  <p:slideViewPr>
    <p:cSldViewPr snapToGrid="0">
      <p:cViewPr varScale="1">
        <p:scale>
          <a:sx n="75" d="100"/>
          <a:sy n="75" d="100"/>
        </p:scale>
        <p:origin x="16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13T22:46:28.430" idx="6">
    <p:pos x="3808" y="160"/>
    <p:text>Wie ihr an den Kommentaren sehen werdet; schön gemacht und echt nur Verbesserungsvorschläge; meine Herangehenseweise wäre es mit Research Questions zu adressieren, weil dann habt ihr etwas Handfestes, dass ihr beweisen wollt; könnt ihr euch ja überlegen, ob euch das gefällt, aber ich denke da an den Abschlussbericht und dann hätte man super schön eine Struktur auch schon mal...:) --&gt; bei eurer Einleitung tue ich mir aktuell halt schwer etwas zu sagen, weil das ja nur Bilder sind; also das müsst ihr halt im Griff haben, aber inhaltlich passen die Bilder; ansonsten schön gemacht und wie schon oft in der WhatsApp Gruppe geprädigt jeder sollt ein bisschen was zu allem wissen und es soll keine einstige Konversation werden --&gt; wenn ihr das befolgt, dann sollte da nichts schief gehen:)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6:15.345" idx="1">
    <p:pos x="10" y="10"/>
    <p:text>Tobi macht den Bar Plot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2T04:31:50.547" idx="2">
    <p:pos x="6067" y="380"/>
    <p:text>Jemand ne Idee für en Titel, bzw was wollen wir mit der Folie überhaupt alles abdecken?</p:text>
    <p:extLst>
      <p:ext uri="{C676402C-5697-4E1C-873F-D02D1690AC5C}">
        <p15:threadingInfo xmlns:p15="http://schemas.microsoft.com/office/powerpoint/2012/main" timeZoneBias="420"/>
      </p:ext>
    </p:extLst>
  </p:cm>
  <p:cm authorId="1" dt="2019-05-12T21:37:38.320" idx="11">
    <p:pos x="6067" y="516"/>
    <p:text>gute Frage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1" dt="2019-05-12T21:37:45.672" idx="12">
    <p:pos x="6067" y="652"/>
    <p:text>haha ^^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7:42.626" idx="2">
    <p:pos x="10" y="10"/>
    <p:text>Pascal überlegt sich was</p:text>
    <p:extLst>
      <p:ext uri="{C676402C-5697-4E1C-873F-D02D1690AC5C}">
        <p15:threadingInfo xmlns:p15="http://schemas.microsoft.com/office/powerpoint/2012/main" timeZoneBias="-120"/>
      </p:ext>
    </p:extLst>
  </p:cm>
  <p:cm authorId="2" dt="2019-05-12T04:30:38.781" idx="1">
    <p:pos x="10" y="106"/>
    <p:text>wurde zu Folie 5, kann gelöscht werden wenn OK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  <p:cm authorId="3" dt="2019-05-13T22:39:48.534" idx="1">
    <p:pos x="4608" y="27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8:10.908" idx="3">
    <p:pos x="10" y="10"/>
    <p:text>Zeitachse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6:18:34.450" idx="4">
    <p:pos x="10" y="146"/>
    <p:text>Smart Art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1" dt="2019-05-11T16:22:16.528" idx="5">
    <p:pos x="10" y="282"/>
    <p:text>größere Schrift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1" dt="2019-05-11T17:38:33.204" idx="10">
    <p:pos x="146" y="146"/>
    <p:text>Nils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38:19.219" idx="8">
    <p:pos x="10" y="10"/>
    <p:text>Niklas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16:06.999" idx="6">
    <p:pos x="10" y="10"/>
    <p:text>Dimension reduction --&gt; k-means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7:38:26.783" idx="9">
    <p:pos x="146" y="146"/>
    <p:text>Niklas</p:text>
    <p:extLst>
      <p:ext uri="{C676402C-5697-4E1C-873F-D02D1690AC5C}">
        <p15:threadingInfo xmlns:p15="http://schemas.microsoft.com/office/powerpoint/2012/main" timeZoneBias="-120"/>
      </p:ext>
    </p:extLst>
  </p:cm>
  <p:cm authorId="3" dt="2019-05-13T22:40:56.191" idx="2">
    <p:pos x="3115" y="1387"/>
    <p:text/>
    <p:extLst>
      <p:ext uri="{C676402C-5697-4E1C-873F-D02D1690AC5C}">
        <p15:threadingInfo xmlns:p15="http://schemas.microsoft.com/office/powerpoint/2012/main" timeZoneBias="-120"/>
      </p:ext>
    </p:extLst>
  </p:cm>
  <p:cm authorId="3" dt="2019-05-13T22:42:23.163" idx="4">
    <p:pos x="3157" y="1387"/>
    <p:text>Inhaltlich gut; überlegt euch dazu bitte ev. Noch eine Research Question, die ihr genau beantworten wollt; also wirklich was Konkretes, wie kA; Can we manage to describe CNA and Expression values with a k of 2, 3, 4 and identify clusters of genes highly correlated among each other beispielsweise; oder kA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16:06.999" idx="6">
    <p:pos x="10" y="10"/>
    <p:text>Dimension reduction --&gt; k-means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7:38:26.783" idx="9">
    <p:pos x="146" y="146"/>
    <p:text>Niklas</p:text>
    <p:extLst>
      <p:ext uri="{C676402C-5697-4E1C-873F-D02D1690AC5C}">
        <p15:threadingInfo xmlns:p15="http://schemas.microsoft.com/office/powerpoint/2012/main" timeZoneBias="-120"/>
      </p:ext>
    </p:extLst>
  </p:cm>
  <p:cm authorId="3" dt="2019-05-13T22:41:59.499" idx="3">
    <p:pos x="1824" y="2901"/>
    <p:text>Macht daraus ruhig eine ordentliche Research Question, die ihr adressieren wollt:)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38:13.050" idx="7">
    <p:pos x="10" y="10"/>
    <p:text>Nils</p:text>
    <p:extLst>
      <p:ext uri="{C676402C-5697-4E1C-873F-D02D1690AC5C}">
        <p15:threadingInfo xmlns:p15="http://schemas.microsoft.com/office/powerpoint/2012/main" timeZoneBias="-120"/>
      </p:ext>
    </p:extLst>
  </p:cm>
  <p:cm authorId="3" dt="2019-05-13T22:44:08.789" idx="5">
    <p:pos x="2347" y="1408"/>
    <p:text>Macht aus den Stichpunkten, die ihr da habt auch wieder eine Question, die ihr adressieren wollt; im Idealfall findet ihr etwas ähnliches in anderen Papers und könnt dann sagen; XY et.al. showed that via a logistic regression Genes can be categorized into 1st and 2nd driver mutations based on Expression and Mutation values. In our approach we want to use a simplified model of a multi-lin. Regression to adress kA was alles:)</p:text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1T15:25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68 341 920 0 0,'-5'31'80'0'0,"5"-31"-80"0"0,0 0 0 0 0,0 0 0 0 0,0 0 176 0 0,0 13 16 0 0,0-13 8 0 0,-6 12 0 0 0,6 1-200 0 0,-6 0 64 0 0,2-9-64 0 0,-3 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854A-5F0F-4A05-8D1F-32E1E9A1E1DE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60E8-D9BA-494E-AAA0-308C1FA27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76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ID, Primary Disease, </a:t>
            </a:r>
            <a:r>
              <a:rPr lang="de-DE" err="1"/>
              <a:t>Secondary</a:t>
            </a:r>
            <a:r>
              <a:rPr lang="de-DE"/>
              <a:t> </a:t>
            </a:r>
            <a:r>
              <a:rPr lang="de-DE" err="1"/>
              <a:t>Desease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0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7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6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Wilcoxon Rank sum test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Pairwise scatter plot für correlation der variablen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0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4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5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70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A124-43A9-4BFD-AB04-000A3280E8AD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6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BE74-C148-45F5-A49F-1D57CB38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55" y="308503"/>
            <a:ext cx="5764261" cy="224627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>
                <a:solidFill>
                  <a:srgbClr val="236292"/>
                </a:solidFill>
                <a:latin typeface="Gill Sans MT"/>
                <a:cs typeface="Calibri Light"/>
              </a:rPr>
              <a:t>Project </a:t>
            </a:r>
            <a:r>
              <a:rPr lang="en-GB" b="1" dirty="0">
                <a:solidFill>
                  <a:srgbClr val="236292"/>
                </a:solidFill>
                <a:latin typeface="Gill Sans MT"/>
                <a:cs typeface="Calibri Light"/>
              </a:rPr>
              <a:t>Proposal</a:t>
            </a:r>
            <a:br>
              <a:rPr lang="de-DE" b="1" dirty="0">
                <a:latin typeface="Gill Sans MT" panose="020B0502020104020203" pitchFamily="34" charset="0"/>
                <a:cs typeface="Calibri Light"/>
              </a:rPr>
            </a:br>
            <a:r>
              <a:rPr lang="de-DE" dirty="0">
                <a:solidFill>
                  <a:srgbClr val="236292"/>
                </a:solidFill>
                <a:latin typeface="Gill Sans MT"/>
                <a:cs typeface="Calibri Light"/>
              </a:rPr>
              <a:t>Head </a:t>
            </a:r>
            <a:r>
              <a:rPr lang="de-DE" dirty="0" err="1">
                <a:solidFill>
                  <a:srgbClr val="236292"/>
                </a:solidFill>
                <a:latin typeface="Gill Sans MT"/>
                <a:cs typeface="Calibri Light"/>
              </a:rPr>
              <a:t>and</a:t>
            </a:r>
            <a:r>
              <a:rPr lang="de-DE" dirty="0">
                <a:solidFill>
                  <a:srgbClr val="236292"/>
                </a:solidFill>
                <a:latin typeface="Gill Sans MT"/>
                <a:cs typeface="Calibri Light"/>
              </a:rPr>
              <a:t> Neck Cancer</a:t>
            </a:r>
            <a:endParaRPr lang="de-DE" dirty="0">
              <a:solidFill>
                <a:srgbClr val="236292"/>
              </a:solidFill>
              <a:latin typeface="Gill Sans M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55" y="2706997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>
                <a:latin typeface="Gill Sans MT"/>
                <a:cs typeface="Calibri"/>
              </a:rPr>
              <a:t>Pascal </a:t>
            </a:r>
            <a:r>
              <a:rPr lang="de-DE" err="1">
                <a:latin typeface="Gill Sans MT"/>
                <a:cs typeface="Calibri"/>
              </a:rPr>
              <a:t>Poc</a:t>
            </a:r>
            <a:r>
              <a:rPr lang="de-DE">
                <a:latin typeface="Gill Sans MT"/>
                <a:cs typeface="Calibri"/>
              </a:rPr>
              <a:t>, Niklas Urbanek</a:t>
            </a:r>
            <a:endParaRPr lang="de-DE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0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BA23-C101-4F91-8B43-931C93C8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12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Gill Sans MT"/>
              </a:rPr>
              <a:t>Multiple </a:t>
            </a:r>
            <a:r>
              <a:rPr lang="de-DE" dirty="0" err="1">
                <a:latin typeface="Gill Sans MT"/>
              </a:rPr>
              <a:t>Linaere</a:t>
            </a:r>
            <a:r>
              <a:rPr lang="de-DE" dirty="0">
                <a:latin typeface="Gill Sans MT"/>
              </a:rPr>
              <a:t> Regression</a:t>
            </a:r>
          </a:p>
          <a:p>
            <a:pPr lvl="1"/>
            <a:r>
              <a:rPr lang="de-DE" dirty="0" err="1">
                <a:latin typeface="Gill Sans MT"/>
              </a:rPr>
              <a:t>Examine</a:t>
            </a:r>
            <a:r>
              <a:rPr lang="de-DE" dirty="0">
                <a:latin typeface="Gill Sans MT"/>
              </a:rPr>
              <a:t> </a:t>
            </a:r>
            <a:r>
              <a:rPr lang="de-DE" dirty="0" err="1">
                <a:latin typeface="Gill Sans MT"/>
              </a:rPr>
              <a:t>correlation</a:t>
            </a:r>
            <a:r>
              <a:rPr lang="de-DE" dirty="0">
                <a:latin typeface="Gill Sans MT"/>
              </a:rPr>
              <a:t> </a:t>
            </a:r>
            <a:r>
              <a:rPr lang="de-DE" dirty="0" err="1">
                <a:latin typeface="Gill Sans MT"/>
              </a:rPr>
              <a:t>between</a:t>
            </a:r>
            <a:r>
              <a:rPr lang="de-DE" dirty="0">
                <a:latin typeface="Gill Sans MT"/>
              </a:rPr>
              <a:t> variables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 err="1">
                <a:latin typeface="Gill Sans MT"/>
              </a:rPr>
              <a:t>Variance</a:t>
            </a:r>
            <a:r>
              <a:rPr lang="de-DE" dirty="0">
                <a:latin typeface="Gill Sans MT"/>
              </a:rPr>
              <a:t> </a:t>
            </a:r>
            <a:r>
              <a:rPr lang="de-DE" dirty="0" err="1">
                <a:latin typeface="Gill Sans MT"/>
              </a:rPr>
              <a:t>decomposition</a:t>
            </a:r>
            <a:endParaRPr lang="de-DE" dirty="0">
              <a:ea typeface="+mn-lt"/>
              <a:cs typeface="+mn-lt"/>
            </a:endParaRPr>
          </a:p>
          <a:p>
            <a:pPr lvl="1"/>
            <a:r>
              <a:rPr lang="de-DE" dirty="0">
                <a:latin typeface="Gill Sans MT"/>
              </a:rPr>
              <a:t>F-test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>
                <a:latin typeface="Gill Sans MT"/>
              </a:rPr>
              <a:t>T-test of </a:t>
            </a:r>
            <a:r>
              <a:rPr lang="de-DE" dirty="0" err="1">
                <a:latin typeface="Gill Sans MT"/>
              </a:rPr>
              <a:t>each</a:t>
            </a:r>
            <a:r>
              <a:rPr lang="de-DE" dirty="0">
                <a:latin typeface="Gill Sans MT"/>
              </a:rPr>
              <a:t> variable</a:t>
            </a:r>
            <a:endParaRPr lang="en-US" dirty="0">
              <a:ea typeface="+mn-lt"/>
              <a:cs typeface="+mn-lt"/>
            </a:endParaRPr>
          </a:p>
          <a:p>
            <a:pPr lvl="1"/>
            <a:endParaRPr lang="de-DE" dirty="0">
              <a:latin typeface="Gill Sans MT"/>
            </a:endParaRPr>
          </a:p>
          <a:p>
            <a:r>
              <a:rPr lang="de-DE" dirty="0" err="1">
                <a:latin typeface="Gill Sans MT"/>
              </a:rPr>
              <a:t>Compare</a:t>
            </a:r>
            <a:r>
              <a:rPr lang="de-DE" dirty="0">
                <a:latin typeface="Gill Sans MT"/>
              </a:rPr>
              <a:t> different </a:t>
            </a:r>
            <a:r>
              <a:rPr lang="de-DE" dirty="0" err="1">
                <a:latin typeface="Gill Sans MT"/>
              </a:rPr>
              <a:t>models</a:t>
            </a:r>
            <a:endParaRPr lang="de-DE" dirty="0">
              <a:latin typeface="Gill Sans MT"/>
            </a:endParaRPr>
          </a:p>
          <a:p>
            <a:endParaRPr lang="de-DE" dirty="0">
              <a:latin typeface="Gill Sans MT" panose="020B0502020104020203" pitchFamily="34" charset="0"/>
            </a:endParaRPr>
          </a:p>
          <a:p>
            <a:pPr lvl="1"/>
            <a:endParaRPr lang="de-DE" dirty="0">
              <a:latin typeface="Gill Sans MT" panose="020B0502020104020203" pitchFamily="34" charset="0"/>
              <a:sym typeface="Wingdings" panose="05000000000000000000" pitchFamily="2" charset="2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90BFA5D-211B-472C-932D-14B6D1D4E36C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8E284DCD-3960-4150-A4AE-F3C301007B2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feil: Chevron 4">
              <a:extLst>
                <a:ext uri="{FF2B5EF4-FFF2-40B4-BE49-F238E27FC236}">
                  <a16:creationId xmlns:a16="http://schemas.microsoft.com/office/drawing/2014/main" id="{6AADC546-FB9D-4E44-B69B-D5DD7ED4DE1F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AA27968-C11F-4A3C-80D9-92B55A62246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C25B359-51FD-41E0-8137-7E489DEE7F17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694EEF47-A28F-49B6-949E-B60C63EE1992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4AF01EC-6151-4BB9-B9FF-3E37E7B94EC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7C06554-9C2D-4F08-A8B7-110536C9278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82552D81-9050-48B9-83ED-0E589B37F8F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33C6A36-8341-442A-A0B7-434D4F74C9CE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E377BF8-2061-430A-B571-AC4B635626A4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92049864-8C01-48A1-823D-E3DE364ED32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32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1D3-9463-48A0-85F8-1984E24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  <a:cs typeface="Calibri Light"/>
              </a:rPr>
              <a:t>Characteristics about HNC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A2E3FA-4CE7-45BE-81BD-EBF5520F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4" y="1881274"/>
            <a:ext cx="3421347" cy="3206859"/>
          </a:xfrm>
          <a:prstGeom prst="rect">
            <a:avLst/>
          </a:prstGeom>
        </p:spPr>
      </p:pic>
      <p:pic>
        <p:nvPicPr>
          <p:cNvPr id="11" name="Picture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6303D25-7CBE-4883-82DB-08081E07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3" y="1884375"/>
            <a:ext cx="6154881" cy="346165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3561F8D-9380-41DF-9739-3A0E08468CF6}"/>
              </a:ext>
            </a:extLst>
          </p:cNvPr>
          <p:cNvSpPr txBox="1"/>
          <p:nvPr/>
        </p:nvSpPr>
        <p:spPr>
          <a:xfrm>
            <a:off x="526973" y="6455328"/>
            <a:ext cx="34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Gill Sans MT" panose="020B0502020104020203" pitchFamily="34" charset="0"/>
              </a:rPr>
              <a:t>https://speciality.medicaldialogues.in/hepatitis-c-ups-risk-of-head-and-neck-cancers/</a:t>
            </a:r>
          </a:p>
        </p:txBody>
      </p:sp>
    </p:spTree>
    <p:extLst>
      <p:ext uri="{BB962C8B-B14F-4D97-AF65-F5344CB8AC3E}">
        <p14:creationId xmlns:p14="http://schemas.microsoft.com/office/powerpoint/2010/main" val="19655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4BB1-C745-4D72-9AAA-5E0278F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7" y="477809"/>
            <a:ext cx="10700019" cy="1320800"/>
          </a:xfrm>
        </p:spPr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</a:rPr>
              <a:t>Synthetic lethality (SL) / Synthetic dosage lethality (SDL)</a:t>
            </a:r>
          </a:p>
        </p:txBody>
      </p:sp>
      <p:pic>
        <p:nvPicPr>
          <p:cNvPr id="4" name="Picture 4" descr="Ein Bild, das Screenshot, Karte enthält.&#10;&#10;Mit hoher Zuverlässigkeit generierte Beschreibung">
            <a:extLst>
              <a:ext uri="{FF2B5EF4-FFF2-40B4-BE49-F238E27FC236}">
                <a16:creationId xmlns:a16="http://schemas.microsoft.com/office/drawing/2014/main" id="{F2F50BCD-C94F-4B9B-8BF7-398EA9DC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38" y="1138209"/>
            <a:ext cx="5169284" cy="48563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AAFE05-3F01-4A14-8188-57CE5A8CD71E}"/>
              </a:ext>
            </a:extLst>
          </p:cNvPr>
          <p:cNvSpPr txBox="1"/>
          <p:nvPr/>
        </p:nvSpPr>
        <p:spPr>
          <a:xfrm>
            <a:off x="507037" y="6380191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err="1">
                <a:latin typeface="Gill Sans MT" panose="020B0502020104020203" pitchFamily="34" charset="0"/>
              </a:rPr>
              <a:t>Hieter</a:t>
            </a:r>
            <a:r>
              <a:rPr lang="en-US" sz="100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>
              <a:latin typeface="Gill Sans MT" panose="020B05020201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9A01-F4B1-4F85-A116-A9CD291D8816}"/>
              </a:ext>
            </a:extLst>
          </p:cNvPr>
          <p:cNvSpPr txBox="1"/>
          <p:nvPr/>
        </p:nvSpPr>
        <p:spPr>
          <a:xfrm>
            <a:off x="5065490" y="5955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6F25-D8B4-4DB8-B960-4A00E53B472B}"/>
              </a:ext>
            </a:extLst>
          </p:cNvPr>
          <p:cNvSpPr txBox="1"/>
          <p:nvPr/>
        </p:nvSpPr>
        <p:spPr>
          <a:xfrm>
            <a:off x="6669312" y="5955669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SDL</a:t>
            </a:r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3051B073-4B27-4D2F-8EA2-4D83A57733D7}"/>
              </a:ext>
            </a:extLst>
          </p:cNvPr>
          <p:cNvSpPr txBox="1"/>
          <p:nvPr/>
        </p:nvSpPr>
        <p:spPr>
          <a:xfrm>
            <a:off x="3455631" y="5955668"/>
            <a:ext cx="457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>
                <a:latin typeface="Gill Sans MT"/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36782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D6C7-E4F3-4CC2-9977-57E2B563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822"/>
            <a:ext cx="12192000" cy="15138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1EA4D9"/>
                </a:solidFill>
                <a:latin typeface="Gill Sans MT" panose="020B0502020104020203" pitchFamily="34" charset="0"/>
              </a:rPr>
              <a:t>DAISY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E4A18-CAD6-4EC5-B815-4CDA06E0B1C1}"/>
              </a:ext>
            </a:extLst>
          </p:cNvPr>
          <p:cNvSpPr txBox="1"/>
          <p:nvPr/>
        </p:nvSpPr>
        <p:spPr>
          <a:xfrm>
            <a:off x="528983" y="6409113"/>
            <a:ext cx="6143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latin typeface="Gill Sans MT" panose="020B0502020104020203" pitchFamily="34" charset="0"/>
              </a:rPr>
              <a:t>Jerby-Arnon</a:t>
            </a:r>
            <a:r>
              <a:rPr lang="de-DE" sz="1000">
                <a:latin typeface="Gill Sans MT" panose="020B0502020104020203" pitchFamily="34" charset="0"/>
              </a:rPr>
              <a:t>, </a:t>
            </a:r>
            <a:r>
              <a:rPr lang="de-DE" sz="1000" err="1">
                <a:latin typeface="Gill Sans MT" panose="020B0502020104020203" pitchFamily="34" charset="0"/>
              </a:rPr>
              <a:t>Livnat</a:t>
            </a:r>
            <a:r>
              <a:rPr lang="de-DE" sz="1000">
                <a:latin typeface="Gill Sans MT" panose="020B0502020104020203" pitchFamily="34" charset="0"/>
              </a:rPr>
              <a:t>, et al. “</a:t>
            </a:r>
            <a:r>
              <a:rPr lang="de-DE" sz="1000" err="1">
                <a:latin typeface="Gill Sans MT" panose="020B0502020104020203" pitchFamily="34" charset="0"/>
              </a:rPr>
              <a:t>Predicting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cancer-specific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vulnerability</a:t>
            </a:r>
            <a:r>
              <a:rPr lang="de-DE" sz="1000">
                <a:latin typeface="Gill Sans MT" panose="020B0502020104020203" pitchFamily="34" charset="0"/>
              </a:rPr>
              <a:t> via </a:t>
            </a:r>
            <a:r>
              <a:rPr lang="de-DE" sz="1000" err="1">
                <a:latin typeface="Gill Sans MT" panose="020B0502020104020203" pitchFamily="34" charset="0"/>
              </a:rPr>
              <a:t>data-driven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detection</a:t>
            </a:r>
            <a:r>
              <a:rPr lang="de-DE" sz="1000">
                <a:latin typeface="Gill Sans MT" panose="020B0502020104020203" pitchFamily="34" charset="0"/>
              </a:rPr>
              <a:t> of </a:t>
            </a:r>
            <a:r>
              <a:rPr lang="de-DE" sz="1000" err="1">
                <a:latin typeface="Gill Sans MT" panose="020B0502020104020203" pitchFamily="34" charset="0"/>
              </a:rPr>
              <a:t>synthetic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lethality</a:t>
            </a:r>
            <a:r>
              <a:rPr lang="de-DE" sz="1000">
                <a:latin typeface="Gill Sans MT" panose="020B0502020104020203" pitchFamily="34" charset="0"/>
              </a:rPr>
              <a:t>.” </a:t>
            </a:r>
            <a:r>
              <a:rPr lang="de-DE" sz="1000" err="1">
                <a:latin typeface="Gill Sans MT" panose="020B0502020104020203" pitchFamily="34" charset="0"/>
              </a:rPr>
              <a:t>Cell</a:t>
            </a:r>
            <a:r>
              <a:rPr lang="de-DE" sz="1000">
                <a:latin typeface="Gill Sans MT" panose="020B0502020104020203" pitchFamily="34" charset="0"/>
              </a:rPr>
              <a:t> 158.5 (2014): 1199-120.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0D6B81-78E5-40AC-91FA-9B7CAC5D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97" y="1098409"/>
            <a:ext cx="6906755" cy="5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B241C-01F8-4A1A-B493-796A1AD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447"/>
            <a:ext cx="12192000" cy="1320800"/>
          </a:xfrm>
        </p:spPr>
        <p:txBody>
          <a:bodyPr/>
          <a:lstStyle/>
          <a:p>
            <a:pPr algn="ctr"/>
            <a:r>
              <a:rPr lang="de-DE" dirty="0" err="1">
                <a:solidFill>
                  <a:srgbClr val="1EA4D9"/>
                </a:solidFill>
                <a:latin typeface="Gill Sans MT"/>
              </a:rPr>
              <a:t>DepMapData</a:t>
            </a:r>
            <a:endParaRPr lang="de-DE" dirty="0">
              <a:solidFill>
                <a:srgbClr val="1EA4D9"/>
              </a:solidFill>
              <a:latin typeface="Gill Sans M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397B40A-EE96-4748-8A82-169D30F7EEB6}"/>
              </a:ext>
            </a:extLst>
          </p:cNvPr>
          <p:cNvGrpSpPr/>
          <p:nvPr/>
        </p:nvGrpSpPr>
        <p:grpSpPr>
          <a:xfrm>
            <a:off x="7697019" y="3773661"/>
            <a:ext cx="1725748" cy="1203432"/>
            <a:chOff x="7575145" y="5089872"/>
            <a:chExt cx="916005" cy="638766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F1F3413-5685-402F-9DE3-0E33D590DF86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2" name="Graphic 336" descr="Mitarbeiterausweis">
              <a:extLst>
                <a:ext uri="{FF2B5EF4-FFF2-40B4-BE49-F238E27FC236}">
                  <a16:creationId xmlns:a16="http://schemas.microsoft.com/office/drawing/2014/main" id="{A84E23B7-C04F-4FC7-8C11-166835AE1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1AA5B62-C311-4618-8A89-2D208C2A4B0B}"/>
              </a:ext>
            </a:extLst>
          </p:cNvPr>
          <p:cNvSpPr txBox="1"/>
          <p:nvPr/>
        </p:nvSpPr>
        <p:spPr>
          <a:xfrm>
            <a:off x="7670741" y="5095441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44CA4D-A5D3-438A-A107-222ADFB86095}"/>
              </a:ext>
            </a:extLst>
          </p:cNvPr>
          <p:cNvGrpSpPr/>
          <p:nvPr/>
        </p:nvGrpSpPr>
        <p:grpSpPr>
          <a:xfrm>
            <a:off x="4937454" y="3773663"/>
            <a:ext cx="1725748" cy="1203432"/>
            <a:chOff x="6829770" y="3397949"/>
            <a:chExt cx="916005" cy="63876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104FDC4E-7190-4CF2-9FC1-1E478299AFB7}"/>
                </a:ext>
              </a:extLst>
            </p:cNvPr>
            <p:cNvSpPr/>
            <p:nvPr/>
          </p:nvSpPr>
          <p:spPr>
            <a:xfrm>
              <a:off x="6829770" y="3397949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7" name="Graphic 345" descr="Waage der Justitia">
              <a:extLst>
                <a:ext uri="{FF2B5EF4-FFF2-40B4-BE49-F238E27FC236}">
                  <a16:creationId xmlns:a16="http://schemas.microsoft.com/office/drawing/2014/main" id="{C6446DC4-3442-4F06-A1D7-17D85F70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2796" y="3472356"/>
              <a:ext cx="489951" cy="489951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C6180D2-4115-4914-ACCB-823A4614BE52}"/>
              </a:ext>
            </a:extLst>
          </p:cNvPr>
          <p:cNvSpPr txBox="1"/>
          <p:nvPr/>
        </p:nvSpPr>
        <p:spPr>
          <a:xfrm>
            <a:off x="4937450" y="5090545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ill Sans MT" panose="020B0502020104020203" pitchFamily="34" charset="0"/>
              </a:rPr>
              <a:t>Kockdown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probability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525F42-E405-4DE1-9718-8755768D6F59}"/>
              </a:ext>
            </a:extLst>
          </p:cNvPr>
          <p:cNvGrpSpPr/>
          <p:nvPr/>
        </p:nvGrpSpPr>
        <p:grpSpPr>
          <a:xfrm>
            <a:off x="4932127" y="1446548"/>
            <a:ext cx="1725748" cy="1203432"/>
            <a:chOff x="4034055" y="5368480"/>
            <a:chExt cx="916005" cy="638766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994B5C16-ED09-4D2A-81E3-137A2962DDFF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2" name="Graphic 338" descr="Balkendiagramm mit Aufwärtstrend">
              <a:extLst>
                <a:ext uri="{FF2B5EF4-FFF2-40B4-BE49-F238E27FC236}">
                  <a16:creationId xmlns:a16="http://schemas.microsoft.com/office/drawing/2014/main" id="{5C9F4A07-E59D-4993-B624-DD647905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2D3C2EC-A0D8-468D-AF52-66D8A510F893}"/>
              </a:ext>
            </a:extLst>
          </p:cNvPr>
          <p:cNvSpPr txBox="1"/>
          <p:nvPr/>
        </p:nvSpPr>
        <p:spPr>
          <a:xfrm>
            <a:off x="4932127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Copy number </a:t>
            </a:r>
            <a:r>
              <a:rPr lang="de-DE" dirty="0" err="1">
                <a:latin typeface="Gill Sans MT" panose="020B0502020104020203" pitchFamily="34" charset="0"/>
              </a:rPr>
              <a:t>alteration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995A5E7-8CF8-4993-AB9E-F04FFCAD162C}"/>
              </a:ext>
            </a:extLst>
          </p:cNvPr>
          <p:cNvGrpSpPr/>
          <p:nvPr/>
        </p:nvGrpSpPr>
        <p:grpSpPr>
          <a:xfrm>
            <a:off x="2192567" y="1446548"/>
            <a:ext cx="1725748" cy="1203432"/>
            <a:chOff x="4034055" y="4587992"/>
            <a:chExt cx="916005" cy="63876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FBB8CD5-4D7D-47FA-92B3-ED71728772B3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7" name="Graphic 334" descr="DNA">
              <a:extLst>
                <a:ext uri="{FF2B5EF4-FFF2-40B4-BE49-F238E27FC236}">
                  <a16:creationId xmlns:a16="http://schemas.microsoft.com/office/drawing/2014/main" id="{CFEC9BCB-A40C-483A-AA0F-D8B2688F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4EFB211-6C29-449D-A580-298B6A45F6D7}"/>
              </a:ext>
            </a:extLst>
          </p:cNvPr>
          <p:cNvSpPr txBox="1"/>
          <p:nvPr/>
        </p:nvSpPr>
        <p:spPr>
          <a:xfrm>
            <a:off x="2134346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Gene </a:t>
            </a:r>
            <a:r>
              <a:rPr lang="de-DE" dirty="0" err="1">
                <a:latin typeface="Gill Sans MT" panose="020B0502020104020203" pitchFamily="34" charset="0"/>
              </a:rPr>
              <a:t>expression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DF99FC4-B4EE-4188-85BC-130F11C2AEF2}"/>
              </a:ext>
            </a:extLst>
          </p:cNvPr>
          <p:cNvGrpSpPr/>
          <p:nvPr/>
        </p:nvGrpSpPr>
        <p:grpSpPr>
          <a:xfrm>
            <a:off x="7729912" y="1394844"/>
            <a:ext cx="1725748" cy="1203431"/>
            <a:chOff x="4034056" y="3409614"/>
            <a:chExt cx="916005" cy="63876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2D7E17B-7809-4C30-9331-BEAB1F277883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2" name="Grafik 41" descr="Blitz">
              <a:extLst>
                <a:ext uri="{FF2B5EF4-FFF2-40B4-BE49-F238E27FC236}">
                  <a16:creationId xmlns:a16="http://schemas.microsoft.com/office/drawing/2014/main" id="{2B6491E3-7314-45F7-A491-B41223F3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8AB3C1F3-CEC4-4540-AB7A-5CDE078BBD46}"/>
              </a:ext>
            </a:extLst>
          </p:cNvPr>
          <p:cNvSpPr txBox="1"/>
          <p:nvPr/>
        </p:nvSpPr>
        <p:spPr>
          <a:xfrm>
            <a:off x="7729908" y="2711727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EEF96DF-C40B-4D8E-B6CA-047267036A72}"/>
              </a:ext>
            </a:extLst>
          </p:cNvPr>
          <p:cNvGrpSpPr/>
          <p:nvPr/>
        </p:nvGrpSpPr>
        <p:grpSpPr>
          <a:xfrm>
            <a:off x="2192571" y="3773663"/>
            <a:ext cx="1725748" cy="1203432"/>
            <a:chOff x="1107976" y="3566776"/>
            <a:chExt cx="916005" cy="638766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146FFA9F-70CC-4A19-B657-D8BC933291F4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7" name="Graphic 332" descr="Schere">
              <a:extLst>
                <a:ext uri="{FF2B5EF4-FFF2-40B4-BE49-F238E27FC236}">
                  <a16:creationId xmlns:a16="http://schemas.microsoft.com/office/drawing/2014/main" id="{86E62FA4-B48B-4D6A-BED7-6077A631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2A52C933-6C35-4BEB-B4B5-46E10477BBBF}"/>
              </a:ext>
            </a:extLst>
          </p:cNvPr>
          <p:cNvSpPr txBox="1"/>
          <p:nvPr/>
        </p:nvSpPr>
        <p:spPr>
          <a:xfrm>
            <a:off x="2192567" y="5090543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CERES knockdown</a:t>
            </a:r>
          </a:p>
        </p:txBody>
      </p:sp>
    </p:spTree>
    <p:extLst>
      <p:ext uri="{BB962C8B-B14F-4D97-AF65-F5344CB8AC3E}">
        <p14:creationId xmlns:p14="http://schemas.microsoft.com/office/powerpoint/2010/main" val="83673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FC0-58E8-4594-908D-B69CA1A0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576650" cy="13208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1EA4D9"/>
                </a:solidFill>
                <a:latin typeface="Gill Sans MT"/>
              </a:rPr>
              <a:t>Milestones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369BA3-A9C8-4C19-8AC5-C57EE1B0E869}"/>
              </a:ext>
            </a:extLst>
          </p:cNvPr>
          <p:cNvSpPr txBox="1"/>
          <p:nvPr/>
        </p:nvSpPr>
        <p:spPr>
          <a:xfrm>
            <a:off x="863776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23F53C-52E4-409F-98E8-E31A23D44A36}"/>
              </a:ext>
            </a:extLst>
          </p:cNvPr>
          <p:cNvSpPr txBox="1"/>
          <p:nvPr/>
        </p:nvSpPr>
        <p:spPr>
          <a:xfrm>
            <a:off x="8603488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B42854-487F-49DC-8209-9DD0923CED26}"/>
              </a:ext>
            </a:extLst>
          </p:cNvPr>
          <p:cNvSpPr txBox="1"/>
          <p:nvPr/>
        </p:nvSpPr>
        <p:spPr>
          <a:xfrm>
            <a:off x="6023584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3389BD-14E0-4B18-AA3D-C9CA05D81DE3}"/>
              </a:ext>
            </a:extLst>
          </p:cNvPr>
          <p:cNvSpPr txBox="1"/>
          <p:nvPr/>
        </p:nvSpPr>
        <p:spPr>
          <a:xfrm>
            <a:off x="3443680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24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75F70CC-AE76-42C5-9F7F-E02F53208A40}"/>
              </a:ext>
            </a:extLst>
          </p:cNvPr>
          <p:cNvGrpSpPr/>
          <p:nvPr/>
        </p:nvGrpSpPr>
        <p:grpSpPr>
          <a:xfrm>
            <a:off x="8617871" y="4794331"/>
            <a:ext cx="1015175" cy="707921"/>
            <a:chOff x="7575145" y="5089872"/>
            <a:chExt cx="916005" cy="638766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7A518288-6B31-4110-8EDE-E64ED2920CE0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6" name="Graphic 336" descr="Mitarbeiterausweis">
              <a:extLst>
                <a:ext uri="{FF2B5EF4-FFF2-40B4-BE49-F238E27FC236}">
                  <a16:creationId xmlns:a16="http://schemas.microsoft.com/office/drawing/2014/main" id="{9897CF87-0092-4DD5-8FEF-D78D7351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528DCE4C-B15D-492C-8AA1-66AF73EF6101}"/>
              </a:ext>
            </a:extLst>
          </p:cNvPr>
          <p:cNvSpPr txBox="1"/>
          <p:nvPr/>
        </p:nvSpPr>
        <p:spPr>
          <a:xfrm>
            <a:off x="8528771" y="5622502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41C6986-50E5-4E5C-8134-2440D81140AF}"/>
              </a:ext>
            </a:extLst>
          </p:cNvPr>
          <p:cNvGrpSpPr/>
          <p:nvPr/>
        </p:nvGrpSpPr>
        <p:grpSpPr>
          <a:xfrm>
            <a:off x="3583976" y="4796632"/>
            <a:ext cx="1015175" cy="707921"/>
            <a:chOff x="4034055" y="5368480"/>
            <a:chExt cx="916005" cy="638766"/>
          </a:xfrm>
        </p:grpSpPr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3694E12-659E-4A77-9E11-8792E06857A8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2" name="Graphic 338" descr="Balkendiagramm mit Aufwärtstrend">
              <a:extLst>
                <a:ext uri="{FF2B5EF4-FFF2-40B4-BE49-F238E27FC236}">
                  <a16:creationId xmlns:a16="http://schemas.microsoft.com/office/drawing/2014/main" id="{DBD05ABE-59C5-498A-84A4-7CB4E083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BDBD06EB-CF0E-434A-8B05-AB78613463D7}"/>
              </a:ext>
            </a:extLst>
          </p:cNvPr>
          <p:cNvSpPr txBox="1"/>
          <p:nvPr/>
        </p:nvSpPr>
        <p:spPr>
          <a:xfrm>
            <a:off x="3490132" y="5534974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Copy number </a:t>
            </a:r>
            <a:r>
              <a:rPr lang="de-DE" sz="1200" dirty="0" err="1">
                <a:latin typeface="Gill Sans MT" panose="020B0502020104020203" pitchFamily="34" charset="0"/>
              </a:rPr>
              <a:t>alteration</a:t>
            </a:r>
            <a:endParaRPr lang="de-DE" sz="1200" dirty="0">
              <a:latin typeface="Gill Sans MT" panose="020B0502020104020203" pitchFamily="34" charset="0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BF9E737-0259-4427-B545-7ACE0F405151}"/>
              </a:ext>
            </a:extLst>
          </p:cNvPr>
          <p:cNvGrpSpPr/>
          <p:nvPr/>
        </p:nvGrpSpPr>
        <p:grpSpPr>
          <a:xfrm>
            <a:off x="1906011" y="4795482"/>
            <a:ext cx="1015175" cy="707921"/>
            <a:chOff x="4034055" y="4587992"/>
            <a:chExt cx="916005" cy="638766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ECF0D06-718C-4F22-AF75-E9A35B8805AA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5" name="Graphic 334" descr="DNA">
              <a:extLst>
                <a:ext uri="{FF2B5EF4-FFF2-40B4-BE49-F238E27FC236}">
                  <a16:creationId xmlns:a16="http://schemas.microsoft.com/office/drawing/2014/main" id="{61062275-4D55-4BCC-B5A9-3454AEB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8FDAA598-DAB4-4D72-8E94-C955D5311933}"/>
              </a:ext>
            </a:extLst>
          </p:cNvPr>
          <p:cNvSpPr txBox="1"/>
          <p:nvPr/>
        </p:nvSpPr>
        <p:spPr>
          <a:xfrm>
            <a:off x="1812167" y="5530172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Gene </a:t>
            </a:r>
            <a:r>
              <a:rPr lang="de-DE" sz="1200" dirty="0" err="1">
                <a:latin typeface="Gill Sans MT" panose="020B0502020104020203" pitchFamily="34" charset="0"/>
              </a:rPr>
              <a:t>expression</a:t>
            </a:r>
            <a:endParaRPr lang="de-DE" sz="1200" dirty="0">
              <a:latin typeface="Gill Sans MT" panose="020B050202010402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F1BA079-56DB-42E1-9BE7-120D39CECF0C}"/>
              </a:ext>
            </a:extLst>
          </p:cNvPr>
          <p:cNvGrpSpPr/>
          <p:nvPr/>
        </p:nvGrpSpPr>
        <p:grpSpPr>
          <a:xfrm>
            <a:off x="5261941" y="4794332"/>
            <a:ext cx="1015175" cy="707921"/>
            <a:chOff x="4034056" y="3409614"/>
            <a:chExt cx="916005" cy="638766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F8FA88B4-234E-412E-BF7B-ABB0849600DD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8" name="Grafik 67" descr="Blitz">
              <a:extLst>
                <a:ext uri="{FF2B5EF4-FFF2-40B4-BE49-F238E27FC236}">
                  <a16:creationId xmlns:a16="http://schemas.microsoft.com/office/drawing/2014/main" id="{A7C6203C-E94A-4F46-A45D-CC293D36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E429C31A-0F8C-4128-B676-EC88DE3EBC35}"/>
              </a:ext>
            </a:extLst>
          </p:cNvPr>
          <p:cNvSpPr txBox="1"/>
          <p:nvPr/>
        </p:nvSpPr>
        <p:spPr>
          <a:xfrm>
            <a:off x="5141019" y="5622504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43259D6A-FC6F-46CF-9A85-4191B7B63129}"/>
              </a:ext>
            </a:extLst>
          </p:cNvPr>
          <p:cNvGrpSpPr/>
          <p:nvPr/>
        </p:nvGrpSpPr>
        <p:grpSpPr>
          <a:xfrm>
            <a:off x="6944651" y="4794331"/>
            <a:ext cx="1015175" cy="707921"/>
            <a:chOff x="1107976" y="3566776"/>
            <a:chExt cx="916005" cy="638766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613244BE-AE8B-461D-8857-17039A20EAE2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71" name="Graphic 332" descr="Schere">
              <a:extLst>
                <a:ext uri="{FF2B5EF4-FFF2-40B4-BE49-F238E27FC236}">
                  <a16:creationId xmlns:a16="http://schemas.microsoft.com/office/drawing/2014/main" id="{36779457-58CE-4571-8BC5-E378909E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A7763519-6DBD-4A9A-8FFF-7333D43FB9D3}"/>
              </a:ext>
            </a:extLst>
          </p:cNvPr>
          <p:cNvSpPr txBox="1"/>
          <p:nvPr/>
        </p:nvSpPr>
        <p:spPr>
          <a:xfrm>
            <a:off x="6850806" y="5530170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CERES knockdown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150976C-B9B7-40FB-8290-82141889F356}"/>
              </a:ext>
            </a:extLst>
          </p:cNvPr>
          <p:cNvGrpSpPr/>
          <p:nvPr/>
        </p:nvGrpSpPr>
        <p:grpSpPr>
          <a:xfrm>
            <a:off x="622020" y="2203290"/>
            <a:ext cx="2865039" cy="1146015"/>
            <a:chOff x="8305" y="1599145"/>
            <a:chExt cx="2865039" cy="1146015"/>
          </a:xfrm>
        </p:grpSpPr>
        <p:sp>
          <p:nvSpPr>
            <p:cNvPr id="82" name="Pfeil: Chevron 81">
              <a:extLst>
                <a:ext uri="{FF2B5EF4-FFF2-40B4-BE49-F238E27FC236}">
                  <a16:creationId xmlns:a16="http://schemas.microsoft.com/office/drawing/2014/main" id="{F61A9C48-68D2-4869-8C10-505525A3ECA6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Pfeil: Chevron 4">
              <a:extLst>
                <a:ext uri="{FF2B5EF4-FFF2-40B4-BE49-F238E27FC236}">
                  <a16:creationId xmlns:a16="http://schemas.microsoft.com/office/drawing/2014/main" id="{45A6DD7A-5DFF-46AA-A587-884C89F42B49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dirty="0" err="1">
                  <a:latin typeface="Gill Sans MT"/>
                </a:rPr>
                <a:t>c</a:t>
              </a:r>
              <a:r>
                <a:rPr lang="de-DE" sz="2200" kern="1200" dirty="0" err="1">
                  <a:latin typeface="Gill Sans MT"/>
                </a:rPr>
                <a:t>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F968A16-CCEC-4339-854B-6E68D45FC672}"/>
              </a:ext>
            </a:extLst>
          </p:cNvPr>
          <p:cNvGrpSpPr/>
          <p:nvPr/>
        </p:nvGrpSpPr>
        <p:grpSpPr>
          <a:xfrm>
            <a:off x="3221726" y="2213780"/>
            <a:ext cx="2865039" cy="1146015"/>
            <a:chOff x="2583457" y="1620977"/>
            <a:chExt cx="2865039" cy="1146015"/>
          </a:xfrm>
        </p:grpSpPr>
        <p:sp>
          <p:nvSpPr>
            <p:cNvPr id="85" name="Pfeil: Chevron 84">
              <a:extLst>
                <a:ext uri="{FF2B5EF4-FFF2-40B4-BE49-F238E27FC236}">
                  <a16:creationId xmlns:a16="http://schemas.microsoft.com/office/drawing/2014/main" id="{5E76ECEC-BDF5-4691-B443-DCF39CA7BA0D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Pfeil: Chevron 4">
              <a:extLst>
                <a:ext uri="{FF2B5EF4-FFF2-40B4-BE49-F238E27FC236}">
                  <a16:creationId xmlns:a16="http://schemas.microsoft.com/office/drawing/2014/main" id="{036CCB68-DCA3-48D6-94A3-5758F961E283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170173FB-4774-4AA2-900C-E14BFD6DC64E}"/>
              </a:ext>
            </a:extLst>
          </p:cNvPr>
          <p:cNvGrpSpPr/>
          <p:nvPr/>
        </p:nvGrpSpPr>
        <p:grpSpPr>
          <a:xfrm>
            <a:off x="5774463" y="2223530"/>
            <a:ext cx="2865039" cy="1146015"/>
            <a:chOff x="5161993" y="1620977"/>
            <a:chExt cx="2865039" cy="1146015"/>
          </a:xfrm>
        </p:grpSpPr>
        <p:sp>
          <p:nvSpPr>
            <p:cNvPr id="88" name="Pfeil: Chevron 87">
              <a:extLst>
                <a:ext uri="{FF2B5EF4-FFF2-40B4-BE49-F238E27FC236}">
                  <a16:creationId xmlns:a16="http://schemas.microsoft.com/office/drawing/2014/main" id="{28F95600-93EF-4E06-BBAC-992AB46B0C3B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Pfeil: Chevron 4">
              <a:extLst>
                <a:ext uri="{FF2B5EF4-FFF2-40B4-BE49-F238E27FC236}">
                  <a16:creationId xmlns:a16="http://schemas.microsoft.com/office/drawing/2014/main" id="{5C5BB0BE-6C68-46B0-8F3F-11A9E087D9BB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6DBF00E-31E2-4A76-AB13-BBAD06253D7B}"/>
              </a:ext>
            </a:extLst>
          </p:cNvPr>
          <p:cNvGrpSpPr/>
          <p:nvPr/>
        </p:nvGrpSpPr>
        <p:grpSpPr>
          <a:xfrm>
            <a:off x="8374169" y="2220914"/>
            <a:ext cx="2865039" cy="1146015"/>
            <a:chOff x="7740529" y="1620977"/>
            <a:chExt cx="2865039" cy="1146015"/>
          </a:xfrm>
        </p:grpSpPr>
        <p:sp>
          <p:nvSpPr>
            <p:cNvPr id="91" name="Pfeil: Chevron 90">
              <a:extLst>
                <a:ext uri="{FF2B5EF4-FFF2-40B4-BE49-F238E27FC236}">
                  <a16:creationId xmlns:a16="http://schemas.microsoft.com/office/drawing/2014/main" id="{C4A410BE-6298-44D7-9399-4D5A0F96ABD6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Pfeil: Chevron 4">
              <a:extLst>
                <a:ext uri="{FF2B5EF4-FFF2-40B4-BE49-F238E27FC236}">
                  <a16:creationId xmlns:a16="http://schemas.microsoft.com/office/drawing/2014/main" id="{D41611DF-02DF-4696-A087-2BF88B845CEC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72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5B8D96-7A10-4A07-BF40-69658023BDF8}"/>
              </a:ext>
            </a:extLst>
          </p:cNvPr>
          <p:cNvGrpSpPr/>
          <p:nvPr/>
        </p:nvGrpSpPr>
        <p:grpSpPr>
          <a:xfrm>
            <a:off x="4745375" y="2066891"/>
            <a:ext cx="5048482" cy="4310694"/>
            <a:chOff x="-69094" y="2309223"/>
            <a:chExt cx="5048482" cy="431069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CBAA50D-C4B0-4644-A51E-8BCA1BB3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094" y="2309223"/>
              <a:ext cx="4902199" cy="4133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9EDB6F-FD49-4E0F-8B88-56194C19A4A0}"/>
                </a:ext>
              </a:extLst>
            </p:cNvPr>
            <p:cNvSpPr txBox="1"/>
            <p:nvPr/>
          </p:nvSpPr>
          <p:spPr>
            <a:xfrm>
              <a:off x="183023" y="6404473"/>
              <a:ext cx="47963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800">
                  <a:latin typeface="Gill Sans MT" panose="020B0502020104020203" pitchFamily="34" charset="0"/>
                  <a:ea typeface="+mn-lt"/>
                  <a:cs typeface="+mn-lt"/>
                </a:rPr>
                <a:t>https://stackoverflow.com/questions/37753485/rotating-ggplot2-double-sided-barplot</a:t>
              </a:r>
              <a:endParaRPr lang="de-DE" sz="800">
                <a:latin typeface="Gill Sans MT" panose="020B0502020104020203" pitchFamily="34" charset="0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C4D43-0167-4BC2-91B0-8DB1F2AE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347" y="2239611"/>
            <a:ext cx="4184034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err="1">
                <a:latin typeface="Gill Sans MT"/>
                <a:cs typeface="Calibri"/>
              </a:rPr>
              <a:t>Filtering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information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concerning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wanted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objects</a:t>
            </a:r>
            <a:r>
              <a:rPr lang="en-GB" sz="2000">
                <a:latin typeface="Gill Sans MT"/>
                <a:cs typeface="Calibri"/>
              </a:rPr>
              <a:t> (-ID, Disease, NA)</a:t>
            </a:r>
            <a:endParaRPr lang="en-GB">
              <a:latin typeface="Gill Sans MT"/>
              <a:cs typeface="Calibri" panose="020F0502020204030204"/>
            </a:endParaRPr>
          </a:p>
          <a:p>
            <a:endParaRPr lang="en-GB" sz="2000">
              <a:latin typeface="Gill Sans MT" panose="020B0502020104020203" pitchFamily="34" charset="0"/>
              <a:cs typeface="Calibri"/>
            </a:endParaRPr>
          </a:p>
          <a:p>
            <a:r>
              <a:rPr lang="en-GB" sz="2000" err="1">
                <a:latin typeface="Gill Sans MT"/>
                <a:cs typeface="Calibri"/>
              </a:rPr>
              <a:t>Investigate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frequencies</a:t>
            </a:r>
            <a:r>
              <a:rPr lang="en-GB" sz="2000">
                <a:latin typeface="Gill Sans MT"/>
                <a:cs typeface="Calibri"/>
              </a:rPr>
              <a:t>, </a:t>
            </a:r>
            <a:r>
              <a:rPr lang="en-GB" sz="2000" err="1">
                <a:latin typeface="Gill Sans MT"/>
                <a:cs typeface="Calibri"/>
              </a:rPr>
              <a:t>expression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data</a:t>
            </a:r>
            <a:r>
              <a:rPr lang="en-GB" sz="2000">
                <a:latin typeface="Gill Sans MT"/>
                <a:cs typeface="Calibri"/>
              </a:rPr>
              <a:t> and </a:t>
            </a:r>
            <a:r>
              <a:rPr lang="en-GB" sz="2000" err="1">
                <a:latin typeface="Gill Sans MT"/>
                <a:cs typeface="Calibri"/>
              </a:rPr>
              <a:t>essentiality</a:t>
            </a:r>
            <a:r>
              <a:rPr lang="en-GB" sz="2000">
                <a:latin typeface="Gill Sans MT"/>
                <a:cs typeface="Calibri"/>
              </a:rPr>
              <a:t> </a:t>
            </a:r>
          </a:p>
          <a:p>
            <a:endParaRPr lang="en-GB" sz="2000">
              <a:latin typeface="Gill Sans MT" panose="020B0502020104020203" pitchFamily="34" charset="0"/>
              <a:cs typeface="Calibri"/>
            </a:endParaRPr>
          </a:p>
          <a:p>
            <a:r>
              <a:rPr lang="en-GB" sz="2000">
                <a:latin typeface="Gill Sans MT"/>
                <a:cs typeface="Calibri"/>
              </a:rPr>
              <a:t>Plotting interessting data</a:t>
            </a:r>
            <a:endParaRPr lang="en-GB" sz="2000">
              <a:latin typeface="Gill Sans MT" panose="020B0502020104020203" pitchFamily="34" charset="0"/>
              <a:cs typeface="Calibri"/>
            </a:endParaRPr>
          </a:p>
          <a:p>
            <a:endParaRPr lang="en-GB" sz="2000">
              <a:latin typeface="Gill Sans MT"/>
              <a:cs typeface="Calibri"/>
            </a:endParaRPr>
          </a:p>
          <a:p>
            <a:r>
              <a:rPr lang="en-GB" sz="2000">
                <a:latin typeface="Gill Sans MT"/>
                <a:cs typeface="Calibri"/>
              </a:rPr>
              <a:t>Compact data overwiev </a:t>
            </a:r>
            <a:endParaRPr lang="en-GB" sz="2000">
              <a:latin typeface="Gill Sans MT" panose="020B0502020104020203" pitchFamily="34" charset="0"/>
              <a:cs typeface="Calibri"/>
            </a:endParaRPr>
          </a:p>
          <a:p>
            <a:endParaRPr lang="en-GB">
              <a:latin typeface="Gill Sans MT" panose="020B0502020104020203" pitchFamily="34" charset="0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14:cNvPr>
              <p14:cNvContentPartPr/>
              <p14:nvPr/>
            </p14:nvContentPartPr>
            <p14:xfrm>
              <a:off x="5808680" y="2481903"/>
              <a:ext cx="10080" cy="35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990" y="2472903"/>
                <a:ext cx="27112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41DAF9E-531A-4795-9827-B604A1DCE29F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739679A0-3DA3-496C-8B38-38B6A0B519EC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4B9B891-5933-42D2-BD76-5C4201AE6522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55C85E5-C0B2-4FB4-BCD9-7EA702EAE2A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F44E6FA-7642-4863-BA8C-3B960F5F4B45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4">
              <a:extLst>
                <a:ext uri="{FF2B5EF4-FFF2-40B4-BE49-F238E27FC236}">
                  <a16:creationId xmlns:a16="http://schemas.microsoft.com/office/drawing/2014/main" id="{1D4E9F6D-80A5-4092-AB39-864550306221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E9AC1B6-5908-491E-85D9-A943A7AF06CE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7C752246-72EA-43AF-90FA-A1DC52F21DE8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4">
              <a:extLst>
                <a:ext uri="{FF2B5EF4-FFF2-40B4-BE49-F238E27FC236}">
                  <a16:creationId xmlns:a16="http://schemas.microsoft.com/office/drawing/2014/main" id="{6B20F9C5-5CF1-4A14-9B53-496A1D3ABF6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5027BF5-5BF3-4EAE-BE4A-7FEFAA1E54D9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E3E42388-1FEC-43BB-9D4C-CF78B25AC44D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4">
              <a:extLst>
                <a:ext uri="{FF2B5EF4-FFF2-40B4-BE49-F238E27FC236}">
                  <a16:creationId xmlns:a16="http://schemas.microsoft.com/office/drawing/2014/main" id="{751E214D-B574-49B4-98B4-FC3387DB3C30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3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BE0BA-7501-4B87-B287-067D38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9861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latin typeface="Gill Sans MT"/>
              </a:rPr>
              <a:t>Dimensional </a:t>
            </a:r>
            <a:r>
              <a:rPr lang="de-DE" sz="2000" dirty="0" err="1">
                <a:latin typeface="Gill Sans MT"/>
              </a:rPr>
              <a:t>reduction</a:t>
            </a:r>
            <a:r>
              <a:rPr lang="de-DE" sz="2000" dirty="0">
                <a:latin typeface="Gill Sans MT"/>
              </a:rPr>
              <a:t>: </a:t>
            </a:r>
            <a:r>
              <a:rPr lang="de-DE" sz="2000" dirty="0" err="1">
                <a:latin typeface="Gill Sans MT"/>
              </a:rPr>
              <a:t>plotting</a:t>
            </a:r>
            <a:r>
              <a:rPr lang="de-DE" sz="2000" dirty="0">
                <a:latin typeface="Gill Sans MT"/>
              </a:rPr>
              <a:t> CNA and </a:t>
            </a:r>
            <a:r>
              <a:rPr lang="de-DE" sz="2000" dirty="0" err="1">
                <a:latin typeface="Gill Sans MT"/>
              </a:rPr>
              <a:t>overexpression</a:t>
            </a:r>
            <a:endParaRPr lang="de-DE" sz="2000" dirty="0">
              <a:latin typeface="Gill Sans MT"/>
            </a:endParaRPr>
          </a:p>
          <a:p>
            <a:pPr lvl="1"/>
            <a:r>
              <a:rPr lang="de-DE" sz="2000" dirty="0">
                <a:latin typeface="Gill Sans MT"/>
              </a:rPr>
              <a:t>k-</a:t>
            </a:r>
            <a:r>
              <a:rPr lang="de-DE" sz="2000" dirty="0" err="1">
                <a:latin typeface="Gill Sans MT"/>
              </a:rPr>
              <a:t>means</a:t>
            </a:r>
            <a:r>
              <a:rPr lang="de-DE" sz="2000" dirty="0">
                <a:latin typeface="Gill Sans MT"/>
              </a:rPr>
              <a:t> </a:t>
            </a:r>
          </a:p>
          <a:p>
            <a:pPr marL="0" indent="0">
              <a:buNone/>
            </a:pPr>
            <a:endParaRPr lang="de-DE" sz="2000" dirty="0">
              <a:latin typeface="Gill Sans MT"/>
            </a:endParaRPr>
          </a:p>
          <a:p>
            <a:r>
              <a:rPr lang="de-DE" sz="2000" dirty="0" err="1">
                <a:latin typeface="Gill Sans MT"/>
              </a:rPr>
              <a:t>Investigate</a:t>
            </a:r>
            <a:r>
              <a:rPr lang="de-DE" sz="2000" dirty="0">
                <a:latin typeface="Gill Sans MT"/>
              </a:rPr>
              <a:t> high </a:t>
            </a:r>
            <a:r>
              <a:rPr lang="de-DE" sz="2000" dirty="0" err="1">
                <a:latin typeface="Gill Sans MT"/>
              </a:rPr>
              <a:t>frequencies</a:t>
            </a:r>
            <a:r>
              <a:rPr lang="de-DE" sz="2000" dirty="0">
                <a:latin typeface="Gill Sans MT"/>
              </a:rPr>
              <a:t> of </a:t>
            </a:r>
            <a:r>
              <a:rPr lang="de-DE" sz="2000" dirty="0" err="1">
                <a:latin typeface="Gill Sans MT"/>
              </a:rPr>
              <a:t>deleterious</a:t>
            </a:r>
            <a:r>
              <a:rPr lang="de-DE" sz="2000" dirty="0">
                <a:latin typeface="Gill Sans MT"/>
              </a:rPr>
              <a:t> </a:t>
            </a:r>
            <a:r>
              <a:rPr lang="de-DE" sz="2000" dirty="0" err="1">
                <a:latin typeface="Gill Sans MT"/>
              </a:rPr>
              <a:t>mutations</a:t>
            </a:r>
            <a:r>
              <a:rPr lang="de-DE" sz="2000" dirty="0">
                <a:latin typeface="Gill Sans MT"/>
              </a:rPr>
              <a:t> 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F9EC99B-52F4-4F6E-8DB0-299EE818B425}"/>
              </a:ext>
            </a:extLst>
          </p:cNvPr>
          <p:cNvGrpSpPr/>
          <p:nvPr/>
        </p:nvGrpSpPr>
        <p:grpSpPr>
          <a:xfrm>
            <a:off x="5469775" y="2160589"/>
            <a:ext cx="4986867" cy="3759758"/>
            <a:chOff x="6096000" y="1845426"/>
            <a:chExt cx="4986867" cy="3759758"/>
          </a:xfrm>
        </p:grpSpPr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52601F3-3C6A-4FA4-91F8-01FE9CA4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2844" y="2092488"/>
              <a:ext cx="4034367" cy="30963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1386F-FF80-4FA8-A50C-7F7FAAEFF622}"/>
                </a:ext>
              </a:extLst>
            </p:cNvPr>
            <p:cNvSpPr txBox="1"/>
            <p:nvPr/>
          </p:nvSpPr>
          <p:spPr>
            <a:xfrm>
              <a:off x="6096000" y="3302112"/>
              <a:ext cx="838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 dirty="0">
                  <a:latin typeface="Gill Sans MT"/>
                </a:rPr>
                <a:t>CNA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1E82C5-26CD-47A0-AB75-A9C54363494B}"/>
                </a:ext>
              </a:extLst>
            </p:cNvPr>
            <p:cNvSpPr txBox="1"/>
            <p:nvPr/>
          </p:nvSpPr>
          <p:spPr>
            <a:xfrm>
              <a:off x="8577792" y="5266630"/>
              <a:ext cx="119803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 dirty="0">
                  <a:latin typeface="Gill Sans MT"/>
                </a:rPr>
                <a:t>Expression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E3A9DCD4-AFFF-4EBC-AFB8-1DDD56D55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845" y="1845426"/>
              <a:ext cx="14199" cy="33266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46712BB-1DC3-4776-9A6C-EFDBA08D49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7044" y="5172075"/>
              <a:ext cx="4255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61383-2B04-47C9-B312-534EFF79F205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B8BB9EBD-539E-42CE-ABB9-318E65F815DB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1E93A95-975E-4157-B99B-52327E6483E4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E4FD83-8239-4CE2-B802-D4BEC4A57EB7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538F8BF9-8533-4824-81F1-A60AD966123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4">
              <a:extLst>
                <a:ext uri="{FF2B5EF4-FFF2-40B4-BE49-F238E27FC236}">
                  <a16:creationId xmlns:a16="http://schemas.microsoft.com/office/drawing/2014/main" id="{66696C9E-3E55-4B4A-B281-6BEACF1466CA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D159FCC-AB9B-49BE-9F77-87D5907FB6E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50B15191-EAB1-4F07-8961-1A8B414E3A45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4">
              <a:extLst>
                <a:ext uri="{FF2B5EF4-FFF2-40B4-BE49-F238E27FC236}">
                  <a16:creationId xmlns:a16="http://schemas.microsoft.com/office/drawing/2014/main" id="{E15E4A6E-30C0-436E-AA5E-B1DE1DC8ED05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66B09B6-7DFB-414A-B35B-3FADE3D650AC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35028636-38AD-4B54-8422-B471DFF17F81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CDA1CE66-B8B2-4891-83E9-D6ADBB2B02C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07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B50F7CF-113D-47BB-9B2C-8B9E1D97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de-DE" dirty="0">
                <a:ea typeface="+mn-lt"/>
                <a:cs typeface="+mn-lt"/>
              </a:rPr>
              <a:t>Survival of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fittest</a:t>
            </a:r>
          </a:p>
          <a:p>
            <a:pPr marL="685800" lvl="1"/>
            <a:r>
              <a:rPr lang="de-DE" dirty="0">
                <a:ea typeface="+mn-lt"/>
                <a:cs typeface="+mn-lt"/>
              </a:rPr>
              <a:t>H0: </a:t>
            </a:r>
            <a:r>
              <a:rPr lang="de-DE" dirty="0" err="1">
                <a:ea typeface="+mn-lt"/>
                <a:cs typeface="+mn-lt"/>
              </a:rPr>
              <a:t>no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significant</a:t>
            </a:r>
            <a:r>
              <a:rPr lang="de-DE" dirty="0">
                <a:ea typeface="+mn-lt"/>
                <a:cs typeface="+mn-lt"/>
              </a:rPr>
              <a:t> CNA </a:t>
            </a:r>
            <a:r>
              <a:rPr lang="de-DE" dirty="0" err="1">
                <a:ea typeface="+mn-lt"/>
                <a:cs typeface="+mn-lt"/>
              </a:rPr>
              <a:t>level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difference</a:t>
            </a:r>
            <a:r>
              <a:rPr lang="de-DE" dirty="0">
                <a:ea typeface="+mn-lt"/>
                <a:cs typeface="+mn-lt"/>
              </a:rPr>
              <a:t> of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 B while gen A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inactive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overactive</a:t>
            </a:r>
            <a:endParaRPr lang="de-DE" dirty="0">
              <a:ea typeface="+mn-lt"/>
              <a:cs typeface="+mn-lt"/>
            </a:endParaRPr>
          </a:p>
          <a:p>
            <a:pPr marL="400050" lvl="1" indent="0">
              <a:buNone/>
            </a:pPr>
            <a:endParaRPr lang="de-DE" dirty="0">
              <a:ea typeface="+mn-lt"/>
              <a:cs typeface="+mn-lt"/>
            </a:endParaRPr>
          </a:p>
          <a:p>
            <a:pPr marL="285750" indent="-285750"/>
            <a:r>
              <a:rPr lang="de-DE" dirty="0" err="1">
                <a:ea typeface="+mn-lt"/>
                <a:cs typeface="+mn-lt"/>
              </a:rPr>
              <a:t>Functional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examination</a:t>
            </a:r>
            <a:endParaRPr lang="de-DE" dirty="0">
              <a:ea typeface="+mn-lt"/>
              <a:cs typeface="+mn-lt"/>
            </a:endParaRPr>
          </a:p>
          <a:p>
            <a:pPr marL="685800" lvl="1"/>
            <a:r>
              <a:rPr lang="de-DE" dirty="0">
                <a:ea typeface="+mn-lt"/>
                <a:cs typeface="+mn-lt"/>
              </a:rPr>
              <a:t>H0: </a:t>
            </a:r>
            <a:r>
              <a:rPr lang="de-DE" dirty="0" err="1">
                <a:ea typeface="+mn-lt"/>
                <a:cs typeface="+mn-lt"/>
              </a:rPr>
              <a:t>no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significant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difference</a:t>
            </a:r>
            <a:r>
              <a:rPr lang="de-DE" dirty="0">
                <a:ea typeface="+mn-lt"/>
                <a:cs typeface="+mn-lt"/>
              </a:rPr>
              <a:t> in knockdown </a:t>
            </a:r>
            <a:r>
              <a:rPr lang="de-DE" dirty="0" err="1">
                <a:ea typeface="+mn-lt"/>
                <a:cs typeface="+mn-lt"/>
              </a:rPr>
              <a:t>levels</a:t>
            </a:r>
            <a:r>
              <a:rPr lang="de-DE" dirty="0">
                <a:ea typeface="+mn-lt"/>
                <a:cs typeface="+mn-lt"/>
              </a:rPr>
              <a:t> of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 B while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inactive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overactive</a:t>
            </a:r>
            <a:endParaRPr lang="de-DE" dirty="0">
              <a:ea typeface="+mn-lt"/>
              <a:cs typeface="+mn-lt"/>
            </a:endParaRPr>
          </a:p>
          <a:p>
            <a:pPr marL="400050" lvl="1" indent="0">
              <a:buNone/>
            </a:pPr>
            <a:endParaRPr lang="de-DE" dirty="0">
              <a:ea typeface="+mn-lt"/>
              <a:cs typeface="+mn-lt"/>
            </a:endParaRPr>
          </a:p>
          <a:p>
            <a:pPr marL="285750" indent="-285750"/>
            <a:r>
              <a:rPr lang="de-DE" dirty="0">
                <a:ea typeface="+mn-lt"/>
                <a:cs typeface="+mn-lt"/>
              </a:rPr>
              <a:t>Gen </a:t>
            </a:r>
            <a:r>
              <a:rPr lang="de-DE" dirty="0" err="1">
                <a:ea typeface="+mn-lt"/>
                <a:cs typeface="+mn-lt"/>
              </a:rPr>
              <a:t>coexpression</a:t>
            </a:r>
            <a:endParaRPr lang="de-DE" dirty="0">
              <a:ea typeface="+mn-lt"/>
              <a:cs typeface="+mn-lt"/>
            </a:endParaRPr>
          </a:p>
          <a:p>
            <a:pPr marL="685800" lvl="1"/>
            <a:r>
              <a:rPr lang="de-DE" dirty="0" err="1">
                <a:ea typeface="+mn-lt"/>
                <a:cs typeface="+mn-lt"/>
              </a:rPr>
              <a:t>correlation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between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expression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data</a:t>
            </a:r>
            <a:r>
              <a:rPr lang="de-DE" dirty="0">
                <a:ea typeface="+mn-lt"/>
                <a:cs typeface="+mn-lt"/>
              </a:rPr>
              <a:t> of </a:t>
            </a:r>
            <a:r>
              <a:rPr lang="de-DE" dirty="0" err="1">
                <a:ea typeface="+mn-lt"/>
                <a:cs typeface="+mn-lt"/>
              </a:rPr>
              <a:t>two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gens</a:t>
            </a:r>
            <a:r>
              <a:rPr lang="de-DE" dirty="0">
                <a:ea typeface="+mn-lt"/>
                <a:cs typeface="+mn-lt"/>
              </a:rPr>
              <a:t> </a:t>
            </a:r>
          </a:p>
          <a:p>
            <a:pPr marL="285750" indent="-285750"/>
            <a:endParaRPr lang="de-DE" dirty="0">
              <a:ea typeface="+mn-lt"/>
              <a:cs typeface="+mn-lt"/>
            </a:endParaRPr>
          </a:p>
          <a:p>
            <a:pPr marL="285750" indent="-285750"/>
            <a:endParaRPr lang="de-DE" dirty="0">
              <a:ea typeface="+mn-lt"/>
              <a:cs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0FDD8-FC08-49B8-B838-ECD3494D68C4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73BB80E4-7469-4FD1-9F36-DA851B96898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feil: Chevron 4">
              <a:extLst>
                <a:ext uri="{FF2B5EF4-FFF2-40B4-BE49-F238E27FC236}">
                  <a16:creationId xmlns:a16="http://schemas.microsoft.com/office/drawing/2014/main" id="{7DCF73C1-5029-4F4B-8BAB-239054B5477C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2D2BA94-8470-41B4-B22C-8575B177D6DF}"/>
              </a:ext>
            </a:extLst>
          </p:cNvPr>
          <p:cNvGrpSpPr/>
          <p:nvPr/>
        </p:nvGrpSpPr>
        <p:grpSpPr>
          <a:xfrm>
            <a:off x="3181053" y="562879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083A2033-913B-4EBD-B2D5-9492C9FA757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8BE02F4C-8A0F-44AD-8060-D42969FC82C5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699A00E-9769-4FFA-8107-F478AB37F638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901CF85F-C950-4CA1-B3C8-B191E606366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4F40C6F0-27C1-4C50-A41E-FC9A155F9E8F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EF9130-B604-4D2E-8C65-521B04C3A9D1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C500E94E-A52F-49A1-9789-00A828782AA0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5C28F4FD-ED57-4F09-906A-713C2D95FA43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5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328</Words>
  <Application>Microsoft Macintosh PowerPoint</Application>
  <PresentationFormat>Breitbild</PresentationFormat>
  <Paragraphs>88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Trebuchet MS</vt:lpstr>
      <vt:lpstr>Wingdings 3</vt:lpstr>
      <vt:lpstr>Facet</vt:lpstr>
      <vt:lpstr>Project Proposal Head and Neck Cancer</vt:lpstr>
      <vt:lpstr>Characteristics about HNC</vt:lpstr>
      <vt:lpstr>Synthetic lethality (SL) / Synthetic dosage lethality (SDL)</vt:lpstr>
      <vt:lpstr>DAISY</vt:lpstr>
      <vt:lpstr>DepMapData</vt:lpstr>
      <vt:lpstr>Milestones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Head and Neck Cancer</dc:title>
  <dc:creator>Nils Mechtel</dc:creator>
  <cp:lastModifiedBy>Microsoft Office User</cp:lastModifiedBy>
  <cp:revision>4</cp:revision>
  <dcterms:created xsi:type="dcterms:W3CDTF">2019-05-11T16:17:26Z</dcterms:created>
  <dcterms:modified xsi:type="dcterms:W3CDTF">2019-05-13T20:51:21Z</dcterms:modified>
</cp:coreProperties>
</file>