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82296000" cy="82296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C2DD1E-8948-4D5A-865D-E968451FFD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14800" y="3283560"/>
            <a:ext cx="74066040" cy="137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14800" y="19257120"/>
            <a:ext cx="74066040" cy="227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14800" y="44187840"/>
            <a:ext cx="74066040" cy="227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80DD3A-4280-40F5-96B3-F8B1DFD2D8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14800" y="3283560"/>
            <a:ext cx="74066040" cy="137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14800" y="19257120"/>
            <a:ext cx="36144000" cy="227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066360" y="19257120"/>
            <a:ext cx="36144000" cy="227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14800" y="44187840"/>
            <a:ext cx="36144000" cy="227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2066360" y="44187840"/>
            <a:ext cx="36144000" cy="227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E63EA6-C881-440C-AAA2-AAA7063235E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114800" y="3283560"/>
            <a:ext cx="74066040" cy="137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114800" y="19257120"/>
            <a:ext cx="23848920" cy="227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9156400" y="19257120"/>
            <a:ext cx="23848920" cy="227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198360" y="19257120"/>
            <a:ext cx="23848920" cy="227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114800" y="44187840"/>
            <a:ext cx="23848920" cy="227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9156400" y="44187840"/>
            <a:ext cx="23848920" cy="227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4198360" y="44187840"/>
            <a:ext cx="23848920" cy="227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9899DB-47E6-49AE-A993-D9C8AF53AA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14800" y="3283560"/>
            <a:ext cx="74066040" cy="137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14800" y="19257120"/>
            <a:ext cx="74066040" cy="4773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30D401-F997-4C48-8AF6-8D379CF93F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14800" y="3283560"/>
            <a:ext cx="74066040" cy="137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14800" y="19257120"/>
            <a:ext cx="74066040" cy="4773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240B74-56C4-4D45-ACB4-D0A57C59A4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14800" y="3283560"/>
            <a:ext cx="74066040" cy="137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14800" y="19257120"/>
            <a:ext cx="36144000" cy="4773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2066360" y="19257120"/>
            <a:ext cx="36144000" cy="4773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8440BB-64DF-4A9E-8C55-5F3AD2F0D1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14800" y="3283560"/>
            <a:ext cx="74066040" cy="137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F54EF2-B524-4CC4-BDE0-742DD8EB81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114800" y="3283560"/>
            <a:ext cx="74066040" cy="6370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28007C-3A6B-4383-B56A-8415BDFC6A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14800" y="3283560"/>
            <a:ext cx="74066040" cy="137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114800" y="19257120"/>
            <a:ext cx="36144000" cy="227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2066360" y="19257120"/>
            <a:ext cx="36144000" cy="4773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114800" y="44187840"/>
            <a:ext cx="36144000" cy="227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AB5D43-DFE6-4C86-97B4-237B413BFF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14800" y="3283560"/>
            <a:ext cx="74066040" cy="137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14800" y="19257120"/>
            <a:ext cx="36144000" cy="4773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2066360" y="19257120"/>
            <a:ext cx="36144000" cy="227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2066360" y="44187840"/>
            <a:ext cx="36144000" cy="227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3E59EC-3A9B-4C30-835D-58B02C36E0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14800" y="3283560"/>
            <a:ext cx="74066040" cy="137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14800" y="19257120"/>
            <a:ext cx="36144000" cy="227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2066360" y="19257120"/>
            <a:ext cx="36144000" cy="227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114800" y="44187840"/>
            <a:ext cx="74066040" cy="227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8ECDE7-53BB-4F95-89DA-72295C7E19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23445720" y="41646960"/>
            <a:ext cx="21738240" cy="31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49167000" y="41646960"/>
            <a:ext cx="15975360" cy="31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5DC0A5-24A2-40C8-82B3-899406963B0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3421440" y="41646960"/>
            <a:ext cx="15975360" cy="31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114800" y="3283560"/>
            <a:ext cx="74066040" cy="137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114800" y="19257120"/>
            <a:ext cx="74066040" cy="4773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"/>
          <p:cNvGrpSpPr/>
          <p:nvPr/>
        </p:nvGrpSpPr>
        <p:grpSpPr>
          <a:xfrm>
            <a:off x="394200" y="1460880"/>
            <a:ext cx="71792280" cy="29288160"/>
            <a:chOff x="394200" y="1460880"/>
            <a:chExt cx="71792280" cy="29288160"/>
          </a:xfrm>
        </p:grpSpPr>
        <p:grpSp>
          <p:nvGrpSpPr>
            <p:cNvPr id="42" name=""/>
            <p:cNvGrpSpPr/>
            <p:nvPr/>
          </p:nvGrpSpPr>
          <p:grpSpPr>
            <a:xfrm>
              <a:off x="1611000" y="2175480"/>
              <a:ext cx="66667680" cy="8954280"/>
              <a:chOff x="1611000" y="2175480"/>
              <a:chExt cx="66667680" cy="8954280"/>
            </a:xfrm>
          </p:grpSpPr>
          <p:grpSp>
            <p:nvGrpSpPr>
              <p:cNvPr id="43" name=""/>
              <p:cNvGrpSpPr/>
              <p:nvPr/>
            </p:nvGrpSpPr>
            <p:grpSpPr>
              <a:xfrm>
                <a:off x="1611000" y="2175480"/>
                <a:ext cx="66667680" cy="8954280"/>
                <a:chOff x="1611000" y="2175480"/>
                <a:chExt cx="66667680" cy="8954280"/>
              </a:xfrm>
            </p:grpSpPr>
            <p:sp>
              <p:nvSpPr>
                <p:cNvPr id="44" name=""/>
                <p:cNvSpPr/>
                <p:nvPr/>
              </p:nvSpPr>
              <p:spPr>
                <a:xfrm>
                  <a:off x="33841800" y="5264280"/>
                  <a:ext cx="33525360" cy="2890080"/>
                </a:xfrm>
                <a:prstGeom prst="rect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" name=""/>
                <p:cNvSpPr/>
                <p:nvPr/>
              </p:nvSpPr>
              <p:spPr>
                <a:xfrm>
                  <a:off x="13591800" y="5264280"/>
                  <a:ext cx="20557080" cy="2890080"/>
                </a:xfrm>
                <a:prstGeom prst="rect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" name=""/>
                <p:cNvSpPr/>
                <p:nvPr/>
              </p:nvSpPr>
              <p:spPr>
                <a:xfrm>
                  <a:off x="1611000" y="5264280"/>
                  <a:ext cx="12178440" cy="2890080"/>
                </a:xfrm>
                <a:prstGeom prst="rect">
                  <a:avLst/>
                </a:prstGeom>
                <a:solidFill>
                  <a:srgbClr val="e8f2a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" name=""/>
                <p:cNvSpPr/>
                <p:nvPr/>
              </p:nvSpPr>
              <p:spPr>
                <a:xfrm>
                  <a:off x="1803600" y="5923080"/>
                  <a:ext cx="13453560" cy="1279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6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cytoplasmic stress granule</a:t>
                  </a:r>
                  <a:endParaRPr b="0" lang="en-US" sz="16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6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specific granule lumen</a:t>
                  </a:r>
                  <a:endParaRPr b="0" lang="en-US" sz="16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6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tertiary granule lumen</a:t>
                  </a:r>
                  <a:endParaRPr b="0" lang="en-US" sz="1600" spc="-1" strike="noStrike">
                    <a:latin typeface="Arial"/>
                  </a:endParaRPr>
                </a:p>
              </p:txBody>
            </p:sp>
            <p:grpSp>
              <p:nvGrpSpPr>
                <p:cNvPr id="48" name=""/>
                <p:cNvGrpSpPr/>
                <p:nvPr/>
              </p:nvGrpSpPr>
              <p:grpSpPr>
                <a:xfrm>
                  <a:off x="2363760" y="2219760"/>
                  <a:ext cx="8623440" cy="3044520"/>
                  <a:chOff x="2363760" y="2219760"/>
                  <a:chExt cx="8623440" cy="3044520"/>
                </a:xfrm>
              </p:grpSpPr>
              <p:sp>
                <p:nvSpPr>
                  <p:cNvPr id="49" name=""/>
                  <p:cNvSpPr/>
                  <p:nvPr/>
                </p:nvSpPr>
                <p:spPr>
                  <a:xfrm>
                    <a:off x="2581200" y="2219760"/>
                    <a:ext cx="3210840" cy="1141200"/>
                  </a:xfrm>
                  <a:prstGeom prst="ellipse">
                    <a:avLst/>
                  </a:prstGeom>
                  <a:solidFill>
                    <a:srgbClr val="e8f2a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0" name=""/>
                  <p:cNvSpPr/>
                  <p:nvPr/>
                </p:nvSpPr>
                <p:spPr>
                  <a:xfrm>
                    <a:off x="2363760" y="2552760"/>
                    <a:ext cx="3983400" cy="74628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 anchor="t">
                    <a:no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US" sz="13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rPr>
                      <a:t>OLFM4</a:t>
                    </a:r>
                    <a:endParaRPr b="0" lang="en-US" sz="1300" spc="-1" strike="noStrike">
                      <a:latin typeface="Arial"/>
                    </a:endParaRPr>
                  </a:p>
                </p:txBody>
              </p:sp>
              <p:sp>
                <p:nvSpPr>
                  <p:cNvPr id="51" name=""/>
                  <p:cNvSpPr/>
                  <p:nvPr/>
                </p:nvSpPr>
                <p:spPr>
                  <a:xfrm>
                    <a:off x="4149000" y="3182760"/>
                    <a:ext cx="1800" cy="2081520"/>
                  </a:xfrm>
                  <a:prstGeom prst="line">
                    <a:avLst/>
                  </a:prstGeom>
                  <a:ln w="109800">
                    <a:solidFill>
                      <a:srgbClr val="e8f2a1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52" name=""/>
                  <p:cNvGrpSpPr/>
                  <p:nvPr/>
                </p:nvGrpSpPr>
                <p:grpSpPr>
                  <a:xfrm>
                    <a:off x="7003800" y="2219760"/>
                    <a:ext cx="3983400" cy="3044520"/>
                    <a:chOff x="7003800" y="2219760"/>
                    <a:chExt cx="3983400" cy="3044520"/>
                  </a:xfrm>
                </p:grpSpPr>
                <p:sp>
                  <p:nvSpPr>
                    <p:cNvPr id="53" name=""/>
                    <p:cNvSpPr/>
                    <p:nvPr/>
                  </p:nvSpPr>
                  <p:spPr>
                    <a:xfrm>
                      <a:off x="7221600" y="2219760"/>
                      <a:ext cx="3210480" cy="1141200"/>
                    </a:xfrm>
                    <a:prstGeom prst="ellipse">
                      <a:avLst/>
                    </a:prstGeom>
                    <a:solidFill>
                      <a:srgbClr val="e8f2a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54" name=""/>
                    <p:cNvSpPr/>
                    <p:nvPr/>
                  </p:nvSpPr>
                  <p:spPr>
                    <a:xfrm>
                      <a:off x="7003800" y="2552760"/>
                      <a:ext cx="3983400" cy="746280"/>
                    </a:xfrm>
                    <a:prstGeom prst="rect">
                      <a:avLst/>
                    </a:prstGeom>
                    <a:noFill/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45000" bIns="45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 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LTF</a:t>
                      </a:r>
                      <a:endParaRPr b="0" lang="en-US" sz="1300" spc="-1" strike="noStrike">
                        <a:latin typeface="Arial"/>
                      </a:endParaRPr>
                    </a:p>
                  </p:txBody>
                </p:sp>
                <p:sp>
                  <p:nvSpPr>
                    <p:cNvPr id="55" name=""/>
                    <p:cNvSpPr/>
                    <p:nvPr/>
                  </p:nvSpPr>
                  <p:spPr>
                    <a:xfrm>
                      <a:off x="8789400" y="3182760"/>
                      <a:ext cx="1800" cy="2081520"/>
                    </a:xfrm>
                    <a:prstGeom prst="line">
                      <a:avLst/>
                    </a:prstGeom>
                    <a:ln w="109800">
                      <a:solidFill>
                        <a:srgbClr val="e8f2a1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</p:grpSp>
            <p:sp>
              <p:nvSpPr>
                <p:cNvPr id="56" name=""/>
                <p:cNvSpPr/>
                <p:nvPr/>
              </p:nvSpPr>
              <p:spPr>
                <a:xfrm>
                  <a:off x="4149000" y="810360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e8f2a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" name=""/>
                <p:cNvSpPr/>
                <p:nvPr/>
              </p:nvSpPr>
              <p:spPr>
                <a:xfrm>
                  <a:off x="2581200" y="9959760"/>
                  <a:ext cx="3210840" cy="1141200"/>
                </a:xfrm>
                <a:prstGeom prst="ellipse">
                  <a:avLst/>
                </a:prstGeom>
                <a:solidFill>
                  <a:srgbClr val="e8f2a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" name=""/>
                <p:cNvSpPr/>
                <p:nvPr/>
              </p:nvSpPr>
              <p:spPr>
                <a:xfrm>
                  <a:off x="2363760" y="102927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GRB7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59" name=""/>
                <p:cNvSpPr/>
                <p:nvPr/>
              </p:nvSpPr>
              <p:spPr>
                <a:xfrm>
                  <a:off x="8789400" y="810360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e8f2a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" name=""/>
                <p:cNvSpPr/>
                <p:nvPr/>
              </p:nvSpPr>
              <p:spPr>
                <a:xfrm>
                  <a:off x="7221600" y="9959760"/>
                  <a:ext cx="3210480" cy="1141200"/>
                </a:xfrm>
                <a:prstGeom prst="ellipse">
                  <a:avLst/>
                </a:prstGeom>
                <a:solidFill>
                  <a:srgbClr val="e8f2a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1" name=""/>
                <p:cNvSpPr/>
                <p:nvPr/>
              </p:nvSpPr>
              <p:spPr>
                <a:xfrm>
                  <a:off x="7003800" y="102927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DHX36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62" name=""/>
                <p:cNvSpPr/>
                <p:nvPr/>
              </p:nvSpPr>
              <p:spPr>
                <a:xfrm>
                  <a:off x="17286480" y="5929560"/>
                  <a:ext cx="15520680" cy="1279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6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axonogenesis</a:t>
                  </a:r>
                  <a:endParaRPr b="0" lang="en-US" sz="16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6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mesenchyme development</a:t>
                  </a:r>
                  <a:endParaRPr b="0" lang="en-US" sz="16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6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regulation of nervous system development</a:t>
                  </a:r>
                  <a:endParaRPr b="0" lang="en-US" sz="1600" spc="-1" strike="noStrike">
                    <a:latin typeface="Arial"/>
                  </a:endParaRPr>
                </a:p>
              </p:txBody>
            </p:sp>
            <p:sp>
              <p:nvSpPr>
                <p:cNvPr id="63" name=""/>
                <p:cNvSpPr/>
                <p:nvPr/>
              </p:nvSpPr>
              <p:spPr>
                <a:xfrm>
                  <a:off x="18275400" y="2190960"/>
                  <a:ext cx="3210480" cy="114120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" name=""/>
                <p:cNvSpPr/>
                <p:nvPr/>
              </p:nvSpPr>
              <p:spPr>
                <a:xfrm>
                  <a:off x="18057600" y="25239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EFNB1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65" name=""/>
                <p:cNvSpPr/>
                <p:nvPr/>
              </p:nvSpPr>
              <p:spPr>
                <a:xfrm>
                  <a:off x="19842480" y="315396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" name=""/>
                <p:cNvSpPr/>
                <p:nvPr/>
              </p:nvSpPr>
              <p:spPr>
                <a:xfrm>
                  <a:off x="20300400" y="3479760"/>
                  <a:ext cx="3210480" cy="114120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" name=""/>
                <p:cNvSpPr/>
                <p:nvPr/>
              </p:nvSpPr>
              <p:spPr>
                <a:xfrm>
                  <a:off x="20082600" y="38127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HIF1A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68" name=""/>
                <p:cNvSpPr/>
                <p:nvPr/>
              </p:nvSpPr>
              <p:spPr>
                <a:xfrm>
                  <a:off x="24181200" y="3465360"/>
                  <a:ext cx="3210840" cy="114120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" name=""/>
                <p:cNvSpPr/>
                <p:nvPr/>
              </p:nvSpPr>
              <p:spPr>
                <a:xfrm>
                  <a:off x="23963760" y="37983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EPHA4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70" name=""/>
                <p:cNvSpPr/>
                <p:nvPr/>
              </p:nvSpPr>
              <p:spPr>
                <a:xfrm>
                  <a:off x="26375400" y="2190960"/>
                  <a:ext cx="3210480" cy="114120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" name=""/>
                <p:cNvSpPr/>
                <p:nvPr/>
              </p:nvSpPr>
              <p:spPr>
                <a:xfrm>
                  <a:off x="26157600" y="25239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NR1D1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72" name=""/>
                <p:cNvSpPr/>
                <p:nvPr/>
              </p:nvSpPr>
              <p:spPr>
                <a:xfrm>
                  <a:off x="27942480" y="315396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3" name=""/>
                <p:cNvSpPr/>
                <p:nvPr/>
              </p:nvSpPr>
              <p:spPr>
                <a:xfrm>
                  <a:off x="29750400" y="2190960"/>
                  <a:ext cx="3210480" cy="114120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4" name=""/>
                <p:cNvSpPr/>
                <p:nvPr/>
              </p:nvSpPr>
              <p:spPr>
                <a:xfrm>
                  <a:off x="29532600" y="25239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LAMA5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75" name=""/>
                <p:cNvSpPr/>
                <p:nvPr/>
              </p:nvSpPr>
              <p:spPr>
                <a:xfrm>
                  <a:off x="31317480" y="315396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6" name=""/>
                <p:cNvSpPr/>
                <p:nvPr/>
              </p:nvSpPr>
              <p:spPr>
                <a:xfrm>
                  <a:off x="14505480" y="2190960"/>
                  <a:ext cx="3210120" cy="114120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7" name=""/>
                <p:cNvSpPr/>
                <p:nvPr/>
              </p:nvSpPr>
              <p:spPr>
                <a:xfrm>
                  <a:off x="14287320" y="2523960"/>
                  <a:ext cx="398412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CTTN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78" name=""/>
                <p:cNvSpPr/>
                <p:nvPr/>
              </p:nvSpPr>
              <p:spPr>
                <a:xfrm>
                  <a:off x="16072920" y="315396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" name=""/>
                <p:cNvSpPr/>
                <p:nvPr/>
              </p:nvSpPr>
              <p:spPr>
                <a:xfrm>
                  <a:off x="21906360" y="41637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" name=""/>
                <p:cNvSpPr/>
                <p:nvPr/>
              </p:nvSpPr>
              <p:spPr>
                <a:xfrm>
                  <a:off x="25787880" y="41637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" name=""/>
                <p:cNvSpPr/>
                <p:nvPr/>
              </p:nvSpPr>
              <p:spPr>
                <a:xfrm>
                  <a:off x="21859200" y="41493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" name=""/>
                <p:cNvSpPr/>
                <p:nvPr/>
              </p:nvSpPr>
              <p:spPr>
                <a:xfrm>
                  <a:off x="21859200" y="41493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" name=""/>
                <p:cNvSpPr/>
                <p:nvPr/>
              </p:nvSpPr>
              <p:spPr>
                <a:xfrm>
                  <a:off x="23835600" y="8658000"/>
                  <a:ext cx="3210840" cy="114084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" name=""/>
                <p:cNvSpPr/>
                <p:nvPr/>
              </p:nvSpPr>
              <p:spPr>
                <a:xfrm>
                  <a:off x="20462400" y="8658000"/>
                  <a:ext cx="3210480" cy="114084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" name=""/>
                <p:cNvSpPr/>
                <p:nvPr/>
              </p:nvSpPr>
              <p:spPr>
                <a:xfrm>
                  <a:off x="22214160" y="2189160"/>
                  <a:ext cx="3210120" cy="114120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" name=""/>
                <p:cNvSpPr/>
                <p:nvPr/>
              </p:nvSpPr>
              <p:spPr>
                <a:xfrm>
                  <a:off x="18275400" y="9959760"/>
                  <a:ext cx="3210480" cy="114120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" name=""/>
                <p:cNvSpPr/>
                <p:nvPr/>
              </p:nvSpPr>
              <p:spPr>
                <a:xfrm>
                  <a:off x="18057600" y="102945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ADAM8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88" name=""/>
                <p:cNvSpPr/>
                <p:nvPr/>
              </p:nvSpPr>
              <p:spPr>
                <a:xfrm>
                  <a:off x="29750400" y="9959760"/>
                  <a:ext cx="3210480" cy="114120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" name=""/>
                <p:cNvSpPr/>
                <p:nvPr/>
              </p:nvSpPr>
              <p:spPr>
                <a:xfrm>
                  <a:off x="29532600" y="102945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HNRNPAB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  <p:sp>
              <p:nvSpPr>
                <p:cNvPr id="90" name=""/>
                <p:cNvSpPr/>
                <p:nvPr/>
              </p:nvSpPr>
              <p:spPr>
                <a:xfrm>
                  <a:off x="14505480" y="9959760"/>
                  <a:ext cx="3210120" cy="114120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" name=""/>
                <p:cNvSpPr/>
                <p:nvPr/>
              </p:nvSpPr>
              <p:spPr>
                <a:xfrm>
                  <a:off x="14287320" y="10294560"/>
                  <a:ext cx="398412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PARD3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92" name=""/>
                <p:cNvSpPr/>
                <p:nvPr/>
              </p:nvSpPr>
              <p:spPr>
                <a:xfrm>
                  <a:off x="26206200" y="9959760"/>
                  <a:ext cx="3210840" cy="114120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" name=""/>
                <p:cNvSpPr/>
                <p:nvPr/>
              </p:nvSpPr>
              <p:spPr>
                <a:xfrm>
                  <a:off x="25988760" y="102945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ROBO1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94" name=""/>
                <p:cNvSpPr/>
                <p:nvPr/>
              </p:nvSpPr>
              <p:spPr>
                <a:xfrm>
                  <a:off x="23795280" y="900648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PRKCI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95" name=""/>
                <p:cNvSpPr/>
                <p:nvPr/>
              </p:nvSpPr>
              <p:spPr>
                <a:xfrm>
                  <a:off x="20420280" y="900648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THY1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96" name=""/>
                <p:cNvSpPr/>
                <p:nvPr/>
              </p:nvSpPr>
              <p:spPr>
                <a:xfrm>
                  <a:off x="23884200" y="3182760"/>
                  <a:ext cx="1800" cy="20671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" name=""/>
                <p:cNvSpPr/>
                <p:nvPr/>
              </p:nvSpPr>
              <p:spPr>
                <a:xfrm>
                  <a:off x="22068360" y="79293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" name=""/>
                <p:cNvSpPr/>
                <p:nvPr/>
              </p:nvSpPr>
              <p:spPr>
                <a:xfrm>
                  <a:off x="25441920" y="79293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" name=""/>
                <p:cNvSpPr/>
                <p:nvPr/>
              </p:nvSpPr>
              <p:spPr>
                <a:xfrm>
                  <a:off x="31356360" y="795456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0" name=""/>
                <p:cNvSpPr/>
                <p:nvPr/>
              </p:nvSpPr>
              <p:spPr>
                <a:xfrm>
                  <a:off x="27812880" y="795528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" name=""/>
                <p:cNvSpPr/>
                <p:nvPr/>
              </p:nvSpPr>
              <p:spPr>
                <a:xfrm>
                  <a:off x="19881360" y="795600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" name=""/>
                <p:cNvSpPr/>
                <p:nvPr/>
              </p:nvSpPr>
              <p:spPr>
                <a:xfrm>
                  <a:off x="16111440" y="795600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" name=""/>
                <p:cNvSpPr/>
                <p:nvPr/>
              </p:nvSpPr>
              <p:spPr>
                <a:xfrm>
                  <a:off x="21880800" y="25239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EPHB6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104" name=""/>
                <p:cNvSpPr/>
                <p:nvPr/>
              </p:nvSpPr>
              <p:spPr>
                <a:xfrm>
                  <a:off x="37512720" y="2177280"/>
                  <a:ext cx="321084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" name=""/>
                <p:cNvSpPr/>
                <p:nvPr/>
              </p:nvSpPr>
              <p:spPr>
                <a:xfrm>
                  <a:off x="37295280" y="251028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NDUFS8</a:t>
                  </a:r>
                  <a:endParaRPr b="0" lang="en-US" sz="1200" spc="-1" strike="noStrike">
                    <a:latin typeface="Arial"/>
                  </a:endParaRPr>
                </a:p>
              </p:txBody>
            </p:sp>
            <p:sp>
              <p:nvSpPr>
                <p:cNvPr id="106" name=""/>
                <p:cNvSpPr/>
                <p:nvPr/>
              </p:nvSpPr>
              <p:spPr>
                <a:xfrm>
                  <a:off x="39080160" y="314028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" name=""/>
                <p:cNvSpPr/>
                <p:nvPr/>
              </p:nvSpPr>
              <p:spPr>
                <a:xfrm>
                  <a:off x="39537720" y="3466080"/>
                  <a:ext cx="321084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" name=""/>
                <p:cNvSpPr/>
                <p:nvPr/>
              </p:nvSpPr>
              <p:spPr>
                <a:xfrm>
                  <a:off x="39320280" y="379908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COX6A1</a:t>
                  </a:r>
                  <a:endParaRPr b="0" lang="en-US" sz="1200" spc="-1" strike="noStrike">
                    <a:latin typeface="Arial"/>
                  </a:endParaRPr>
                </a:p>
              </p:txBody>
            </p:sp>
            <p:sp>
              <p:nvSpPr>
                <p:cNvPr id="109" name=""/>
                <p:cNvSpPr/>
                <p:nvPr/>
              </p:nvSpPr>
              <p:spPr>
                <a:xfrm>
                  <a:off x="43418880" y="3451680"/>
                  <a:ext cx="321048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" name=""/>
                <p:cNvSpPr/>
                <p:nvPr/>
              </p:nvSpPr>
              <p:spPr>
                <a:xfrm>
                  <a:off x="43201080" y="378468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1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PLA2G4A</a:t>
                  </a:r>
                  <a:endParaRPr b="0" lang="en-US" sz="1100" spc="-1" strike="noStrike">
                    <a:latin typeface="Arial"/>
                  </a:endParaRPr>
                </a:p>
              </p:txBody>
            </p:sp>
            <p:sp>
              <p:nvSpPr>
                <p:cNvPr id="111" name=""/>
                <p:cNvSpPr/>
                <p:nvPr/>
              </p:nvSpPr>
              <p:spPr>
                <a:xfrm>
                  <a:off x="45612720" y="2177280"/>
                  <a:ext cx="321084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2" name=""/>
                <p:cNvSpPr/>
                <p:nvPr/>
              </p:nvSpPr>
              <p:spPr>
                <a:xfrm>
                  <a:off x="45395280" y="251028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MRPS7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113" name=""/>
                <p:cNvSpPr/>
                <p:nvPr/>
              </p:nvSpPr>
              <p:spPr>
                <a:xfrm>
                  <a:off x="47180160" y="314028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4" name=""/>
                <p:cNvSpPr/>
                <p:nvPr/>
              </p:nvSpPr>
              <p:spPr>
                <a:xfrm>
                  <a:off x="48987720" y="2177280"/>
                  <a:ext cx="321084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5" name=""/>
                <p:cNvSpPr/>
                <p:nvPr/>
              </p:nvSpPr>
              <p:spPr>
                <a:xfrm>
                  <a:off x="48770280" y="251028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1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SUPV3L1</a:t>
                  </a:r>
                  <a:endParaRPr b="0" lang="en-US" sz="1100" spc="-1" strike="noStrike">
                    <a:latin typeface="Arial"/>
                  </a:endParaRPr>
                </a:p>
              </p:txBody>
            </p:sp>
            <p:sp>
              <p:nvSpPr>
                <p:cNvPr id="116" name=""/>
                <p:cNvSpPr/>
                <p:nvPr/>
              </p:nvSpPr>
              <p:spPr>
                <a:xfrm>
                  <a:off x="50555160" y="314028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7" name=""/>
                <p:cNvSpPr/>
                <p:nvPr/>
              </p:nvSpPr>
              <p:spPr>
                <a:xfrm>
                  <a:off x="33743160" y="2177280"/>
                  <a:ext cx="321012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8" name=""/>
                <p:cNvSpPr/>
                <p:nvPr/>
              </p:nvSpPr>
              <p:spPr>
                <a:xfrm>
                  <a:off x="33525000" y="2510280"/>
                  <a:ext cx="398376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TIMM9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119" name=""/>
                <p:cNvSpPr/>
                <p:nvPr/>
              </p:nvSpPr>
              <p:spPr>
                <a:xfrm>
                  <a:off x="35310240" y="314028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0" name=""/>
                <p:cNvSpPr/>
                <p:nvPr/>
              </p:nvSpPr>
              <p:spPr>
                <a:xfrm>
                  <a:off x="41144040" y="415008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1" name=""/>
                <p:cNvSpPr/>
                <p:nvPr/>
              </p:nvSpPr>
              <p:spPr>
                <a:xfrm>
                  <a:off x="45025200" y="415008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2" name=""/>
                <p:cNvSpPr/>
                <p:nvPr/>
              </p:nvSpPr>
              <p:spPr>
                <a:xfrm>
                  <a:off x="41096880" y="413568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3" name=""/>
                <p:cNvSpPr/>
                <p:nvPr/>
              </p:nvSpPr>
              <p:spPr>
                <a:xfrm>
                  <a:off x="41096880" y="413568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4" name=""/>
                <p:cNvSpPr/>
                <p:nvPr/>
              </p:nvSpPr>
              <p:spPr>
                <a:xfrm>
                  <a:off x="41451480" y="2175480"/>
                  <a:ext cx="321012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" name=""/>
                <p:cNvSpPr/>
                <p:nvPr/>
              </p:nvSpPr>
              <p:spPr>
                <a:xfrm>
                  <a:off x="43121880" y="3169080"/>
                  <a:ext cx="1800" cy="20671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6" name=""/>
                <p:cNvSpPr/>
                <p:nvPr/>
              </p:nvSpPr>
              <p:spPr>
                <a:xfrm>
                  <a:off x="41118480" y="251028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1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COX7A2L</a:t>
                  </a:r>
                  <a:endParaRPr b="0" lang="en-US" sz="1100" spc="-1" strike="noStrike">
                    <a:latin typeface="Arial"/>
                  </a:endParaRPr>
                </a:p>
              </p:txBody>
            </p:sp>
            <p:sp>
              <p:nvSpPr>
                <p:cNvPr id="127" name=""/>
                <p:cNvSpPr/>
                <p:nvPr/>
              </p:nvSpPr>
              <p:spPr>
                <a:xfrm>
                  <a:off x="56412720" y="2223360"/>
                  <a:ext cx="321084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8" name=""/>
                <p:cNvSpPr/>
                <p:nvPr/>
              </p:nvSpPr>
              <p:spPr>
                <a:xfrm>
                  <a:off x="56195280" y="25563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MRPL17</a:t>
                  </a:r>
                  <a:endParaRPr b="0" lang="en-US" sz="1200" spc="-1" strike="noStrike">
                    <a:latin typeface="Arial"/>
                  </a:endParaRPr>
                </a:p>
              </p:txBody>
            </p:sp>
            <p:sp>
              <p:nvSpPr>
                <p:cNvPr id="129" name=""/>
                <p:cNvSpPr/>
                <p:nvPr/>
              </p:nvSpPr>
              <p:spPr>
                <a:xfrm>
                  <a:off x="57980160" y="318636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0" name=""/>
                <p:cNvSpPr/>
                <p:nvPr/>
              </p:nvSpPr>
              <p:spPr>
                <a:xfrm>
                  <a:off x="58437720" y="3512160"/>
                  <a:ext cx="321084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1" name=""/>
                <p:cNvSpPr/>
                <p:nvPr/>
              </p:nvSpPr>
              <p:spPr>
                <a:xfrm>
                  <a:off x="58220280" y="38451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MAIP1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132" name=""/>
                <p:cNvSpPr/>
                <p:nvPr/>
              </p:nvSpPr>
              <p:spPr>
                <a:xfrm>
                  <a:off x="62318880" y="3497760"/>
                  <a:ext cx="321048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" name=""/>
                <p:cNvSpPr/>
                <p:nvPr/>
              </p:nvSpPr>
              <p:spPr>
                <a:xfrm>
                  <a:off x="62101080" y="38307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NUDT2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134" name=""/>
                <p:cNvSpPr/>
                <p:nvPr/>
              </p:nvSpPr>
              <p:spPr>
                <a:xfrm>
                  <a:off x="64512720" y="2223360"/>
                  <a:ext cx="321084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5" name=""/>
                <p:cNvSpPr/>
                <p:nvPr/>
              </p:nvSpPr>
              <p:spPr>
                <a:xfrm>
                  <a:off x="64295280" y="25563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PHB1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136" name=""/>
                <p:cNvSpPr/>
                <p:nvPr/>
              </p:nvSpPr>
              <p:spPr>
                <a:xfrm>
                  <a:off x="66080160" y="318636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7" name=""/>
                <p:cNvSpPr/>
                <p:nvPr/>
              </p:nvSpPr>
              <p:spPr>
                <a:xfrm>
                  <a:off x="52643160" y="2223360"/>
                  <a:ext cx="321012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" name=""/>
                <p:cNvSpPr/>
                <p:nvPr/>
              </p:nvSpPr>
              <p:spPr>
                <a:xfrm>
                  <a:off x="52425000" y="2556360"/>
                  <a:ext cx="398376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MALSU1</a:t>
                  </a:r>
                  <a:endParaRPr b="0" lang="en-US" sz="1200" spc="-1" strike="noStrike">
                    <a:latin typeface="Arial"/>
                  </a:endParaRPr>
                </a:p>
              </p:txBody>
            </p:sp>
            <p:sp>
              <p:nvSpPr>
                <p:cNvPr id="139" name=""/>
                <p:cNvSpPr/>
                <p:nvPr/>
              </p:nvSpPr>
              <p:spPr>
                <a:xfrm>
                  <a:off x="54210240" y="318636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" name=""/>
                <p:cNvSpPr/>
                <p:nvPr/>
              </p:nvSpPr>
              <p:spPr>
                <a:xfrm>
                  <a:off x="60044040" y="41961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" name=""/>
                <p:cNvSpPr/>
                <p:nvPr/>
              </p:nvSpPr>
              <p:spPr>
                <a:xfrm>
                  <a:off x="63925200" y="41961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2" name=""/>
                <p:cNvSpPr/>
                <p:nvPr/>
              </p:nvSpPr>
              <p:spPr>
                <a:xfrm>
                  <a:off x="59996880" y="41817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" name=""/>
                <p:cNvSpPr/>
                <p:nvPr/>
              </p:nvSpPr>
              <p:spPr>
                <a:xfrm>
                  <a:off x="59996880" y="41817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4" name=""/>
                <p:cNvSpPr/>
                <p:nvPr/>
              </p:nvSpPr>
              <p:spPr>
                <a:xfrm>
                  <a:off x="60351480" y="2221560"/>
                  <a:ext cx="321012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" name=""/>
                <p:cNvSpPr/>
                <p:nvPr/>
              </p:nvSpPr>
              <p:spPr>
                <a:xfrm>
                  <a:off x="62021880" y="3215160"/>
                  <a:ext cx="1800" cy="20671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" name=""/>
                <p:cNvSpPr/>
                <p:nvPr/>
              </p:nvSpPr>
              <p:spPr>
                <a:xfrm>
                  <a:off x="60018480" y="25563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ABCE1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147" name=""/>
                <p:cNvSpPr/>
                <p:nvPr/>
              </p:nvSpPr>
              <p:spPr>
                <a:xfrm>
                  <a:off x="48641760" y="8672400"/>
                  <a:ext cx="3210120" cy="114084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8" name=""/>
                <p:cNvSpPr/>
                <p:nvPr/>
              </p:nvSpPr>
              <p:spPr>
                <a:xfrm>
                  <a:off x="45268200" y="8672400"/>
                  <a:ext cx="3210840" cy="114084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9" name=""/>
                <p:cNvSpPr/>
                <p:nvPr/>
              </p:nvSpPr>
              <p:spPr>
                <a:xfrm>
                  <a:off x="43081200" y="9974160"/>
                  <a:ext cx="321084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0" name=""/>
                <p:cNvSpPr/>
                <p:nvPr/>
              </p:nvSpPr>
              <p:spPr>
                <a:xfrm>
                  <a:off x="42863760" y="103089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GADD45GIP1</a:t>
                  </a:r>
                  <a:endParaRPr b="0" lang="en-US" sz="1200" spc="-1" strike="noStrike">
                    <a:latin typeface="Arial"/>
                  </a:endParaRPr>
                </a:p>
              </p:txBody>
            </p:sp>
            <p:sp>
              <p:nvSpPr>
                <p:cNvPr id="151" name=""/>
                <p:cNvSpPr/>
                <p:nvPr/>
              </p:nvSpPr>
              <p:spPr>
                <a:xfrm>
                  <a:off x="54556200" y="9974160"/>
                  <a:ext cx="321084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2" name=""/>
                <p:cNvSpPr/>
                <p:nvPr/>
              </p:nvSpPr>
              <p:spPr>
                <a:xfrm>
                  <a:off x="54338760" y="103089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MRPL40</a:t>
                  </a:r>
                  <a:endParaRPr b="0" lang="en-US" sz="1200" spc="-1" strike="noStrike">
                    <a:latin typeface="Arial"/>
                  </a:endParaRPr>
                </a:p>
              </p:txBody>
            </p:sp>
            <p:sp>
              <p:nvSpPr>
                <p:cNvPr id="153" name=""/>
                <p:cNvSpPr/>
                <p:nvPr/>
              </p:nvSpPr>
              <p:spPr>
                <a:xfrm>
                  <a:off x="39310920" y="9974160"/>
                  <a:ext cx="321084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4" name=""/>
                <p:cNvSpPr/>
                <p:nvPr/>
              </p:nvSpPr>
              <p:spPr>
                <a:xfrm>
                  <a:off x="39093480" y="103089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MRPL48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155" name=""/>
                <p:cNvSpPr/>
                <p:nvPr/>
              </p:nvSpPr>
              <p:spPr>
                <a:xfrm>
                  <a:off x="51012720" y="9974160"/>
                  <a:ext cx="321084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6" name=""/>
                <p:cNvSpPr/>
                <p:nvPr/>
              </p:nvSpPr>
              <p:spPr>
                <a:xfrm>
                  <a:off x="50795280" y="103089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GLRX5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157" name=""/>
                <p:cNvSpPr/>
                <p:nvPr/>
              </p:nvSpPr>
              <p:spPr>
                <a:xfrm>
                  <a:off x="48601080" y="902088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1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MRPS16</a:t>
                  </a:r>
                  <a:endParaRPr b="0" lang="en-US" sz="1100" spc="-1" strike="noStrike">
                    <a:latin typeface="Arial"/>
                  </a:endParaRPr>
                </a:p>
              </p:txBody>
            </p:sp>
            <p:sp>
              <p:nvSpPr>
                <p:cNvPr id="158" name=""/>
                <p:cNvSpPr/>
                <p:nvPr/>
              </p:nvSpPr>
              <p:spPr>
                <a:xfrm>
                  <a:off x="45226080" y="902088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1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MRPS23</a:t>
                  </a:r>
                  <a:endParaRPr b="0" lang="en-US" sz="1100" spc="-1" strike="noStrike">
                    <a:latin typeface="Arial"/>
                  </a:endParaRPr>
                </a:p>
              </p:txBody>
            </p:sp>
            <p:sp>
              <p:nvSpPr>
                <p:cNvPr id="159" name=""/>
                <p:cNvSpPr/>
                <p:nvPr/>
              </p:nvSpPr>
              <p:spPr>
                <a:xfrm>
                  <a:off x="46874880" y="79437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0" name=""/>
                <p:cNvSpPr/>
                <p:nvPr/>
              </p:nvSpPr>
              <p:spPr>
                <a:xfrm>
                  <a:off x="50248080" y="79437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1" name=""/>
                <p:cNvSpPr/>
                <p:nvPr/>
              </p:nvSpPr>
              <p:spPr>
                <a:xfrm>
                  <a:off x="56162880" y="796896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2" name=""/>
                <p:cNvSpPr/>
                <p:nvPr/>
              </p:nvSpPr>
              <p:spPr>
                <a:xfrm>
                  <a:off x="52619040" y="796968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3" name=""/>
                <p:cNvSpPr/>
                <p:nvPr/>
              </p:nvSpPr>
              <p:spPr>
                <a:xfrm>
                  <a:off x="44687880" y="797040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4" name=""/>
                <p:cNvSpPr/>
                <p:nvPr/>
              </p:nvSpPr>
              <p:spPr>
                <a:xfrm>
                  <a:off x="40917960" y="797040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5" name=""/>
                <p:cNvSpPr/>
                <p:nvPr/>
              </p:nvSpPr>
              <p:spPr>
                <a:xfrm>
                  <a:off x="57873600" y="9988560"/>
                  <a:ext cx="321048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6" name=""/>
                <p:cNvSpPr/>
                <p:nvPr/>
              </p:nvSpPr>
              <p:spPr>
                <a:xfrm>
                  <a:off x="57655800" y="103233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TIMM23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167" name=""/>
                <p:cNvSpPr/>
                <p:nvPr/>
              </p:nvSpPr>
              <p:spPr>
                <a:xfrm>
                  <a:off x="59480280" y="798480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8" name=""/>
                <p:cNvSpPr/>
                <p:nvPr/>
              </p:nvSpPr>
              <p:spPr>
                <a:xfrm>
                  <a:off x="44116920" y="5959080"/>
                  <a:ext cx="15521760" cy="1279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6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mitochondrial inner membrane</a:t>
                  </a:r>
                  <a:endParaRPr b="0" lang="en-US" sz="16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6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mitochondrial matrix</a:t>
                  </a:r>
                  <a:endParaRPr b="0" lang="en-US" sz="16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6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mitochondrial protein-containing complex</a:t>
                  </a:r>
                  <a:endParaRPr b="0" lang="en-US" sz="16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169" name=""/>
            <p:cNvGrpSpPr/>
            <p:nvPr/>
          </p:nvGrpSpPr>
          <p:grpSpPr>
            <a:xfrm>
              <a:off x="1314000" y="12074760"/>
              <a:ext cx="66964680" cy="8939880"/>
              <a:chOff x="1314000" y="12074760"/>
              <a:chExt cx="66964680" cy="8939880"/>
            </a:xfrm>
          </p:grpSpPr>
          <p:sp>
            <p:nvSpPr>
              <p:cNvPr id="170" name=""/>
              <p:cNvSpPr/>
              <p:nvPr/>
            </p:nvSpPr>
            <p:spPr>
              <a:xfrm>
                <a:off x="19901880" y="15163560"/>
                <a:ext cx="16128000" cy="2890080"/>
              </a:xfrm>
              <a:prstGeom prst="rect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"/>
              <p:cNvSpPr/>
              <p:nvPr/>
            </p:nvSpPr>
            <p:spPr>
              <a:xfrm>
                <a:off x="35865720" y="15163560"/>
                <a:ext cx="31011480" cy="2890080"/>
              </a:xfrm>
              <a:prstGeom prst="rect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"/>
              <p:cNvSpPr/>
              <p:nvPr/>
            </p:nvSpPr>
            <p:spPr>
              <a:xfrm>
                <a:off x="1459080" y="15163560"/>
                <a:ext cx="18607680" cy="2890080"/>
              </a:xfrm>
              <a:prstGeom prst="rect">
                <a:avLst/>
              </a:prstGeom>
              <a:solidFill>
                <a:srgbClr val="e8f2a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"/>
              <p:cNvSpPr/>
              <p:nvPr/>
            </p:nvSpPr>
            <p:spPr>
              <a:xfrm>
                <a:off x="1314000" y="15822360"/>
                <a:ext cx="20558160" cy="1279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Acetylcholine regulates insulin secretion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Amyloid fiber formation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Antimicrobial peptides</a:t>
                </a:r>
                <a:endParaRPr b="0" lang="en-US" sz="1600" spc="-1" strike="noStrike">
                  <a:latin typeface="Arial"/>
                </a:endParaRPr>
              </a:p>
            </p:txBody>
          </p:sp>
          <p:grpSp>
            <p:nvGrpSpPr>
              <p:cNvPr id="174" name=""/>
              <p:cNvGrpSpPr/>
              <p:nvPr/>
            </p:nvGrpSpPr>
            <p:grpSpPr>
              <a:xfrm>
                <a:off x="6515280" y="12119400"/>
                <a:ext cx="3983400" cy="3044520"/>
                <a:chOff x="6515280" y="12119400"/>
                <a:chExt cx="3983400" cy="3044520"/>
              </a:xfrm>
            </p:grpSpPr>
            <p:sp>
              <p:nvSpPr>
                <p:cNvPr id="175" name=""/>
                <p:cNvSpPr/>
                <p:nvPr/>
              </p:nvSpPr>
              <p:spPr>
                <a:xfrm>
                  <a:off x="6732720" y="12119400"/>
                  <a:ext cx="3210840" cy="1140840"/>
                </a:xfrm>
                <a:prstGeom prst="ellipse">
                  <a:avLst/>
                </a:prstGeom>
                <a:solidFill>
                  <a:srgbClr val="e8f2a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6" name=""/>
                <p:cNvSpPr/>
                <p:nvPr/>
              </p:nvSpPr>
              <p:spPr>
                <a:xfrm>
                  <a:off x="6515280" y="1245240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 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LTF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177" name=""/>
                <p:cNvSpPr/>
                <p:nvPr/>
              </p:nvSpPr>
              <p:spPr>
                <a:xfrm>
                  <a:off x="8300160" y="1308240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e8f2a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78" name=""/>
              <p:cNvSpPr/>
              <p:nvPr/>
            </p:nvSpPr>
            <p:spPr>
              <a:xfrm>
                <a:off x="8300160" y="18002880"/>
                <a:ext cx="1800" cy="2081520"/>
              </a:xfrm>
              <a:prstGeom prst="line">
                <a:avLst/>
              </a:prstGeom>
              <a:ln w="109800">
                <a:solidFill>
                  <a:srgbClr val="e8f2a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"/>
              <p:cNvSpPr/>
              <p:nvPr/>
            </p:nvSpPr>
            <p:spPr>
              <a:xfrm>
                <a:off x="6732720" y="19859400"/>
                <a:ext cx="3210840" cy="1140840"/>
              </a:xfrm>
              <a:prstGeom prst="ellipse">
                <a:avLst/>
              </a:prstGeom>
              <a:solidFill>
                <a:srgbClr val="e8f2a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"/>
              <p:cNvSpPr/>
              <p:nvPr/>
            </p:nvSpPr>
            <p:spPr>
              <a:xfrm>
                <a:off x="6515280" y="201924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MARCKS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181" name=""/>
              <p:cNvSpPr/>
              <p:nvPr/>
            </p:nvSpPr>
            <p:spPr>
              <a:xfrm>
                <a:off x="22028400" y="15829200"/>
                <a:ext cx="15521040" cy="1279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Cell-Cell communication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Cell junction organization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Cell-cell junction organization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82" name=""/>
              <p:cNvSpPr/>
              <p:nvPr/>
            </p:nvSpPr>
            <p:spPr>
              <a:xfrm>
                <a:off x="28248480" y="12090600"/>
                <a:ext cx="3210120" cy="1140840"/>
              </a:xfrm>
              <a:prstGeom prst="ellipse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"/>
              <p:cNvSpPr/>
              <p:nvPr/>
            </p:nvSpPr>
            <p:spPr>
              <a:xfrm>
                <a:off x="28030320" y="12423600"/>
                <a:ext cx="398412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PRKCI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184" name=""/>
              <p:cNvSpPr/>
              <p:nvPr/>
            </p:nvSpPr>
            <p:spPr>
              <a:xfrm>
                <a:off x="29815920" y="13053600"/>
                <a:ext cx="1800" cy="2081520"/>
              </a:xfrm>
              <a:prstGeom prst="line">
                <a:avLst/>
              </a:prstGeom>
              <a:ln w="1098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"/>
              <p:cNvSpPr/>
              <p:nvPr/>
            </p:nvSpPr>
            <p:spPr>
              <a:xfrm>
                <a:off x="24086880" y="12088800"/>
                <a:ext cx="3210480" cy="1140840"/>
              </a:xfrm>
              <a:prstGeom prst="ellipse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"/>
              <p:cNvSpPr/>
              <p:nvPr/>
            </p:nvSpPr>
            <p:spPr>
              <a:xfrm>
                <a:off x="25716600" y="19859400"/>
                <a:ext cx="3210480" cy="1140840"/>
              </a:xfrm>
              <a:prstGeom prst="ellipse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"/>
              <p:cNvSpPr/>
              <p:nvPr/>
            </p:nvSpPr>
            <p:spPr>
              <a:xfrm>
                <a:off x="25498800" y="201942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SRC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188" name=""/>
              <p:cNvSpPr/>
              <p:nvPr/>
            </p:nvSpPr>
            <p:spPr>
              <a:xfrm>
                <a:off x="25757280" y="13082400"/>
                <a:ext cx="1800" cy="2067120"/>
              </a:xfrm>
              <a:prstGeom prst="line">
                <a:avLst/>
              </a:prstGeom>
              <a:ln w="1098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"/>
              <p:cNvSpPr/>
              <p:nvPr/>
            </p:nvSpPr>
            <p:spPr>
              <a:xfrm>
                <a:off x="27323280" y="17854560"/>
                <a:ext cx="1800" cy="2081520"/>
              </a:xfrm>
              <a:prstGeom prst="line">
                <a:avLst/>
              </a:prstGeom>
              <a:ln w="1098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" name=""/>
              <p:cNvSpPr/>
              <p:nvPr/>
            </p:nvSpPr>
            <p:spPr>
              <a:xfrm>
                <a:off x="23754600" y="124236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PARD3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191" name=""/>
              <p:cNvSpPr/>
              <p:nvPr/>
            </p:nvSpPr>
            <p:spPr>
              <a:xfrm>
                <a:off x="37023480" y="12076560"/>
                <a:ext cx="321012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" name=""/>
              <p:cNvSpPr/>
              <p:nvPr/>
            </p:nvSpPr>
            <p:spPr>
              <a:xfrm>
                <a:off x="36805320" y="12409560"/>
                <a:ext cx="398412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DVL2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193" name=""/>
              <p:cNvSpPr/>
              <p:nvPr/>
            </p:nvSpPr>
            <p:spPr>
              <a:xfrm>
                <a:off x="38590920" y="1303956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" name=""/>
              <p:cNvSpPr/>
              <p:nvPr/>
            </p:nvSpPr>
            <p:spPr>
              <a:xfrm>
                <a:off x="45123480" y="12076560"/>
                <a:ext cx="321012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" name=""/>
              <p:cNvSpPr/>
              <p:nvPr/>
            </p:nvSpPr>
            <p:spPr>
              <a:xfrm>
                <a:off x="44905320" y="12409560"/>
                <a:ext cx="398412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VTA1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196" name=""/>
              <p:cNvSpPr/>
              <p:nvPr/>
            </p:nvSpPr>
            <p:spPr>
              <a:xfrm>
                <a:off x="46690920" y="1303956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" name=""/>
              <p:cNvSpPr/>
              <p:nvPr/>
            </p:nvSpPr>
            <p:spPr>
              <a:xfrm>
                <a:off x="48498480" y="12076560"/>
                <a:ext cx="321012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" name=""/>
              <p:cNvSpPr/>
              <p:nvPr/>
            </p:nvSpPr>
            <p:spPr>
              <a:xfrm>
                <a:off x="48280320" y="12409560"/>
                <a:ext cx="398412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AP2S1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199" name=""/>
              <p:cNvSpPr/>
              <p:nvPr/>
            </p:nvSpPr>
            <p:spPr>
              <a:xfrm>
                <a:off x="50065920" y="1303956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"/>
              <p:cNvSpPr/>
              <p:nvPr/>
            </p:nvSpPr>
            <p:spPr>
              <a:xfrm>
                <a:off x="40961880" y="12074760"/>
                <a:ext cx="321048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"/>
              <p:cNvSpPr/>
              <p:nvPr/>
            </p:nvSpPr>
            <p:spPr>
              <a:xfrm>
                <a:off x="42632280" y="13068360"/>
                <a:ext cx="1800" cy="20671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"/>
              <p:cNvSpPr/>
              <p:nvPr/>
            </p:nvSpPr>
            <p:spPr>
              <a:xfrm>
                <a:off x="40629600" y="1240956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PSMB1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03" name=""/>
              <p:cNvSpPr/>
              <p:nvPr/>
            </p:nvSpPr>
            <p:spPr>
              <a:xfrm>
                <a:off x="55923480" y="12123000"/>
                <a:ext cx="321012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"/>
              <p:cNvSpPr/>
              <p:nvPr/>
            </p:nvSpPr>
            <p:spPr>
              <a:xfrm>
                <a:off x="55705320" y="12456000"/>
                <a:ext cx="398412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PSMC6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05" name=""/>
              <p:cNvSpPr/>
              <p:nvPr/>
            </p:nvSpPr>
            <p:spPr>
              <a:xfrm>
                <a:off x="57490920" y="1308600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" name=""/>
              <p:cNvSpPr/>
              <p:nvPr/>
            </p:nvSpPr>
            <p:spPr>
              <a:xfrm>
                <a:off x="64023480" y="12123000"/>
                <a:ext cx="321012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"/>
              <p:cNvSpPr/>
              <p:nvPr/>
            </p:nvSpPr>
            <p:spPr>
              <a:xfrm>
                <a:off x="63805320" y="12456000"/>
                <a:ext cx="398412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AKT2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08" name=""/>
              <p:cNvSpPr/>
              <p:nvPr/>
            </p:nvSpPr>
            <p:spPr>
              <a:xfrm>
                <a:off x="65590920" y="1308600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"/>
              <p:cNvSpPr/>
              <p:nvPr/>
            </p:nvSpPr>
            <p:spPr>
              <a:xfrm>
                <a:off x="52153200" y="12123000"/>
                <a:ext cx="321084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"/>
              <p:cNvSpPr/>
              <p:nvPr/>
            </p:nvSpPr>
            <p:spPr>
              <a:xfrm>
                <a:off x="51935760" y="124560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SEH1L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11" name=""/>
              <p:cNvSpPr/>
              <p:nvPr/>
            </p:nvSpPr>
            <p:spPr>
              <a:xfrm>
                <a:off x="53721000" y="1308600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"/>
              <p:cNvSpPr/>
              <p:nvPr/>
            </p:nvSpPr>
            <p:spPr>
              <a:xfrm>
                <a:off x="59861880" y="12121200"/>
                <a:ext cx="321048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"/>
              <p:cNvSpPr/>
              <p:nvPr/>
            </p:nvSpPr>
            <p:spPr>
              <a:xfrm>
                <a:off x="61532280" y="13114800"/>
                <a:ext cx="1800" cy="20671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"/>
              <p:cNvSpPr/>
              <p:nvPr/>
            </p:nvSpPr>
            <p:spPr>
              <a:xfrm>
                <a:off x="59529600" y="124560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PSMA7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15" name=""/>
              <p:cNvSpPr/>
              <p:nvPr/>
            </p:nvSpPr>
            <p:spPr>
              <a:xfrm>
                <a:off x="51526800" y="18571680"/>
                <a:ext cx="321120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"/>
              <p:cNvSpPr/>
              <p:nvPr/>
            </p:nvSpPr>
            <p:spPr>
              <a:xfrm>
                <a:off x="48153600" y="18571680"/>
                <a:ext cx="321048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"/>
              <p:cNvSpPr/>
              <p:nvPr/>
            </p:nvSpPr>
            <p:spPr>
              <a:xfrm>
                <a:off x="45966600" y="19873800"/>
                <a:ext cx="321048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"/>
              <p:cNvSpPr/>
              <p:nvPr/>
            </p:nvSpPr>
            <p:spPr>
              <a:xfrm>
                <a:off x="45748800" y="202086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CLTA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19" name=""/>
              <p:cNvSpPr/>
              <p:nvPr/>
            </p:nvSpPr>
            <p:spPr>
              <a:xfrm>
                <a:off x="57441600" y="19873800"/>
                <a:ext cx="321048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"/>
              <p:cNvSpPr/>
              <p:nvPr/>
            </p:nvSpPr>
            <p:spPr>
              <a:xfrm>
                <a:off x="57223800" y="202086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NELFA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21" name=""/>
              <p:cNvSpPr/>
              <p:nvPr/>
            </p:nvSpPr>
            <p:spPr>
              <a:xfrm>
                <a:off x="42197400" y="19873800"/>
                <a:ext cx="321048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"/>
              <p:cNvSpPr/>
              <p:nvPr/>
            </p:nvSpPr>
            <p:spPr>
              <a:xfrm>
                <a:off x="41979600" y="202086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BCL9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23" name=""/>
              <p:cNvSpPr/>
              <p:nvPr/>
            </p:nvSpPr>
            <p:spPr>
              <a:xfrm>
                <a:off x="53898480" y="19873800"/>
                <a:ext cx="321012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"/>
              <p:cNvSpPr/>
              <p:nvPr/>
            </p:nvSpPr>
            <p:spPr>
              <a:xfrm>
                <a:off x="53680320" y="20208600"/>
                <a:ext cx="398412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PSMC2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25" name=""/>
              <p:cNvSpPr/>
              <p:nvPr/>
            </p:nvSpPr>
            <p:spPr>
              <a:xfrm>
                <a:off x="51486480" y="1892016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PSMD4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26" name=""/>
              <p:cNvSpPr/>
              <p:nvPr/>
            </p:nvSpPr>
            <p:spPr>
              <a:xfrm>
                <a:off x="48111480" y="1892016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ELOC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27" name=""/>
              <p:cNvSpPr/>
              <p:nvPr/>
            </p:nvSpPr>
            <p:spPr>
              <a:xfrm>
                <a:off x="49760280" y="17843400"/>
                <a:ext cx="1800" cy="1100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"/>
              <p:cNvSpPr/>
              <p:nvPr/>
            </p:nvSpPr>
            <p:spPr>
              <a:xfrm>
                <a:off x="53133480" y="17843400"/>
                <a:ext cx="1800" cy="1100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"/>
              <p:cNvSpPr/>
              <p:nvPr/>
            </p:nvSpPr>
            <p:spPr>
              <a:xfrm>
                <a:off x="59048280" y="1786860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"/>
              <p:cNvSpPr/>
              <p:nvPr/>
            </p:nvSpPr>
            <p:spPr>
              <a:xfrm>
                <a:off x="55504440" y="1786896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"/>
              <p:cNvSpPr/>
              <p:nvPr/>
            </p:nvSpPr>
            <p:spPr>
              <a:xfrm>
                <a:off x="47573280" y="1786968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"/>
              <p:cNvSpPr/>
              <p:nvPr/>
            </p:nvSpPr>
            <p:spPr>
              <a:xfrm>
                <a:off x="43803360" y="1786968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"/>
              <p:cNvSpPr/>
              <p:nvPr/>
            </p:nvSpPr>
            <p:spPr>
              <a:xfrm>
                <a:off x="40421880" y="15858360"/>
                <a:ext cx="27856800" cy="1279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Signaling by WNT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HIV Infection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Beta-catenin independent WNT signaling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234" name=""/>
            <p:cNvSpPr/>
            <p:nvPr/>
          </p:nvSpPr>
          <p:spPr>
            <a:xfrm>
              <a:off x="394200" y="1460880"/>
              <a:ext cx="71792280" cy="22399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A)</a:t>
              </a:r>
              <a:endParaRPr b="0" lang="en-US" sz="2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2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B)</a:t>
              </a:r>
              <a:endParaRPr b="0" lang="en-US" sz="2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2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C)</a:t>
              </a:r>
              <a:endParaRPr b="0" lang="en-US" sz="2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</p:txBody>
        </p:sp>
        <p:grpSp>
          <p:nvGrpSpPr>
            <p:cNvPr id="235" name=""/>
            <p:cNvGrpSpPr/>
            <p:nvPr/>
          </p:nvGrpSpPr>
          <p:grpSpPr>
            <a:xfrm>
              <a:off x="1312200" y="21794760"/>
              <a:ext cx="66966480" cy="8954280"/>
              <a:chOff x="1312200" y="21794760"/>
              <a:chExt cx="66966480" cy="8954280"/>
            </a:xfrm>
          </p:grpSpPr>
          <p:sp>
            <p:nvSpPr>
              <p:cNvPr id="236" name=""/>
              <p:cNvSpPr/>
              <p:nvPr/>
            </p:nvSpPr>
            <p:spPr>
              <a:xfrm>
                <a:off x="22026600" y="24883560"/>
                <a:ext cx="14001480" cy="2890080"/>
              </a:xfrm>
              <a:prstGeom prst="rect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"/>
              <p:cNvSpPr/>
              <p:nvPr/>
            </p:nvSpPr>
            <p:spPr>
              <a:xfrm>
                <a:off x="35864280" y="24883560"/>
                <a:ext cx="31011480" cy="2890080"/>
              </a:xfrm>
              <a:prstGeom prst="rect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"/>
              <p:cNvSpPr/>
              <p:nvPr/>
            </p:nvSpPr>
            <p:spPr>
              <a:xfrm>
                <a:off x="1456920" y="24883560"/>
                <a:ext cx="20565360" cy="2890080"/>
              </a:xfrm>
              <a:prstGeom prst="rect">
                <a:avLst/>
              </a:prstGeom>
              <a:solidFill>
                <a:srgbClr val="e8f2a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"/>
              <p:cNvSpPr/>
              <p:nvPr/>
            </p:nvSpPr>
            <p:spPr>
              <a:xfrm>
                <a:off x="1312200" y="25542360"/>
                <a:ext cx="21630240" cy="1279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Amino sugar and nucleotide sugar metabolism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Fructose and mannose metabolism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PPAR signaling pathway</a:t>
                </a:r>
                <a:endParaRPr b="0" lang="en-US" sz="1600" spc="-1" strike="noStrike">
                  <a:latin typeface="Arial"/>
                </a:endParaRPr>
              </a:p>
            </p:txBody>
          </p:sp>
          <p:grpSp>
            <p:nvGrpSpPr>
              <p:cNvPr id="240" name=""/>
              <p:cNvGrpSpPr/>
              <p:nvPr/>
            </p:nvGrpSpPr>
            <p:grpSpPr>
              <a:xfrm>
                <a:off x="6515280" y="21839400"/>
                <a:ext cx="3983400" cy="3044520"/>
                <a:chOff x="6515280" y="21839400"/>
                <a:chExt cx="3983400" cy="3044520"/>
              </a:xfrm>
            </p:grpSpPr>
            <p:sp>
              <p:nvSpPr>
                <p:cNvPr id="241" name=""/>
                <p:cNvSpPr/>
                <p:nvPr/>
              </p:nvSpPr>
              <p:spPr>
                <a:xfrm>
                  <a:off x="6731280" y="21839400"/>
                  <a:ext cx="3212280" cy="1140840"/>
                </a:xfrm>
                <a:prstGeom prst="ellipse">
                  <a:avLst/>
                </a:prstGeom>
                <a:solidFill>
                  <a:srgbClr val="e8f2a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2" name=""/>
                <p:cNvSpPr/>
                <p:nvPr/>
              </p:nvSpPr>
              <p:spPr>
                <a:xfrm>
                  <a:off x="6515280" y="2217240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 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NPL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243" name=""/>
                <p:cNvSpPr/>
                <p:nvPr/>
              </p:nvSpPr>
              <p:spPr>
                <a:xfrm>
                  <a:off x="8298360" y="2280240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e8f2a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44" name=""/>
              <p:cNvSpPr/>
              <p:nvPr/>
            </p:nvSpPr>
            <p:spPr>
              <a:xfrm>
                <a:off x="8298360" y="27722880"/>
                <a:ext cx="1800" cy="2081520"/>
              </a:xfrm>
              <a:prstGeom prst="line">
                <a:avLst/>
              </a:prstGeom>
              <a:ln w="109800">
                <a:solidFill>
                  <a:srgbClr val="e8f2a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" name=""/>
              <p:cNvSpPr/>
              <p:nvPr/>
            </p:nvSpPr>
            <p:spPr>
              <a:xfrm>
                <a:off x="6731280" y="29579400"/>
                <a:ext cx="3212280" cy="1140840"/>
              </a:xfrm>
              <a:prstGeom prst="ellipse">
                <a:avLst/>
              </a:prstGeom>
              <a:solidFill>
                <a:srgbClr val="e8f2a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" name=""/>
              <p:cNvSpPr/>
              <p:nvPr/>
            </p:nvSpPr>
            <p:spPr>
              <a:xfrm>
                <a:off x="6515280" y="299124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TKFC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47" name=""/>
              <p:cNvSpPr/>
              <p:nvPr/>
            </p:nvSpPr>
            <p:spPr>
              <a:xfrm>
                <a:off x="24728400" y="25549200"/>
                <a:ext cx="15518880" cy="1279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Tight junction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Adherens junction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Tight junction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248" name=""/>
              <p:cNvSpPr/>
              <p:nvPr/>
            </p:nvSpPr>
            <p:spPr>
              <a:xfrm>
                <a:off x="28248480" y="21870360"/>
                <a:ext cx="3208680" cy="1141200"/>
              </a:xfrm>
              <a:prstGeom prst="ellipse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"/>
              <p:cNvSpPr/>
              <p:nvPr/>
            </p:nvSpPr>
            <p:spPr>
              <a:xfrm>
                <a:off x="28028880" y="22203360"/>
                <a:ext cx="398556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HIF1A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50" name=""/>
              <p:cNvSpPr/>
              <p:nvPr/>
            </p:nvSpPr>
            <p:spPr>
              <a:xfrm>
                <a:off x="29814120" y="22833360"/>
                <a:ext cx="1800" cy="2081520"/>
              </a:xfrm>
              <a:prstGeom prst="line">
                <a:avLst/>
              </a:prstGeom>
              <a:ln w="1098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"/>
              <p:cNvSpPr/>
              <p:nvPr/>
            </p:nvSpPr>
            <p:spPr>
              <a:xfrm>
                <a:off x="24085080" y="21868560"/>
                <a:ext cx="3212280" cy="1141200"/>
              </a:xfrm>
              <a:prstGeom prst="ellipse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"/>
              <p:cNvSpPr/>
              <p:nvPr/>
            </p:nvSpPr>
            <p:spPr>
              <a:xfrm>
                <a:off x="24196320" y="29579400"/>
                <a:ext cx="3210840" cy="1140840"/>
              </a:xfrm>
              <a:prstGeom prst="ellipse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"/>
              <p:cNvSpPr/>
              <p:nvPr/>
            </p:nvSpPr>
            <p:spPr>
              <a:xfrm>
                <a:off x="23978880" y="299142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PRKCI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54" name=""/>
              <p:cNvSpPr/>
              <p:nvPr/>
            </p:nvSpPr>
            <p:spPr>
              <a:xfrm>
                <a:off x="25755480" y="22862160"/>
                <a:ext cx="1800" cy="2067120"/>
              </a:xfrm>
              <a:prstGeom prst="line">
                <a:avLst/>
              </a:prstGeom>
              <a:ln w="1098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"/>
              <p:cNvSpPr/>
              <p:nvPr/>
            </p:nvSpPr>
            <p:spPr>
              <a:xfrm>
                <a:off x="25803000" y="27574560"/>
                <a:ext cx="1800" cy="2081520"/>
              </a:xfrm>
              <a:prstGeom prst="line">
                <a:avLst/>
              </a:prstGeom>
              <a:ln w="1098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"/>
              <p:cNvSpPr/>
              <p:nvPr/>
            </p:nvSpPr>
            <p:spPr>
              <a:xfrm>
                <a:off x="23753160" y="2220336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CTTN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57" name=""/>
              <p:cNvSpPr/>
              <p:nvPr/>
            </p:nvSpPr>
            <p:spPr>
              <a:xfrm>
                <a:off x="37021320" y="21796560"/>
                <a:ext cx="321228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"/>
              <p:cNvSpPr/>
              <p:nvPr/>
            </p:nvSpPr>
            <p:spPr>
              <a:xfrm>
                <a:off x="36803880" y="2212956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DVL2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59" name=""/>
              <p:cNvSpPr/>
              <p:nvPr/>
            </p:nvSpPr>
            <p:spPr>
              <a:xfrm>
                <a:off x="38589120" y="2275956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"/>
              <p:cNvSpPr/>
              <p:nvPr/>
            </p:nvSpPr>
            <p:spPr>
              <a:xfrm>
                <a:off x="45121320" y="21796560"/>
                <a:ext cx="321084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"/>
              <p:cNvSpPr/>
              <p:nvPr/>
            </p:nvSpPr>
            <p:spPr>
              <a:xfrm>
                <a:off x="44903880" y="2212956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CAPN1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62" name=""/>
              <p:cNvSpPr/>
              <p:nvPr/>
            </p:nvSpPr>
            <p:spPr>
              <a:xfrm>
                <a:off x="46689120" y="2275956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"/>
              <p:cNvSpPr/>
              <p:nvPr/>
            </p:nvSpPr>
            <p:spPr>
              <a:xfrm>
                <a:off x="48496320" y="21796560"/>
                <a:ext cx="321084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"/>
              <p:cNvSpPr/>
              <p:nvPr/>
            </p:nvSpPr>
            <p:spPr>
              <a:xfrm>
                <a:off x="48278880" y="2212956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SEH1L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65" name=""/>
              <p:cNvSpPr/>
              <p:nvPr/>
            </p:nvSpPr>
            <p:spPr>
              <a:xfrm>
                <a:off x="50064120" y="2275956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"/>
              <p:cNvSpPr/>
              <p:nvPr/>
            </p:nvSpPr>
            <p:spPr>
              <a:xfrm>
                <a:off x="40960080" y="21794760"/>
                <a:ext cx="321228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"/>
              <p:cNvSpPr/>
              <p:nvPr/>
            </p:nvSpPr>
            <p:spPr>
              <a:xfrm>
                <a:off x="42630480" y="22788360"/>
                <a:ext cx="1800" cy="20671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"/>
              <p:cNvSpPr/>
              <p:nvPr/>
            </p:nvSpPr>
            <p:spPr>
              <a:xfrm>
                <a:off x="40628160" y="2212956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PSMB1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69" name=""/>
              <p:cNvSpPr/>
              <p:nvPr/>
            </p:nvSpPr>
            <p:spPr>
              <a:xfrm>
                <a:off x="55923480" y="21843000"/>
                <a:ext cx="320868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"/>
              <p:cNvSpPr/>
              <p:nvPr/>
            </p:nvSpPr>
            <p:spPr>
              <a:xfrm>
                <a:off x="55703880" y="221760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PSMA7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71" name=""/>
              <p:cNvSpPr/>
              <p:nvPr/>
            </p:nvSpPr>
            <p:spPr>
              <a:xfrm>
                <a:off x="57489120" y="2280600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"/>
              <p:cNvSpPr/>
              <p:nvPr/>
            </p:nvSpPr>
            <p:spPr>
              <a:xfrm>
                <a:off x="64023480" y="21843000"/>
                <a:ext cx="320868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"/>
              <p:cNvSpPr/>
              <p:nvPr/>
            </p:nvSpPr>
            <p:spPr>
              <a:xfrm>
                <a:off x="63805320" y="22176000"/>
                <a:ext cx="398412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AKT2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74" name=""/>
              <p:cNvSpPr/>
              <p:nvPr/>
            </p:nvSpPr>
            <p:spPr>
              <a:xfrm>
                <a:off x="65589120" y="2280600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"/>
              <p:cNvSpPr/>
              <p:nvPr/>
            </p:nvSpPr>
            <p:spPr>
              <a:xfrm>
                <a:off x="52153200" y="21843000"/>
                <a:ext cx="320868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"/>
              <p:cNvSpPr/>
              <p:nvPr/>
            </p:nvSpPr>
            <p:spPr>
              <a:xfrm>
                <a:off x="51933600" y="22176000"/>
                <a:ext cx="398556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PSMC6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77" name=""/>
              <p:cNvSpPr/>
              <p:nvPr/>
            </p:nvSpPr>
            <p:spPr>
              <a:xfrm>
                <a:off x="53719200" y="2280600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"/>
              <p:cNvSpPr/>
              <p:nvPr/>
            </p:nvSpPr>
            <p:spPr>
              <a:xfrm>
                <a:off x="59860080" y="21841200"/>
                <a:ext cx="321012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"/>
              <p:cNvSpPr/>
              <p:nvPr/>
            </p:nvSpPr>
            <p:spPr>
              <a:xfrm>
                <a:off x="61530480" y="22834800"/>
                <a:ext cx="1800" cy="20671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"/>
              <p:cNvSpPr/>
              <p:nvPr/>
            </p:nvSpPr>
            <p:spPr>
              <a:xfrm>
                <a:off x="59529600" y="221760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PSMD7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81" name=""/>
              <p:cNvSpPr/>
              <p:nvPr/>
            </p:nvSpPr>
            <p:spPr>
              <a:xfrm>
                <a:off x="51526800" y="28291680"/>
                <a:ext cx="320976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"/>
              <p:cNvSpPr/>
              <p:nvPr/>
            </p:nvSpPr>
            <p:spPr>
              <a:xfrm>
                <a:off x="48151800" y="28291680"/>
                <a:ext cx="321120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"/>
              <p:cNvSpPr/>
              <p:nvPr/>
            </p:nvSpPr>
            <p:spPr>
              <a:xfrm>
                <a:off x="45966600" y="29593800"/>
                <a:ext cx="320940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"/>
              <p:cNvSpPr/>
              <p:nvPr/>
            </p:nvSpPr>
            <p:spPr>
              <a:xfrm>
                <a:off x="45747720" y="29928600"/>
                <a:ext cx="398448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COX6A1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85" name=""/>
              <p:cNvSpPr/>
              <p:nvPr/>
            </p:nvSpPr>
            <p:spPr>
              <a:xfrm>
                <a:off x="57439800" y="29593800"/>
                <a:ext cx="321228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"/>
              <p:cNvSpPr/>
              <p:nvPr/>
            </p:nvSpPr>
            <p:spPr>
              <a:xfrm>
                <a:off x="57223800" y="29928600"/>
                <a:ext cx="398196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PSMC2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87" name=""/>
              <p:cNvSpPr/>
              <p:nvPr/>
            </p:nvSpPr>
            <p:spPr>
              <a:xfrm>
                <a:off x="42197400" y="29593800"/>
                <a:ext cx="320904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"/>
              <p:cNvSpPr/>
              <p:nvPr/>
            </p:nvSpPr>
            <p:spPr>
              <a:xfrm>
                <a:off x="41979600" y="299286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NDUFS8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89" name=""/>
              <p:cNvSpPr/>
              <p:nvPr/>
            </p:nvSpPr>
            <p:spPr>
              <a:xfrm>
                <a:off x="53896320" y="29593800"/>
                <a:ext cx="321228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"/>
              <p:cNvSpPr/>
              <p:nvPr/>
            </p:nvSpPr>
            <p:spPr>
              <a:xfrm>
                <a:off x="53680320" y="29928600"/>
                <a:ext cx="398412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PSMD4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91" name=""/>
              <p:cNvSpPr/>
              <p:nvPr/>
            </p:nvSpPr>
            <p:spPr>
              <a:xfrm>
                <a:off x="51485400" y="28640160"/>
                <a:ext cx="398268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NXT1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292" name=""/>
              <p:cNvSpPr/>
              <p:nvPr/>
            </p:nvSpPr>
            <p:spPr>
              <a:xfrm>
                <a:off x="48110400" y="28640160"/>
                <a:ext cx="398268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COX7A2L</a:t>
                </a:r>
                <a:endParaRPr b="0" lang="en-US" sz="1050" spc="-1" strike="noStrike">
                  <a:latin typeface="Arial"/>
                </a:endParaRPr>
              </a:p>
            </p:txBody>
          </p:sp>
          <p:sp>
            <p:nvSpPr>
              <p:cNvPr id="293" name=""/>
              <p:cNvSpPr/>
              <p:nvPr/>
            </p:nvSpPr>
            <p:spPr>
              <a:xfrm>
                <a:off x="49758480" y="27563400"/>
                <a:ext cx="1800" cy="1100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"/>
              <p:cNvSpPr/>
              <p:nvPr/>
            </p:nvSpPr>
            <p:spPr>
              <a:xfrm>
                <a:off x="53132040" y="27563400"/>
                <a:ext cx="1800" cy="1100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"/>
              <p:cNvSpPr/>
              <p:nvPr/>
            </p:nvSpPr>
            <p:spPr>
              <a:xfrm>
                <a:off x="59046480" y="2758860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"/>
              <p:cNvSpPr/>
              <p:nvPr/>
            </p:nvSpPr>
            <p:spPr>
              <a:xfrm>
                <a:off x="55503000" y="2758896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"/>
              <p:cNvSpPr/>
              <p:nvPr/>
            </p:nvSpPr>
            <p:spPr>
              <a:xfrm>
                <a:off x="47571480" y="2758968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"/>
              <p:cNvSpPr/>
              <p:nvPr/>
            </p:nvSpPr>
            <p:spPr>
              <a:xfrm>
                <a:off x="43801920" y="2758968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"/>
              <p:cNvSpPr/>
              <p:nvPr/>
            </p:nvSpPr>
            <p:spPr>
              <a:xfrm>
                <a:off x="40420080" y="25578360"/>
                <a:ext cx="27858600" cy="1279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Alzheimer disease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Pathways of neurodegeneration - multiple diseases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Amyotrophic lateral sclerosis</a:t>
                </a:r>
                <a:endParaRPr b="0" lang="en-US" sz="1600" spc="-1" strike="noStrike">
                  <a:latin typeface="Arial"/>
                </a:endParaRPr>
              </a:p>
            </p:txBody>
          </p:sp>
          <p:grpSp>
            <p:nvGrpSpPr>
              <p:cNvPr id="300" name=""/>
              <p:cNvGrpSpPr/>
              <p:nvPr/>
            </p:nvGrpSpPr>
            <p:grpSpPr>
              <a:xfrm>
                <a:off x="11238480" y="21825000"/>
                <a:ext cx="3983400" cy="3044520"/>
                <a:chOff x="11238480" y="21825000"/>
                <a:chExt cx="3983400" cy="3044520"/>
              </a:xfrm>
            </p:grpSpPr>
            <p:sp>
              <p:nvSpPr>
                <p:cNvPr id="301" name=""/>
                <p:cNvSpPr/>
                <p:nvPr/>
              </p:nvSpPr>
              <p:spPr>
                <a:xfrm>
                  <a:off x="11456280" y="21825000"/>
                  <a:ext cx="3210480" cy="1140840"/>
                </a:xfrm>
                <a:prstGeom prst="ellipse">
                  <a:avLst/>
                </a:prstGeom>
                <a:solidFill>
                  <a:srgbClr val="e8f2a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2" name=""/>
                <p:cNvSpPr/>
                <p:nvPr/>
              </p:nvSpPr>
              <p:spPr>
                <a:xfrm>
                  <a:off x="11238480" y="2215800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FABP7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303" name=""/>
                <p:cNvSpPr/>
                <p:nvPr/>
              </p:nvSpPr>
              <p:spPr>
                <a:xfrm>
                  <a:off x="13023360" y="2278800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e8f2a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04" name=""/>
              <p:cNvSpPr/>
              <p:nvPr/>
            </p:nvSpPr>
            <p:spPr>
              <a:xfrm>
                <a:off x="31961160" y="21855960"/>
                <a:ext cx="3208320" cy="1141200"/>
              </a:xfrm>
              <a:prstGeom prst="ellipse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"/>
              <p:cNvSpPr/>
              <p:nvPr/>
            </p:nvSpPr>
            <p:spPr>
              <a:xfrm>
                <a:off x="33526440" y="22818960"/>
                <a:ext cx="1800" cy="2081520"/>
              </a:xfrm>
              <a:prstGeom prst="line">
                <a:avLst/>
              </a:prstGeom>
              <a:ln w="1098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"/>
              <p:cNvSpPr/>
              <p:nvPr/>
            </p:nvSpPr>
            <p:spPr>
              <a:xfrm>
                <a:off x="27739800" y="29593800"/>
                <a:ext cx="3211200" cy="1140840"/>
              </a:xfrm>
              <a:prstGeom prst="ellipse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"/>
              <p:cNvSpPr/>
              <p:nvPr/>
            </p:nvSpPr>
            <p:spPr>
              <a:xfrm>
                <a:off x="27522720" y="29928600"/>
                <a:ext cx="398304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ANO9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308" name=""/>
              <p:cNvSpPr/>
              <p:nvPr/>
            </p:nvSpPr>
            <p:spPr>
              <a:xfrm>
                <a:off x="29346480" y="27588960"/>
                <a:ext cx="1800" cy="2081520"/>
              </a:xfrm>
              <a:prstGeom prst="line">
                <a:avLst/>
              </a:prstGeom>
              <a:ln w="1098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"/>
              <p:cNvSpPr/>
              <p:nvPr/>
            </p:nvSpPr>
            <p:spPr>
              <a:xfrm>
                <a:off x="31284000" y="29608200"/>
                <a:ext cx="3210480" cy="1140840"/>
              </a:xfrm>
              <a:prstGeom prst="ellipse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"/>
              <p:cNvSpPr/>
              <p:nvPr/>
            </p:nvSpPr>
            <p:spPr>
              <a:xfrm>
                <a:off x="31066200" y="299430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SRC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311" name=""/>
              <p:cNvSpPr/>
              <p:nvPr/>
            </p:nvSpPr>
            <p:spPr>
              <a:xfrm>
                <a:off x="32890320" y="27603360"/>
                <a:ext cx="1800" cy="2081520"/>
              </a:xfrm>
              <a:prstGeom prst="line">
                <a:avLst/>
              </a:prstGeom>
              <a:ln w="1098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"/>
              <p:cNvSpPr/>
              <p:nvPr/>
            </p:nvSpPr>
            <p:spPr>
              <a:xfrm>
                <a:off x="31741200" y="22203360"/>
                <a:ext cx="398556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PARD3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313" name=""/>
              <p:cNvSpPr/>
              <p:nvPr/>
            </p:nvSpPr>
            <p:spPr>
              <a:xfrm>
                <a:off x="60814800" y="29608200"/>
                <a:ext cx="321228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4" name=""/>
              <p:cNvSpPr/>
              <p:nvPr/>
            </p:nvSpPr>
            <p:spPr>
              <a:xfrm>
                <a:off x="60598800" y="299430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SLC39A10</a:t>
                </a:r>
                <a:endParaRPr b="0" lang="en-US" sz="1050" spc="-1" strike="noStrike">
                  <a:latin typeface="Arial"/>
                </a:endParaRPr>
              </a:p>
            </p:txBody>
          </p:sp>
          <p:sp>
            <p:nvSpPr>
              <p:cNvPr id="315" name=""/>
              <p:cNvSpPr/>
              <p:nvPr/>
            </p:nvSpPr>
            <p:spPr>
              <a:xfrm>
                <a:off x="62421480" y="2760300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"/>
          <p:cNvGrpSpPr/>
          <p:nvPr/>
        </p:nvGrpSpPr>
        <p:grpSpPr>
          <a:xfrm>
            <a:off x="394200" y="1460880"/>
            <a:ext cx="71792280" cy="29288160"/>
            <a:chOff x="394200" y="1460880"/>
            <a:chExt cx="71792280" cy="29288160"/>
          </a:xfrm>
        </p:grpSpPr>
        <p:grpSp>
          <p:nvGrpSpPr>
            <p:cNvPr id="317" name=""/>
            <p:cNvGrpSpPr/>
            <p:nvPr/>
          </p:nvGrpSpPr>
          <p:grpSpPr>
            <a:xfrm>
              <a:off x="1611000" y="2175480"/>
              <a:ext cx="66667680" cy="8954280"/>
              <a:chOff x="1611000" y="2175480"/>
              <a:chExt cx="66667680" cy="8954280"/>
            </a:xfrm>
          </p:grpSpPr>
          <p:grpSp>
            <p:nvGrpSpPr>
              <p:cNvPr id="318" name=""/>
              <p:cNvGrpSpPr/>
              <p:nvPr/>
            </p:nvGrpSpPr>
            <p:grpSpPr>
              <a:xfrm>
                <a:off x="1611000" y="2175480"/>
                <a:ext cx="66667680" cy="8954280"/>
                <a:chOff x="1611000" y="2175480"/>
                <a:chExt cx="66667680" cy="8954280"/>
              </a:xfrm>
            </p:grpSpPr>
            <p:sp>
              <p:nvSpPr>
                <p:cNvPr id="319" name=""/>
                <p:cNvSpPr/>
                <p:nvPr/>
              </p:nvSpPr>
              <p:spPr>
                <a:xfrm>
                  <a:off x="33841800" y="5264280"/>
                  <a:ext cx="33525360" cy="2890080"/>
                </a:xfrm>
                <a:prstGeom prst="rect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0" name=""/>
                <p:cNvSpPr/>
                <p:nvPr/>
              </p:nvSpPr>
              <p:spPr>
                <a:xfrm>
                  <a:off x="13591800" y="5264280"/>
                  <a:ext cx="20557080" cy="2890080"/>
                </a:xfrm>
                <a:prstGeom prst="rect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1" name=""/>
                <p:cNvSpPr/>
                <p:nvPr/>
              </p:nvSpPr>
              <p:spPr>
                <a:xfrm>
                  <a:off x="1611000" y="5264280"/>
                  <a:ext cx="12178440" cy="2890080"/>
                </a:xfrm>
                <a:prstGeom prst="rect">
                  <a:avLst/>
                </a:prstGeom>
                <a:solidFill>
                  <a:srgbClr val="e8f2a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2" name=""/>
                <p:cNvSpPr/>
                <p:nvPr/>
              </p:nvSpPr>
              <p:spPr>
                <a:xfrm>
                  <a:off x="1803600" y="5923080"/>
                  <a:ext cx="13453560" cy="1279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6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cytoplasmic stress granule</a:t>
                  </a:r>
                  <a:endParaRPr b="0" lang="en-US" sz="16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6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specific granule lumen</a:t>
                  </a:r>
                  <a:endParaRPr b="0" lang="en-US" sz="16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6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tertiary granule lumen</a:t>
                  </a:r>
                  <a:endParaRPr b="0" lang="en-US" sz="1600" spc="-1" strike="noStrike">
                    <a:latin typeface="Arial"/>
                  </a:endParaRPr>
                </a:p>
              </p:txBody>
            </p:sp>
            <p:grpSp>
              <p:nvGrpSpPr>
                <p:cNvPr id="323" name=""/>
                <p:cNvGrpSpPr/>
                <p:nvPr/>
              </p:nvGrpSpPr>
              <p:grpSpPr>
                <a:xfrm>
                  <a:off x="2363760" y="2219760"/>
                  <a:ext cx="8623440" cy="3044520"/>
                  <a:chOff x="2363760" y="2219760"/>
                  <a:chExt cx="8623440" cy="3044520"/>
                </a:xfrm>
              </p:grpSpPr>
              <p:sp>
                <p:nvSpPr>
                  <p:cNvPr id="324" name=""/>
                  <p:cNvSpPr/>
                  <p:nvPr/>
                </p:nvSpPr>
                <p:spPr>
                  <a:xfrm>
                    <a:off x="2581200" y="2219760"/>
                    <a:ext cx="3210840" cy="1141200"/>
                  </a:xfrm>
                  <a:prstGeom prst="ellipse">
                    <a:avLst/>
                  </a:prstGeom>
                  <a:solidFill>
                    <a:srgbClr val="e8f2a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25" name=""/>
                  <p:cNvSpPr/>
                  <p:nvPr/>
                </p:nvSpPr>
                <p:spPr>
                  <a:xfrm>
                    <a:off x="2363760" y="2552760"/>
                    <a:ext cx="3983400" cy="74628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90000" rIns="90000" tIns="45000" bIns="45000" anchor="t">
                    <a:noAutofit/>
                  </a:bodyPr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b="0" lang="en-US" sz="13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rPr>
                      <a:t>OLFM4</a:t>
                    </a:r>
                    <a:endParaRPr b="0" lang="en-US" sz="1300" spc="-1" strike="noStrike">
                      <a:latin typeface="Arial"/>
                    </a:endParaRPr>
                  </a:p>
                </p:txBody>
              </p:sp>
              <p:sp>
                <p:nvSpPr>
                  <p:cNvPr id="326" name=""/>
                  <p:cNvSpPr/>
                  <p:nvPr/>
                </p:nvSpPr>
                <p:spPr>
                  <a:xfrm>
                    <a:off x="4149000" y="3182760"/>
                    <a:ext cx="1800" cy="2081520"/>
                  </a:xfrm>
                  <a:prstGeom prst="line">
                    <a:avLst/>
                  </a:prstGeom>
                  <a:ln w="109800">
                    <a:solidFill>
                      <a:srgbClr val="e8f2a1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327" name=""/>
                  <p:cNvGrpSpPr/>
                  <p:nvPr/>
                </p:nvGrpSpPr>
                <p:grpSpPr>
                  <a:xfrm>
                    <a:off x="7003800" y="2219760"/>
                    <a:ext cx="3983400" cy="3044520"/>
                    <a:chOff x="7003800" y="2219760"/>
                    <a:chExt cx="3983400" cy="3044520"/>
                  </a:xfrm>
                </p:grpSpPr>
                <p:sp>
                  <p:nvSpPr>
                    <p:cNvPr id="328" name=""/>
                    <p:cNvSpPr/>
                    <p:nvPr/>
                  </p:nvSpPr>
                  <p:spPr>
                    <a:xfrm>
                      <a:off x="7221600" y="2219760"/>
                      <a:ext cx="3210480" cy="1141200"/>
                    </a:xfrm>
                    <a:prstGeom prst="ellipse">
                      <a:avLst/>
                    </a:prstGeom>
                    <a:solidFill>
                      <a:srgbClr val="e8f2a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329" name=""/>
                    <p:cNvSpPr/>
                    <p:nvPr/>
                  </p:nvSpPr>
                  <p:spPr>
                    <a:xfrm>
                      <a:off x="7003800" y="2552760"/>
                      <a:ext cx="3983400" cy="746280"/>
                    </a:xfrm>
                    <a:prstGeom prst="rect">
                      <a:avLst/>
                    </a:prstGeom>
                    <a:noFill/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lIns="90000" rIns="90000" tIns="45000" bIns="45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 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LTF</a:t>
                      </a:r>
                      <a:endParaRPr b="0" lang="en-US" sz="1300" spc="-1" strike="noStrike">
                        <a:latin typeface="Arial"/>
                      </a:endParaRPr>
                    </a:p>
                  </p:txBody>
                </p:sp>
                <p:sp>
                  <p:nvSpPr>
                    <p:cNvPr id="330" name=""/>
                    <p:cNvSpPr/>
                    <p:nvPr/>
                  </p:nvSpPr>
                  <p:spPr>
                    <a:xfrm>
                      <a:off x="8789400" y="3182760"/>
                      <a:ext cx="1800" cy="2081520"/>
                    </a:xfrm>
                    <a:prstGeom prst="line">
                      <a:avLst/>
                    </a:prstGeom>
                    <a:ln w="109800">
                      <a:solidFill>
                        <a:srgbClr val="e8f2a1"/>
                      </a:solidFill>
                      <a:round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</p:grpSp>
            <p:sp>
              <p:nvSpPr>
                <p:cNvPr id="331" name=""/>
                <p:cNvSpPr/>
                <p:nvPr/>
              </p:nvSpPr>
              <p:spPr>
                <a:xfrm>
                  <a:off x="4149000" y="810360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e8f2a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2" name=""/>
                <p:cNvSpPr/>
                <p:nvPr/>
              </p:nvSpPr>
              <p:spPr>
                <a:xfrm>
                  <a:off x="2581200" y="9959760"/>
                  <a:ext cx="3210840" cy="1141200"/>
                </a:xfrm>
                <a:prstGeom prst="ellipse">
                  <a:avLst/>
                </a:prstGeom>
                <a:solidFill>
                  <a:srgbClr val="e8f2a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3" name=""/>
                <p:cNvSpPr/>
                <p:nvPr/>
              </p:nvSpPr>
              <p:spPr>
                <a:xfrm>
                  <a:off x="2363760" y="102927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GRB7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334" name=""/>
                <p:cNvSpPr/>
                <p:nvPr/>
              </p:nvSpPr>
              <p:spPr>
                <a:xfrm>
                  <a:off x="8789400" y="810360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e8f2a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5" name=""/>
                <p:cNvSpPr/>
                <p:nvPr/>
              </p:nvSpPr>
              <p:spPr>
                <a:xfrm>
                  <a:off x="7221600" y="9959760"/>
                  <a:ext cx="3210480" cy="1141200"/>
                </a:xfrm>
                <a:prstGeom prst="ellipse">
                  <a:avLst/>
                </a:prstGeom>
                <a:solidFill>
                  <a:srgbClr val="e8f2a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6" name=""/>
                <p:cNvSpPr/>
                <p:nvPr/>
              </p:nvSpPr>
              <p:spPr>
                <a:xfrm>
                  <a:off x="7003800" y="102927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DHX36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337" name=""/>
                <p:cNvSpPr/>
                <p:nvPr/>
              </p:nvSpPr>
              <p:spPr>
                <a:xfrm>
                  <a:off x="17286480" y="5929560"/>
                  <a:ext cx="15520680" cy="1279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6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axonogenesis</a:t>
                  </a:r>
                  <a:endParaRPr b="0" lang="en-US" sz="16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6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mesenchyme development</a:t>
                  </a:r>
                  <a:endParaRPr b="0" lang="en-US" sz="16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6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regulation of nervous system development</a:t>
                  </a:r>
                  <a:endParaRPr b="0" lang="en-US" sz="1600" spc="-1" strike="noStrike">
                    <a:latin typeface="Arial"/>
                  </a:endParaRPr>
                </a:p>
              </p:txBody>
            </p:sp>
            <p:sp>
              <p:nvSpPr>
                <p:cNvPr id="338" name=""/>
                <p:cNvSpPr/>
                <p:nvPr/>
              </p:nvSpPr>
              <p:spPr>
                <a:xfrm>
                  <a:off x="18275400" y="2190960"/>
                  <a:ext cx="3210480" cy="114120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9" name=""/>
                <p:cNvSpPr/>
                <p:nvPr/>
              </p:nvSpPr>
              <p:spPr>
                <a:xfrm>
                  <a:off x="18057600" y="25239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EFNB1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340" name=""/>
                <p:cNvSpPr/>
                <p:nvPr/>
              </p:nvSpPr>
              <p:spPr>
                <a:xfrm>
                  <a:off x="19842480" y="315396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1" name=""/>
                <p:cNvSpPr/>
                <p:nvPr/>
              </p:nvSpPr>
              <p:spPr>
                <a:xfrm>
                  <a:off x="20300400" y="3479760"/>
                  <a:ext cx="3210480" cy="114120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2" name=""/>
                <p:cNvSpPr/>
                <p:nvPr/>
              </p:nvSpPr>
              <p:spPr>
                <a:xfrm>
                  <a:off x="20082600" y="38127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HIF1A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343" name=""/>
                <p:cNvSpPr/>
                <p:nvPr/>
              </p:nvSpPr>
              <p:spPr>
                <a:xfrm>
                  <a:off x="24181200" y="3465360"/>
                  <a:ext cx="3210840" cy="114120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4" name=""/>
                <p:cNvSpPr/>
                <p:nvPr/>
              </p:nvSpPr>
              <p:spPr>
                <a:xfrm>
                  <a:off x="23963760" y="37983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EPHA4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345" name=""/>
                <p:cNvSpPr/>
                <p:nvPr/>
              </p:nvSpPr>
              <p:spPr>
                <a:xfrm>
                  <a:off x="26375400" y="2190960"/>
                  <a:ext cx="3210480" cy="114120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6" name=""/>
                <p:cNvSpPr/>
                <p:nvPr/>
              </p:nvSpPr>
              <p:spPr>
                <a:xfrm>
                  <a:off x="26157600" y="25239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NR1D1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347" name=""/>
                <p:cNvSpPr/>
                <p:nvPr/>
              </p:nvSpPr>
              <p:spPr>
                <a:xfrm>
                  <a:off x="27942480" y="315396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8" name=""/>
                <p:cNvSpPr/>
                <p:nvPr/>
              </p:nvSpPr>
              <p:spPr>
                <a:xfrm>
                  <a:off x="29750400" y="2190960"/>
                  <a:ext cx="3210480" cy="114120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9" name=""/>
                <p:cNvSpPr/>
                <p:nvPr/>
              </p:nvSpPr>
              <p:spPr>
                <a:xfrm>
                  <a:off x="29532600" y="25239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LAMA5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350" name=""/>
                <p:cNvSpPr/>
                <p:nvPr/>
              </p:nvSpPr>
              <p:spPr>
                <a:xfrm>
                  <a:off x="31317480" y="315396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1" name=""/>
                <p:cNvSpPr/>
                <p:nvPr/>
              </p:nvSpPr>
              <p:spPr>
                <a:xfrm>
                  <a:off x="14505480" y="2190960"/>
                  <a:ext cx="3210120" cy="114120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2" name=""/>
                <p:cNvSpPr/>
                <p:nvPr/>
              </p:nvSpPr>
              <p:spPr>
                <a:xfrm>
                  <a:off x="14287320" y="2523960"/>
                  <a:ext cx="398412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CTTN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353" name=""/>
                <p:cNvSpPr/>
                <p:nvPr/>
              </p:nvSpPr>
              <p:spPr>
                <a:xfrm>
                  <a:off x="16072920" y="315396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4" name=""/>
                <p:cNvSpPr/>
                <p:nvPr/>
              </p:nvSpPr>
              <p:spPr>
                <a:xfrm>
                  <a:off x="21906360" y="41637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5" name=""/>
                <p:cNvSpPr/>
                <p:nvPr/>
              </p:nvSpPr>
              <p:spPr>
                <a:xfrm>
                  <a:off x="25787880" y="41637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6" name=""/>
                <p:cNvSpPr/>
                <p:nvPr/>
              </p:nvSpPr>
              <p:spPr>
                <a:xfrm>
                  <a:off x="21859200" y="41493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7" name=""/>
                <p:cNvSpPr/>
                <p:nvPr/>
              </p:nvSpPr>
              <p:spPr>
                <a:xfrm>
                  <a:off x="21859200" y="41493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8" name=""/>
                <p:cNvSpPr/>
                <p:nvPr/>
              </p:nvSpPr>
              <p:spPr>
                <a:xfrm>
                  <a:off x="23835600" y="8658000"/>
                  <a:ext cx="3210840" cy="114084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9" name=""/>
                <p:cNvSpPr/>
                <p:nvPr/>
              </p:nvSpPr>
              <p:spPr>
                <a:xfrm>
                  <a:off x="20462400" y="8658000"/>
                  <a:ext cx="3210480" cy="114084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0" name=""/>
                <p:cNvSpPr/>
                <p:nvPr/>
              </p:nvSpPr>
              <p:spPr>
                <a:xfrm>
                  <a:off x="22214160" y="2189160"/>
                  <a:ext cx="3210120" cy="114120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1" name=""/>
                <p:cNvSpPr/>
                <p:nvPr/>
              </p:nvSpPr>
              <p:spPr>
                <a:xfrm>
                  <a:off x="18275400" y="9959760"/>
                  <a:ext cx="3210480" cy="114120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2" name=""/>
                <p:cNvSpPr/>
                <p:nvPr/>
              </p:nvSpPr>
              <p:spPr>
                <a:xfrm>
                  <a:off x="18057600" y="102945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ADAM8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363" name=""/>
                <p:cNvSpPr/>
                <p:nvPr/>
              </p:nvSpPr>
              <p:spPr>
                <a:xfrm>
                  <a:off x="29750400" y="9959760"/>
                  <a:ext cx="3210480" cy="114120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4" name=""/>
                <p:cNvSpPr/>
                <p:nvPr/>
              </p:nvSpPr>
              <p:spPr>
                <a:xfrm>
                  <a:off x="29532600" y="102945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HNRNPAB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  <p:sp>
              <p:nvSpPr>
                <p:cNvPr id="365" name=""/>
                <p:cNvSpPr/>
                <p:nvPr/>
              </p:nvSpPr>
              <p:spPr>
                <a:xfrm>
                  <a:off x="14505480" y="9959760"/>
                  <a:ext cx="3210120" cy="114120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6" name=""/>
                <p:cNvSpPr/>
                <p:nvPr/>
              </p:nvSpPr>
              <p:spPr>
                <a:xfrm>
                  <a:off x="14287320" y="10294560"/>
                  <a:ext cx="398412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PARD3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367" name=""/>
                <p:cNvSpPr/>
                <p:nvPr/>
              </p:nvSpPr>
              <p:spPr>
                <a:xfrm>
                  <a:off x="26206200" y="9959760"/>
                  <a:ext cx="3210840" cy="114120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8" name=""/>
                <p:cNvSpPr/>
                <p:nvPr/>
              </p:nvSpPr>
              <p:spPr>
                <a:xfrm>
                  <a:off x="25988760" y="102945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ROBO1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369" name=""/>
                <p:cNvSpPr/>
                <p:nvPr/>
              </p:nvSpPr>
              <p:spPr>
                <a:xfrm>
                  <a:off x="23795280" y="900648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PRKCI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370" name=""/>
                <p:cNvSpPr/>
                <p:nvPr/>
              </p:nvSpPr>
              <p:spPr>
                <a:xfrm>
                  <a:off x="20420280" y="900648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THY1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371" name=""/>
                <p:cNvSpPr/>
                <p:nvPr/>
              </p:nvSpPr>
              <p:spPr>
                <a:xfrm>
                  <a:off x="23884200" y="3182760"/>
                  <a:ext cx="1800" cy="20671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2" name=""/>
                <p:cNvSpPr/>
                <p:nvPr/>
              </p:nvSpPr>
              <p:spPr>
                <a:xfrm>
                  <a:off x="22068360" y="79293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3" name=""/>
                <p:cNvSpPr/>
                <p:nvPr/>
              </p:nvSpPr>
              <p:spPr>
                <a:xfrm>
                  <a:off x="25441920" y="79293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4" name=""/>
                <p:cNvSpPr/>
                <p:nvPr/>
              </p:nvSpPr>
              <p:spPr>
                <a:xfrm>
                  <a:off x="31356360" y="795456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5" name=""/>
                <p:cNvSpPr/>
                <p:nvPr/>
              </p:nvSpPr>
              <p:spPr>
                <a:xfrm>
                  <a:off x="27812880" y="795528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6" name=""/>
                <p:cNvSpPr/>
                <p:nvPr/>
              </p:nvSpPr>
              <p:spPr>
                <a:xfrm>
                  <a:off x="19881360" y="795600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7" name=""/>
                <p:cNvSpPr/>
                <p:nvPr/>
              </p:nvSpPr>
              <p:spPr>
                <a:xfrm>
                  <a:off x="16111440" y="795600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729fcf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8" name=""/>
                <p:cNvSpPr/>
                <p:nvPr/>
              </p:nvSpPr>
              <p:spPr>
                <a:xfrm>
                  <a:off x="21880800" y="25239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EPHB6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379" name=""/>
                <p:cNvSpPr/>
                <p:nvPr/>
              </p:nvSpPr>
              <p:spPr>
                <a:xfrm>
                  <a:off x="37512720" y="2177280"/>
                  <a:ext cx="321084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0" name=""/>
                <p:cNvSpPr/>
                <p:nvPr/>
              </p:nvSpPr>
              <p:spPr>
                <a:xfrm>
                  <a:off x="37295280" y="251028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NDUFS8</a:t>
                  </a:r>
                  <a:endParaRPr b="0" lang="en-US" sz="1200" spc="-1" strike="noStrike">
                    <a:latin typeface="Arial"/>
                  </a:endParaRPr>
                </a:p>
              </p:txBody>
            </p:sp>
            <p:sp>
              <p:nvSpPr>
                <p:cNvPr id="381" name=""/>
                <p:cNvSpPr/>
                <p:nvPr/>
              </p:nvSpPr>
              <p:spPr>
                <a:xfrm>
                  <a:off x="39080160" y="314028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2" name=""/>
                <p:cNvSpPr/>
                <p:nvPr/>
              </p:nvSpPr>
              <p:spPr>
                <a:xfrm>
                  <a:off x="39537720" y="3466080"/>
                  <a:ext cx="321084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3" name=""/>
                <p:cNvSpPr/>
                <p:nvPr/>
              </p:nvSpPr>
              <p:spPr>
                <a:xfrm>
                  <a:off x="39320280" y="379908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COX6A1</a:t>
                  </a:r>
                  <a:endParaRPr b="0" lang="en-US" sz="1200" spc="-1" strike="noStrike">
                    <a:latin typeface="Arial"/>
                  </a:endParaRPr>
                </a:p>
              </p:txBody>
            </p:sp>
            <p:sp>
              <p:nvSpPr>
                <p:cNvPr id="384" name=""/>
                <p:cNvSpPr/>
                <p:nvPr/>
              </p:nvSpPr>
              <p:spPr>
                <a:xfrm>
                  <a:off x="43418880" y="3451680"/>
                  <a:ext cx="321048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5" name=""/>
                <p:cNvSpPr/>
                <p:nvPr/>
              </p:nvSpPr>
              <p:spPr>
                <a:xfrm>
                  <a:off x="43201080" y="378468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1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PLA2G4A</a:t>
                  </a:r>
                  <a:endParaRPr b="0" lang="en-US" sz="1100" spc="-1" strike="noStrike">
                    <a:latin typeface="Arial"/>
                  </a:endParaRPr>
                </a:p>
              </p:txBody>
            </p:sp>
            <p:sp>
              <p:nvSpPr>
                <p:cNvPr id="386" name=""/>
                <p:cNvSpPr/>
                <p:nvPr/>
              </p:nvSpPr>
              <p:spPr>
                <a:xfrm>
                  <a:off x="45612720" y="2177280"/>
                  <a:ext cx="321084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7" name=""/>
                <p:cNvSpPr/>
                <p:nvPr/>
              </p:nvSpPr>
              <p:spPr>
                <a:xfrm>
                  <a:off x="45395280" y="251028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MRPS7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388" name=""/>
                <p:cNvSpPr/>
                <p:nvPr/>
              </p:nvSpPr>
              <p:spPr>
                <a:xfrm>
                  <a:off x="47180160" y="314028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9" name=""/>
                <p:cNvSpPr/>
                <p:nvPr/>
              </p:nvSpPr>
              <p:spPr>
                <a:xfrm>
                  <a:off x="48987720" y="2177280"/>
                  <a:ext cx="321084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0" name=""/>
                <p:cNvSpPr/>
                <p:nvPr/>
              </p:nvSpPr>
              <p:spPr>
                <a:xfrm>
                  <a:off x="48770280" y="251028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1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SUPV3L1</a:t>
                  </a:r>
                  <a:endParaRPr b="0" lang="en-US" sz="1100" spc="-1" strike="noStrike">
                    <a:latin typeface="Arial"/>
                  </a:endParaRPr>
                </a:p>
              </p:txBody>
            </p:sp>
            <p:sp>
              <p:nvSpPr>
                <p:cNvPr id="391" name=""/>
                <p:cNvSpPr/>
                <p:nvPr/>
              </p:nvSpPr>
              <p:spPr>
                <a:xfrm>
                  <a:off x="50555160" y="314028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2" name=""/>
                <p:cNvSpPr/>
                <p:nvPr/>
              </p:nvSpPr>
              <p:spPr>
                <a:xfrm>
                  <a:off x="33743160" y="2177280"/>
                  <a:ext cx="321012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3" name=""/>
                <p:cNvSpPr/>
                <p:nvPr/>
              </p:nvSpPr>
              <p:spPr>
                <a:xfrm>
                  <a:off x="33525000" y="2510280"/>
                  <a:ext cx="398376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TIMM9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394" name=""/>
                <p:cNvSpPr/>
                <p:nvPr/>
              </p:nvSpPr>
              <p:spPr>
                <a:xfrm>
                  <a:off x="35310240" y="314028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5" name=""/>
                <p:cNvSpPr/>
                <p:nvPr/>
              </p:nvSpPr>
              <p:spPr>
                <a:xfrm>
                  <a:off x="41144040" y="415008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6" name=""/>
                <p:cNvSpPr/>
                <p:nvPr/>
              </p:nvSpPr>
              <p:spPr>
                <a:xfrm>
                  <a:off x="45025200" y="415008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7" name=""/>
                <p:cNvSpPr/>
                <p:nvPr/>
              </p:nvSpPr>
              <p:spPr>
                <a:xfrm>
                  <a:off x="41096880" y="413568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8" name=""/>
                <p:cNvSpPr/>
                <p:nvPr/>
              </p:nvSpPr>
              <p:spPr>
                <a:xfrm>
                  <a:off x="41096880" y="413568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9" name=""/>
                <p:cNvSpPr/>
                <p:nvPr/>
              </p:nvSpPr>
              <p:spPr>
                <a:xfrm>
                  <a:off x="41451480" y="2175480"/>
                  <a:ext cx="321012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0" name=""/>
                <p:cNvSpPr/>
                <p:nvPr/>
              </p:nvSpPr>
              <p:spPr>
                <a:xfrm>
                  <a:off x="43121880" y="3169080"/>
                  <a:ext cx="1800" cy="20671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1" name=""/>
                <p:cNvSpPr/>
                <p:nvPr/>
              </p:nvSpPr>
              <p:spPr>
                <a:xfrm>
                  <a:off x="41118480" y="251028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1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COX7A2L</a:t>
                  </a:r>
                  <a:endParaRPr b="0" lang="en-US" sz="1100" spc="-1" strike="noStrike">
                    <a:latin typeface="Arial"/>
                  </a:endParaRPr>
                </a:p>
              </p:txBody>
            </p:sp>
            <p:sp>
              <p:nvSpPr>
                <p:cNvPr id="402" name=""/>
                <p:cNvSpPr/>
                <p:nvPr/>
              </p:nvSpPr>
              <p:spPr>
                <a:xfrm>
                  <a:off x="56412720" y="2223360"/>
                  <a:ext cx="321084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3" name=""/>
                <p:cNvSpPr/>
                <p:nvPr/>
              </p:nvSpPr>
              <p:spPr>
                <a:xfrm>
                  <a:off x="56195280" y="25563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MRPL17</a:t>
                  </a:r>
                  <a:endParaRPr b="0" lang="en-US" sz="1200" spc="-1" strike="noStrike">
                    <a:latin typeface="Arial"/>
                  </a:endParaRPr>
                </a:p>
              </p:txBody>
            </p:sp>
            <p:sp>
              <p:nvSpPr>
                <p:cNvPr id="404" name=""/>
                <p:cNvSpPr/>
                <p:nvPr/>
              </p:nvSpPr>
              <p:spPr>
                <a:xfrm>
                  <a:off x="57980160" y="318636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5" name=""/>
                <p:cNvSpPr/>
                <p:nvPr/>
              </p:nvSpPr>
              <p:spPr>
                <a:xfrm>
                  <a:off x="58437720" y="3512160"/>
                  <a:ext cx="321084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6" name=""/>
                <p:cNvSpPr/>
                <p:nvPr/>
              </p:nvSpPr>
              <p:spPr>
                <a:xfrm>
                  <a:off x="58220280" y="38451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MAIP1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407" name=""/>
                <p:cNvSpPr/>
                <p:nvPr/>
              </p:nvSpPr>
              <p:spPr>
                <a:xfrm>
                  <a:off x="62318880" y="3497760"/>
                  <a:ext cx="321048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8" name=""/>
                <p:cNvSpPr/>
                <p:nvPr/>
              </p:nvSpPr>
              <p:spPr>
                <a:xfrm>
                  <a:off x="62101080" y="38307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NUDT2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409" name=""/>
                <p:cNvSpPr/>
                <p:nvPr/>
              </p:nvSpPr>
              <p:spPr>
                <a:xfrm>
                  <a:off x="64512720" y="2223360"/>
                  <a:ext cx="321084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0" name=""/>
                <p:cNvSpPr/>
                <p:nvPr/>
              </p:nvSpPr>
              <p:spPr>
                <a:xfrm>
                  <a:off x="64295280" y="25563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PHB1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411" name=""/>
                <p:cNvSpPr/>
                <p:nvPr/>
              </p:nvSpPr>
              <p:spPr>
                <a:xfrm>
                  <a:off x="66080160" y="318636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2" name=""/>
                <p:cNvSpPr/>
                <p:nvPr/>
              </p:nvSpPr>
              <p:spPr>
                <a:xfrm>
                  <a:off x="52643160" y="2223360"/>
                  <a:ext cx="321012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3" name=""/>
                <p:cNvSpPr/>
                <p:nvPr/>
              </p:nvSpPr>
              <p:spPr>
                <a:xfrm>
                  <a:off x="52425000" y="2556360"/>
                  <a:ext cx="398376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MALSU1</a:t>
                  </a:r>
                  <a:endParaRPr b="0" lang="en-US" sz="1200" spc="-1" strike="noStrike">
                    <a:latin typeface="Arial"/>
                  </a:endParaRPr>
                </a:p>
              </p:txBody>
            </p:sp>
            <p:sp>
              <p:nvSpPr>
                <p:cNvPr id="414" name=""/>
                <p:cNvSpPr/>
                <p:nvPr/>
              </p:nvSpPr>
              <p:spPr>
                <a:xfrm>
                  <a:off x="54210240" y="318636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5" name=""/>
                <p:cNvSpPr/>
                <p:nvPr/>
              </p:nvSpPr>
              <p:spPr>
                <a:xfrm>
                  <a:off x="60044040" y="41961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6" name=""/>
                <p:cNvSpPr/>
                <p:nvPr/>
              </p:nvSpPr>
              <p:spPr>
                <a:xfrm>
                  <a:off x="63925200" y="41961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7" name=""/>
                <p:cNvSpPr/>
                <p:nvPr/>
              </p:nvSpPr>
              <p:spPr>
                <a:xfrm>
                  <a:off x="59996880" y="41817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8" name=""/>
                <p:cNvSpPr/>
                <p:nvPr/>
              </p:nvSpPr>
              <p:spPr>
                <a:xfrm>
                  <a:off x="59996880" y="41817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9" name=""/>
                <p:cNvSpPr/>
                <p:nvPr/>
              </p:nvSpPr>
              <p:spPr>
                <a:xfrm>
                  <a:off x="60351480" y="2221560"/>
                  <a:ext cx="321012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0" name=""/>
                <p:cNvSpPr/>
                <p:nvPr/>
              </p:nvSpPr>
              <p:spPr>
                <a:xfrm>
                  <a:off x="62021880" y="3215160"/>
                  <a:ext cx="1800" cy="20671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1" name=""/>
                <p:cNvSpPr/>
                <p:nvPr/>
              </p:nvSpPr>
              <p:spPr>
                <a:xfrm>
                  <a:off x="60018480" y="25563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ABCE1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422" name=""/>
                <p:cNvSpPr/>
                <p:nvPr/>
              </p:nvSpPr>
              <p:spPr>
                <a:xfrm>
                  <a:off x="48641760" y="8672400"/>
                  <a:ext cx="3210120" cy="114084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3" name=""/>
                <p:cNvSpPr/>
                <p:nvPr/>
              </p:nvSpPr>
              <p:spPr>
                <a:xfrm>
                  <a:off x="45268200" y="8672400"/>
                  <a:ext cx="3210840" cy="114084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4" name=""/>
                <p:cNvSpPr/>
                <p:nvPr/>
              </p:nvSpPr>
              <p:spPr>
                <a:xfrm>
                  <a:off x="43081200" y="9974160"/>
                  <a:ext cx="321084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5" name=""/>
                <p:cNvSpPr/>
                <p:nvPr/>
              </p:nvSpPr>
              <p:spPr>
                <a:xfrm>
                  <a:off x="42863760" y="103089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GADD45GIP1</a:t>
                  </a:r>
                  <a:endParaRPr b="0" lang="en-US" sz="1200" spc="-1" strike="noStrike">
                    <a:latin typeface="Arial"/>
                  </a:endParaRPr>
                </a:p>
              </p:txBody>
            </p:sp>
            <p:sp>
              <p:nvSpPr>
                <p:cNvPr id="426" name=""/>
                <p:cNvSpPr/>
                <p:nvPr/>
              </p:nvSpPr>
              <p:spPr>
                <a:xfrm>
                  <a:off x="54556200" y="9974160"/>
                  <a:ext cx="321084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7" name=""/>
                <p:cNvSpPr/>
                <p:nvPr/>
              </p:nvSpPr>
              <p:spPr>
                <a:xfrm>
                  <a:off x="54338760" y="103089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MRPL40</a:t>
                  </a:r>
                  <a:endParaRPr b="0" lang="en-US" sz="1200" spc="-1" strike="noStrike">
                    <a:latin typeface="Arial"/>
                  </a:endParaRPr>
                </a:p>
              </p:txBody>
            </p:sp>
            <p:sp>
              <p:nvSpPr>
                <p:cNvPr id="428" name=""/>
                <p:cNvSpPr/>
                <p:nvPr/>
              </p:nvSpPr>
              <p:spPr>
                <a:xfrm>
                  <a:off x="39310920" y="9974160"/>
                  <a:ext cx="321084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9" name=""/>
                <p:cNvSpPr/>
                <p:nvPr/>
              </p:nvSpPr>
              <p:spPr>
                <a:xfrm>
                  <a:off x="39093480" y="103089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MRPL48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430" name=""/>
                <p:cNvSpPr/>
                <p:nvPr/>
              </p:nvSpPr>
              <p:spPr>
                <a:xfrm>
                  <a:off x="51012720" y="9974160"/>
                  <a:ext cx="321084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1" name=""/>
                <p:cNvSpPr/>
                <p:nvPr/>
              </p:nvSpPr>
              <p:spPr>
                <a:xfrm>
                  <a:off x="50795280" y="103089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GLRX5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432" name=""/>
                <p:cNvSpPr/>
                <p:nvPr/>
              </p:nvSpPr>
              <p:spPr>
                <a:xfrm>
                  <a:off x="48601080" y="902088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1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MRPS16</a:t>
                  </a:r>
                  <a:endParaRPr b="0" lang="en-US" sz="1100" spc="-1" strike="noStrike">
                    <a:latin typeface="Arial"/>
                  </a:endParaRPr>
                </a:p>
              </p:txBody>
            </p:sp>
            <p:sp>
              <p:nvSpPr>
                <p:cNvPr id="433" name=""/>
                <p:cNvSpPr/>
                <p:nvPr/>
              </p:nvSpPr>
              <p:spPr>
                <a:xfrm>
                  <a:off x="45226080" y="902088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1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MRPS23</a:t>
                  </a:r>
                  <a:endParaRPr b="0" lang="en-US" sz="1100" spc="-1" strike="noStrike">
                    <a:latin typeface="Arial"/>
                  </a:endParaRPr>
                </a:p>
              </p:txBody>
            </p:sp>
            <p:sp>
              <p:nvSpPr>
                <p:cNvPr id="434" name=""/>
                <p:cNvSpPr/>
                <p:nvPr/>
              </p:nvSpPr>
              <p:spPr>
                <a:xfrm>
                  <a:off x="46874880" y="79437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5" name=""/>
                <p:cNvSpPr/>
                <p:nvPr/>
              </p:nvSpPr>
              <p:spPr>
                <a:xfrm>
                  <a:off x="50248080" y="7943760"/>
                  <a:ext cx="1800" cy="1100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6" name=""/>
                <p:cNvSpPr/>
                <p:nvPr/>
              </p:nvSpPr>
              <p:spPr>
                <a:xfrm>
                  <a:off x="56162880" y="796896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7" name=""/>
                <p:cNvSpPr/>
                <p:nvPr/>
              </p:nvSpPr>
              <p:spPr>
                <a:xfrm>
                  <a:off x="52619040" y="796968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8" name=""/>
                <p:cNvSpPr/>
                <p:nvPr/>
              </p:nvSpPr>
              <p:spPr>
                <a:xfrm>
                  <a:off x="44687880" y="797040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9" name=""/>
                <p:cNvSpPr/>
                <p:nvPr/>
              </p:nvSpPr>
              <p:spPr>
                <a:xfrm>
                  <a:off x="40917960" y="797040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0" name=""/>
                <p:cNvSpPr/>
                <p:nvPr/>
              </p:nvSpPr>
              <p:spPr>
                <a:xfrm>
                  <a:off x="57873600" y="9988560"/>
                  <a:ext cx="3210480" cy="114120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1" name=""/>
                <p:cNvSpPr/>
                <p:nvPr/>
              </p:nvSpPr>
              <p:spPr>
                <a:xfrm>
                  <a:off x="57655800" y="1032336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TIMM23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442" name=""/>
                <p:cNvSpPr/>
                <p:nvPr/>
              </p:nvSpPr>
              <p:spPr>
                <a:xfrm>
                  <a:off x="59480280" y="798480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ffaa95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3" name=""/>
                <p:cNvSpPr/>
                <p:nvPr/>
              </p:nvSpPr>
              <p:spPr>
                <a:xfrm>
                  <a:off x="44116920" y="5959080"/>
                  <a:ext cx="15521760" cy="12790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6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mitochondrial inner membrane</a:t>
                  </a:r>
                  <a:endParaRPr b="0" lang="en-US" sz="16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6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mitochondrial matrix</a:t>
                  </a:r>
                  <a:endParaRPr b="0" lang="en-US" sz="160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6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mitochondrial protein-containing complex</a:t>
                  </a:r>
                  <a:endParaRPr b="0" lang="en-US" sz="160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444" name=""/>
            <p:cNvGrpSpPr/>
            <p:nvPr/>
          </p:nvGrpSpPr>
          <p:grpSpPr>
            <a:xfrm>
              <a:off x="1314000" y="12074760"/>
              <a:ext cx="66964680" cy="8939880"/>
              <a:chOff x="1314000" y="12074760"/>
              <a:chExt cx="66964680" cy="8939880"/>
            </a:xfrm>
          </p:grpSpPr>
          <p:sp>
            <p:nvSpPr>
              <p:cNvPr id="445" name=""/>
              <p:cNvSpPr/>
              <p:nvPr/>
            </p:nvSpPr>
            <p:spPr>
              <a:xfrm>
                <a:off x="19901880" y="15163560"/>
                <a:ext cx="16128000" cy="2890080"/>
              </a:xfrm>
              <a:prstGeom prst="rect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6" name=""/>
              <p:cNvSpPr/>
              <p:nvPr/>
            </p:nvSpPr>
            <p:spPr>
              <a:xfrm>
                <a:off x="35865720" y="15163560"/>
                <a:ext cx="31011480" cy="2890080"/>
              </a:xfrm>
              <a:prstGeom prst="rect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7" name=""/>
              <p:cNvSpPr/>
              <p:nvPr/>
            </p:nvSpPr>
            <p:spPr>
              <a:xfrm>
                <a:off x="1459080" y="15163560"/>
                <a:ext cx="18607680" cy="2890080"/>
              </a:xfrm>
              <a:prstGeom prst="rect">
                <a:avLst/>
              </a:prstGeom>
              <a:solidFill>
                <a:srgbClr val="e8f2a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"/>
              <p:cNvSpPr/>
              <p:nvPr/>
            </p:nvSpPr>
            <p:spPr>
              <a:xfrm>
                <a:off x="1314000" y="15822360"/>
                <a:ext cx="20558160" cy="1279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Acetylcholine regulates insulin secretion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Amyloid fiber formation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Antimicrobial peptides</a:t>
                </a:r>
                <a:endParaRPr b="0" lang="en-US" sz="1600" spc="-1" strike="noStrike">
                  <a:latin typeface="Arial"/>
                </a:endParaRPr>
              </a:p>
            </p:txBody>
          </p:sp>
          <p:grpSp>
            <p:nvGrpSpPr>
              <p:cNvPr id="449" name=""/>
              <p:cNvGrpSpPr/>
              <p:nvPr/>
            </p:nvGrpSpPr>
            <p:grpSpPr>
              <a:xfrm>
                <a:off x="6515280" y="12119400"/>
                <a:ext cx="3983400" cy="3044520"/>
                <a:chOff x="6515280" y="12119400"/>
                <a:chExt cx="3983400" cy="3044520"/>
              </a:xfrm>
            </p:grpSpPr>
            <p:sp>
              <p:nvSpPr>
                <p:cNvPr id="450" name=""/>
                <p:cNvSpPr/>
                <p:nvPr/>
              </p:nvSpPr>
              <p:spPr>
                <a:xfrm>
                  <a:off x="6732720" y="12119400"/>
                  <a:ext cx="3210840" cy="1140840"/>
                </a:xfrm>
                <a:prstGeom prst="ellipse">
                  <a:avLst/>
                </a:prstGeom>
                <a:solidFill>
                  <a:srgbClr val="e8f2a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1" name=""/>
                <p:cNvSpPr/>
                <p:nvPr/>
              </p:nvSpPr>
              <p:spPr>
                <a:xfrm>
                  <a:off x="6515280" y="1245240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 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LTF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452" name=""/>
                <p:cNvSpPr/>
                <p:nvPr/>
              </p:nvSpPr>
              <p:spPr>
                <a:xfrm>
                  <a:off x="8300160" y="1308240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e8f2a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53" name=""/>
              <p:cNvSpPr/>
              <p:nvPr/>
            </p:nvSpPr>
            <p:spPr>
              <a:xfrm>
                <a:off x="8300160" y="18002880"/>
                <a:ext cx="1800" cy="2081520"/>
              </a:xfrm>
              <a:prstGeom prst="line">
                <a:avLst/>
              </a:prstGeom>
              <a:ln w="109800">
                <a:solidFill>
                  <a:srgbClr val="e8f2a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" name=""/>
              <p:cNvSpPr/>
              <p:nvPr/>
            </p:nvSpPr>
            <p:spPr>
              <a:xfrm>
                <a:off x="6732720" y="19859400"/>
                <a:ext cx="3210840" cy="1140840"/>
              </a:xfrm>
              <a:prstGeom prst="ellipse">
                <a:avLst/>
              </a:prstGeom>
              <a:solidFill>
                <a:srgbClr val="e8f2a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" name=""/>
              <p:cNvSpPr/>
              <p:nvPr/>
            </p:nvSpPr>
            <p:spPr>
              <a:xfrm>
                <a:off x="6515280" y="201924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MARCKS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456" name=""/>
              <p:cNvSpPr/>
              <p:nvPr/>
            </p:nvSpPr>
            <p:spPr>
              <a:xfrm>
                <a:off x="22028400" y="15829200"/>
                <a:ext cx="15521040" cy="1279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Cell-Cell communication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Cell junction organization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Cell-cell junction organization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457" name=""/>
              <p:cNvSpPr/>
              <p:nvPr/>
            </p:nvSpPr>
            <p:spPr>
              <a:xfrm>
                <a:off x="28248480" y="12090600"/>
                <a:ext cx="3210120" cy="1140840"/>
              </a:xfrm>
              <a:prstGeom prst="ellipse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8" name=""/>
              <p:cNvSpPr/>
              <p:nvPr/>
            </p:nvSpPr>
            <p:spPr>
              <a:xfrm>
                <a:off x="28030320" y="12423600"/>
                <a:ext cx="398412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PRKCI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459" name=""/>
              <p:cNvSpPr/>
              <p:nvPr/>
            </p:nvSpPr>
            <p:spPr>
              <a:xfrm>
                <a:off x="29815920" y="13053600"/>
                <a:ext cx="1800" cy="2081520"/>
              </a:xfrm>
              <a:prstGeom prst="line">
                <a:avLst/>
              </a:prstGeom>
              <a:ln w="1098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0" name=""/>
              <p:cNvSpPr/>
              <p:nvPr/>
            </p:nvSpPr>
            <p:spPr>
              <a:xfrm>
                <a:off x="24086880" y="12088800"/>
                <a:ext cx="3210480" cy="1140840"/>
              </a:xfrm>
              <a:prstGeom prst="ellipse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1" name=""/>
              <p:cNvSpPr/>
              <p:nvPr/>
            </p:nvSpPr>
            <p:spPr>
              <a:xfrm>
                <a:off x="25716600" y="19859400"/>
                <a:ext cx="3210480" cy="1140840"/>
              </a:xfrm>
              <a:prstGeom prst="ellipse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2" name=""/>
              <p:cNvSpPr/>
              <p:nvPr/>
            </p:nvSpPr>
            <p:spPr>
              <a:xfrm>
                <a:off x="25498800" y="201942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SRC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463" name=""/>
              <p:cNvSpPr/>
              <p:nvPr/>
            </p:nvSpPr>
            <p:spPr>
              <a:xfrm>
                <a:off x="25757280" y="13082400"/>
                <a:ext cx="1800" cy="2067120"/>
              </a:xfrm>
              <a:prstGeom prst="line">
                <a:avLst/>
              </a:prstGeom>
              <a:ln w="1098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4" name=""/>
              <p:cNvSpPr/>
              <p:nvPr/>
            </p:nvSpPr>
            <p:spPr>
              <a:xfrm>
                <a:off x="27323280" y="17854560"/>
                <a:ext cx="1800" cy="2081520"/>
              </a:xfrm>
              <a:prstGeom prst="line">
                <a:avLst/>
              </a:prstGeom>
              <a:ln w="1098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" name=""/>
              <p:cNvSpPr/>
              <p:nvPr/>
            </p:nvSpPr>
            <p:spPr>
              <a:xfrm>
                <a:off x="23754600" y="124236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PARD3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466" name=""/>
              <p:cNvSpPr/>
              <p:nvPr/>
            </p:nvSpPr>
            <p:spPr>
              <a:xfrm>
                <a:off x="37023480" y="12076560"/>
                <a:ext cx="321012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7" name=""/>
              <p:cNvSpPr/>
              <p:nvPr/>
            </p:nvSpPr>
            <p:spPr>
              <a:xfrm>
                <a:off x="36805320" y="12409560"/>
                <a:ext cx="398412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DVL2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468" name=""/>
              <p:cNvSpPr/>
              <p:nvPr/>
            </p:nvSpPr>
            <p:spPr>
              <a:xfrm>
                <a:off x="38590920" y="1303956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9" name=""/>
              <p:cNvSpPr/>
              <p:nvPr/>
            </p:nvSpPr>
            <p:spPr>
              <a:xfrm>
                <a:off x="45123480" y="12076560"/>
                <a:ext cx="321012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0" name=""/>
              <p:cNvSpPr/>
              <p:nvPr/>
            </p:nvSpPr>
            <p:spPr>
              <a:xfrm>
                <a:off x="44905320" y="12409560"/>
                <a:ext cx="398412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VTA1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471" name=""/>
              <p:cNvSpPr/>
              <p:nvPr/>
            </p:nvSpPr>
            <p:spPr>
              <a:xfrm>
                <a:off x="46690920" y="1303956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2" name=""/>
              <p:cNvSpPr/>
              <p:nvPr/>
            </p:nvSpPr>
            <p:spPr>
              <a:xfrm>
                <a:off x="48498480" y="12076560"/>
                <a:ext cx="321012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3" name=""/>
              <p:cNvSpPr/>
              <p:nvPr/>
            </p:nvSpPr>
            <p:spPr>
              <a:xfrm>
                <a:off x="48280320" y="12409560"/>
                <a:ext cx="398412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AP2S1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474" name=""/>
              <p:cNvSpPr/>
              <p:nvPr/>
            </p:nvSpPr>
            <p:spPr>
              <a:xfrm>
                <a:off x="50065920" y="1303956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5" name=""/>
              <p:cNvSpPr/>
              <p:nvPr/>
            </p:nvSpPr>
            <p:spPr>
              <a:xfrm>
                <a:off x="40961880" y="12074760"/>
                <a:ext cx="321048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6" name=""/>
              <p:cNvSpPr/>
              <p:nvPr/>
            </p:nvSpPr>
            <p:spPr>
              <a:xfrm>
                <a:off x="42632280" y="13068360"/>
                <a:ext cx="1800" cy="20671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7" name=""/>
              <p:cNvSpPr/>
              <p:nvPr/>
            </p:nvSpPr>
            <p:spPr>
              <a:xfrm>
                <a:off x="40629600" y="1240956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PSMB1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478" name=""/>
              <p:cNvSpPr/>
              <p:nvPr/>
            </p:nvSpPr>
            <p:spPr>
              <a:xfrm>
                <a:off x="55923480" y="12123000"/>
                <a:ext cx="321012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9" name=""/>
              <p:cNvSpPr/>
              <p:nvPr/>
            </p:nvSpPr>
            <p:spPr>
              <a:xfrm>
                <a:off x="55705320" y="12456000"/>
                <a:ext cx="398412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PSMC6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480" name=""/>
              <p:cNvSpPr/>
              <p:nvPr/>
            </p:nvSpPr>
            <p:spPr>
              <a:xfrm>
                <a:off x="57490920" y="1308600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1" name=""/>
              <p:cNvSpPr/>
              <p:nvPr/>
            </p:nvSpPr>
            <p:spPr>
              <a:xfrm>
                <a:off x="64023480" y="12123000"/>
                <a:ext cx="321012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2" name=""/>
              <p:cNvSpPr/>
              <p:nvPr/>
            </p:nvSpPr>
            <p:spPr>
              <a:xfrm>
                <a:off x="63805320" y="12456000"/>
                <a:ext cx="398412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AKT2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483" name=""/>
              <p:cNvSpPr/>
              <p:nvPr/>
            </p:nvSpPr>
            <p:spPr>
              <a:xfrm>
                <a:off x="65590920" y="1308600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4" name=""/>
              <p:cNvSpPr/>
              <p:nvPr/>
            </p:nvSpPr>
            <p:spPr>
              <a:xfrm>
                <a:off x="52153200" y="12123000"/>
                <a:ext cx="321084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5" name=""/>
              <p:cNvSpPr/>
              <p:nvPr/>
            </p:nvSpPr>
            <p:spPr>
              <a:xfrm>
                <a:off x="51935760" y="124560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SEH1L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486" name=""/>
              <p:cNvSpPr/>
              <p:nvPr/>
            </p:nvSpPr>
            <p:spPr>
              <a:xfrm>
                <a:off x="53721000" y="1308600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7" name=""/>
              <p:cNvSpPr/>
              <p:nvPr/>
            </p:nvSpPr>
            <p:spPr>
              <a:xfrm>
                <a:off x="59861880" y="12121200"/>
                <a:ext cx="321048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8" name=""/>
              <p:cNvSpPr/>
              <p:nvPr/>
            </p:nvSpPr>
            <p:spPr>
              <a:xfrm>
                <a:off x="61532280" y="13114800"/>
                <a:ext cx="1800" cy="20671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9" name=""/>
              <p:cNvSpPr/>
              <p:nvPr/>
            </p:nvSpPr>
            <p:spPr>
              <a:xfrm>
                <a:off x="59529600" y="124560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PSMA7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490" name=""/>
              <p:cNvSpPr/>
              <p:nvPr/>
            </p:nvSpPr>
            <p:spPr>
              <a:xfrm>
                <a:off x="51526800" y="18571680"/>
                <a:ext cx="321120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" name=""/>
              <p:cNvSpPr/>
              <p:nvPr/>
            </p:nvSpPr>
            <p:spPr>
              <a:xfrm>
                <a:off x="48153600" y="18571680"/>
                <a:ext cx="321048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"/>
              <p:cNvSpPr/>
              <p:nvPr/>
            </p:nvSpPr>
            <p:spPr>
              <a:xfrm>
                <a:off x="45966600" y="19873800"/>
                <a:ext cx="321048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3" name=""/>
              <p:cNvSpPr/>
              <p:nvPr/>
            </p:nvSpPr>
            <p:spPr>
              <a:xfrm>
                <a:off x="45748800" y="202086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CLTA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494" name=""/>
              <p:cNvSpPr/>
              <p:nvPr/>
            </p:nvSpPr>
            <p:spPr>
              <a:xfrm>
                <a:off x="57441600" y="19873800"/>
                <a:ext cx="321048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5" name=""/>
              <p:cNvSpPr/>
              <p:nvPr/>
            </p:nvSpPr>
            <p:spPr>
              <a:xfrm>
                <a:off x="57223800" y="202086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NELFA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496" name=""/>
              <p:cNvSpPr/>
              <p:nvPr/>
            </p:nvSpPr>
            <p:spPr>
              <a:xfrm>
                <a:off x="42197400" y="19873800"/>
                <a:ext cx="321048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7" name=""/>
              <p:cNvSpPr/>
              <p:nvPr/>
            </p:nvSpPr>
            <p:spPr>
              <a:xfrm>
                <a:off x="41979600" y="202086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BCL9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498" name=""/>
              <p:cNvSpPr/>
              <p:nvPr/>
            </p:nvSpPr>
            <p:spPr>
              <a:xfrm>
                <a:off x="53898480" y="19873800"/>
                <a:ext cx="321012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9" name=""/>
              <p:cNvSpPr/>
              <p:nvPr/>
            </p:nvSpPr>
            <p:spPr>
              <a:xfrm>
                <a:off x="53680320" y="20208600"/>
                <a:ext cx="398412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PSMC2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500" name=""/>
              <p:cNvSpPr/>
              <p:nvPr/>
            </p:nvSpPr>
            <p:spPr>
              <a:xfrm>
                <a:off x="51486480" y="1892016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PSMD4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501" name=""/>
              <p:cNvSpPr/>
              <p:nvPr/>
            </p:nvSpPr>
            <p:spPr>
              <a:xfrm>
                <a:off x="48111480" y="1892016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ELOC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502" name=""/>
              <p:cNvSpPr/>
              <p:nvPr/>
            </p:nvSpPr>
            <p:spPr>
              <a:xfrm>
                <a:off x="49760280" y="17843400"/>
                <a:ext cx="1800" cy="1100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3" name=""/>
              <p:cNvSpPr/>
              <p:nvPr/>
            </p:nvSpPr>
            <p:spPr>
              <a:xfrm>
                <a:off x="53133480" y="17843400"/>
                <a:ext cx="1800" cy="1100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4" name=""/>
              <p:cNvSpPr/>
              <p:nvPr/>
            </p:nvSpPr>
            <p:spPr>
              <a:xfrm>
                <a:off x="59048280" y="1786860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5" name=""/>
              <p:cNvSpPr/>
              <p:nvPr/>
            </p:nvSpPr>
            <p:spPr>
              <a:xfrm>
                <a:off x="55504440" y="1786896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6" name=""/>
              <p:cNvSpPr/>
              <p:nvPr/>
            </p:nvSpPr>
            <p:spPr>
              <a:xfrm>
                <a:off x="47573280" y="1786968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" name=""/>
              <p:cNvSpPr/>
              <p:nvPr/>
            </p:nvSpPr>
            <p:spPr>
              <a:xfrm>
                <a:off x="43803360" y="1786968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" name=""/>
              <p:cNvSpPr/>
              <p:nvPr/>
            </p:nvSpPr>
            <p:spPr>
              <a:xfrm>
                <a:off x="40421880" y="15858360"/>
                <a:ext cx="27856800" cy="1279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Signaling by WNT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HIV Infection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Beta-catenin independent WNT signaling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509" name=""/>
            <p:cNvSpPr/>
            <p:nvPr/>
          </p:nvSpPr>
          <p:spPr>
            <a:xfrm>
              <a:off x="394200" y="1460880"/>
              <a:ext cx="71792280" cy="22399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A)</a:t>
              </a:r>
              <a:endParaRPr b="0" lang="en-US" sz="2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2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B)</a:t>
              </a:r>
              <a:endParaRPr b="0" lang="en-US" sz="2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2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C)</a:t>
              </a:r>
              <a:endParaRPr b="0" lang="en-US" sz="2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200" spc="-1" strike="noStrike">
                <a:latin typeface="Arial"/>
              </a:endParaRPr>
            </a:p>
          </p:txBody>
        </p:sp>
        <p:grpSp>
          <p:nvGrpSpPr>
            <p:cNvPr id="510" name=""/>
            <p:cNvGrpSpPr/>
            <p:nvPr/>
          </p:nvGrpSpPr>
          <p:grpSpPr>
            <a:xfrm>
              <a:off x="1312200" y="21794760"/>
              <a:ext cx="66966480" cy="8954280"/>
              <a:chOff x="1312200" y="21794760"/>
              <a:chExt cx="66966480" cy="8954280"/>
            </a:xfrm>
          </p:grpSpPr>
          <p:sp>
            <p:nvSpPr>
              <p:cNvPr id="511" name=""/>
              <p:cNvSpPr/>
              <p:nvPr/>
            </p:nvSpPr>
            <p:spPr>
              <a:xfrm>
                <a:off x="22026600" y="24883560"/>
                <a:ext cx="14001480" cy="2890080"/>
              </a:xfrm>
              <a:prstGeom prst="rect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2" name=""/>
              <p:cNvSpPr/>
              <p:nvPr/>
            </p:nvSpPr>
            <p:spPr>
              <a:xfrm>
                <a:off x="35864280" y="24883560"/>
                <a:ext cx="31011480" cy="2890080"/>
              </a:xfrm>
              <a:prstGeom prst="rect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"/>
              <p:cNvSpPr/>
              <p:nvPr/>
            </p:nvSpPr>
            <p:spPr>
              <a:xfrm>
                <a:off x="1456920" y="24883560"/>
                <a:ext cx="20565360" cy="2890080"/>
              </a:xfrm>
              <a:prstGeom prst="rect">
                <a:avLst/>
              </a:prstGeom>
              <a:solidFill>
                <a:srgbClr val="e8f2a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4" name=""/>
              <p:cNvSpPr/>
              <p:nvPr/>
            </p:nvSpPr>
            <p:spPr>
              <a:xfrm>
                <a:off x="1312200" y="25542360"/>
                <a:ext cx="21630240" cy="1279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Amino sugar and nucleotide sugar metabolism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Fructose and mannose metabolism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PPAR signaling pathway</a:t>
                </a:r>
                <a:endParaRPr b="0" lang="en-US" sz="1600" spc="-1" strike="noStrike">
                  <a:latin typeface="Arial"/>
                </a:endParaRPr>
              </a:p>
            </p:txBody>
          </p:sp>
          <p:grpSp>
            <p:nvGrpSpPr>
              <p:cNvPr id="515" name=""/>
              <p:cNvGrpSpPr/>
              <p:nvPr/>
            </p:nvGrpSpPr>
            <p:grpSpPr>
              <a:xfrm>
                <a:off x="6515280" y="21839400"/>
                <a:ext cx="3983400" cy="3044520"/>
                <a:chOff x="6515280" y="21839400"/>
                <a:chExt cx="3983400" cy="3044520"/>
              </a:xfrm>
            </p:grpSpPr>
            <p:sp>
              <p:nvSpPr>
                <p:cNvPr id="516" name=""/>
                <p:cNvSpPr/>
                <p:nvPr/>
              </p:nvSpPr>
              <p:spPr>
                <a:xfrm>
                  <a:off x="6731280" y="21839400"/>
                  <a:ext cx="3212280" cy="1140840"/>
                </a:xfrm>
                <a:prstGeom prst="ellipse">
                  <a:avLst/>
                </a:prstGeom>
                <a:solidFill>
                  <a:srgbClr val="e8f2a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7" name=""/>
                <p:cNvSpPr/>
                <p:nvPr/>
              </p:nvSpPr>
              <p:spPr>
                <a:xfrm>
                  <a:off x="6515280" y="2217240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 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NPL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518" name=""/>
                <p:cNvSpPr/>
                <p:nvPr/>
              </p:nvSpPr>
              <p:spPr>
                <a:xfrm>
                  <a:off x="8298360" y="2280240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e8f2a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19" name=""/>
              <p:cNvSpPr/>
              <p:nvPr/>
            </p:nvSpPr>
            <p:spPr>
              <a:xfrm>
                <a:off x="8298360" y="27722880"/>
                <a:ext cx="1800" cy="2081520"/>
              </a:xfrm>
              <a:prstGeom prst="line">
                <a:avLst/>
              </a:prstGeom>
              <a:ln w="109800">
                <a:solidFill>
                  <a:srgbClr val="e8f2a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0" name=""/>
              <p:cNvSpPr/>
              <p:nvPr/>
            </p:nvSpPr>
            <p:spPr>
              <a:xfrm>
                <a:off x="6731280" y="29579400"/>
                <a:ext cx="3212280" cy="1140840"/>
              </a:xfrm>
              <a:prstGeom prst="ellipse">
                <a:avLst/>
              </a:prstGeom>
              <a:solidFill>
                <a:srgbClr val="e8f2a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1" name=""/>
              <p:cNvSpPr/>
              <p:nvPr/>
            </p:nvSpPr>
            <p:spPr>
              <a:xfrm>
                <a:off x="6515280" y="299124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TKFC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522" name=""/>
              <p:cNvSpPr/>
              <p:nvPr/>
            </p:nvSpPr>
            <p:spPr>
              <a:xfrm>
                <a:off x="24728400" y="25549200"/>
                <a:ext cx="15518880" cy="1279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Tight junction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Adherens junction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Tight junction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523" name=""/>
              <p:cNvSpPr/>
              <p:nvPr/>
            </p:nvSpPr>
            <p:spPr>
              <a:xfrm>
                <a:off x="28248480" y="21870360"/>
                <a:ext cx="3208680" cy="1141200"/>
              </a:xfrm>
              <a:prstGeom prst="ellipse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4" name=""/>
              <p:cNvSpPr/>
              <p:nvPr/>
            </p:nvSpPr>
            <p:spPr>
              <a:xfrm>
                <a:off x="28028880" y="22203360"/>
                <a:ext cx="398556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HIF1A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525" name=""/>
              <p:cNvSpPr/>
              <p:nvPr/>
            </p:nvSpPr>
            <p:spPr>
              <a:xfrm>
                <a:off x="29814120" y="22833360"/>
                <a:ext cx="1800" cy="2081520"/>
              </a:xfrm>
              <a:prstGeom prst="line">
                <a:avLst/>
              </a:prstGeom>
              <a:ln w="1098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6" name=""/>
              <p:cNvSpPr/>
              <p:nvPr/>
            </p:nvSpPr>
            <p:spPr>
              <a:xfrm>
                <a:off x="24085080" y="21868560"/>
                <a:ext cx="3212280" cy="1141200"/>
              </a:xfrm>
              <a:prstGeom prst="ellipse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7" name=""/>
              <p:cNvSpPr/>
              <p:nvPr/>
            </p:nvSpPr>
            <p:spPr>
              <a:xfrm>
                <a:off x="24196320" y="29579400"/>
                <a:ext cx="3210840" cy="1140840"/>
              </a:xfrm>
              <a:prstGeom prst="ellipse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8" name=""/>
              <p:cNvSpPr/>
              <p:nvPr/>
            </p:nvSpPr>
            <p:spPr>
              <a:xfrm>
                <a:off x="23978880" y="299142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PRKCI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529" name=""/>
              <p:cNvSpPr/>
              <p:nvPr/>
            </p:nvSpPr>
            <p:spPr>
              <a:xfrm>
                <a:off x="25755480" y="22862160"/>
                <a:ext cx="1800" cy="2067120"/>
              </a:xfrm>
              <a:prstGeom prst="line">
                <a:avLst/>
              </a:prstGeom>
              <a:ln w="1098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0" name=""/>
              <p:cNvSpPr/>
              <p:nvPr/>
            </p:nvSpPr>
            <p:spPr>
              <a:xfrm>
                <a:off x="25803000" y="27574560"/>
                <a:ext cx="1800" cy="2081520"/>
              </a:xfrm>
              <a:prstGeom prst="line">
                <a:avLst/>
              </a:prstGeom>
              <a:ln w="1098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1" name=""/>
              <p:cNvSpPr/>
              <p:nvPr/>
            </p:nvSpPr>
            <p:spPr>
              <a:xfrm>
                <a:off x="23753160" y="2220336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CTTN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532" name=""/>
              <p:cNvSpPr/>
              <p:nvPr/>
            </p:nvSpPr>
            <p:spPr>
              <a:xfrm>
                <a:off x="37021320" y="21796560"/>
                <a:ext cx="321228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3" name=""/>
              <p:cNvSpPr/>
              <p:nvPr/>
            </p:nvSpPr>
            <p:spPr>
              <a:xfrm>
                <a:off x="36803880" y="2212956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DVL2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534" name=""/>
              <p:cNvSpPr/>
              <p:nvPr/>
            </p:nvSpPr>
            <p:spPr>
              <a:xfrm>
                <a:off x="38589120" y="2275956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"/>
              <p:cNvSpPr/>
              <p:nvPr/>
            </p:nvSpPr>
            <p:spPr>
              <a:xfrm>
                <a:off x="45121320" y="21796560"/>
                <a:ext cx="321084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6" name=""/>
              <p:cNvSpPr/>
              <p:nvPr/>
            </p:nvSpPr>
            <p:spPr>
              <a:xfrm>
                <a:off x="44903880" y="2212956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CAPN1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537" name=""/>
              <p:cNvSpPr/>
              <p:nvPr/>
            </p:nvSpPr>
            <p:spPr>
              <a:xfrm>
                <a:off x="46689120" y="2275956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8" name=""/>
              <p:cNvSpPr/>
              <p:nvPr/>
            </p:nvSpPr>
            <p:spPr>
              <a:xfrm>
                <a:off x="48496320" y="21796560"/>
                <a:ext cx="321084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9" name=""/>
              <p:cNvSpPr/>
              <p:nvPr/>
            </p:nvSpPr>
            <p:spPr>
              <a:xfrm>
                <a:off x="48278880" y="2212956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SEH1L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540" name=""/>
              <p:cNvSpPr/>
              <p:nvPr/>
            </p:nvSpPr>
            <p:spPr>
              <a:xfrm>
                <a:off x="50064120" y="2275956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"/>
              <p:cNvSpPr/>
              <p:nvPr/>
            </p:nvSpPr>
            <p:spPr>
              <a:xfrm>
                <a:off x="40960080" y="21794760"/>
                <a:ext cx="321228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"/>
              <p:cNvSpPr/>
              <p:nvPr/>
            </p:nvSpPr>
            <p:spPr>
              <a:xfrm>
                <a:off x="42630480" y="22788360"/>
                <a:ext cx="1800" cy="20671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"/>
              <p:cNvSpPr/>
              <p:nvPr/>
            </p:nvSpPr>
            <p:spPr>
              <a:xfrm>
                <a:off x="40628160" y="2212956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PSMB1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544" name=""/>
              <p:cNvSpPr/>
              <p:nvPr/>
            </p:nvSpPr>
            <p:spPr>
              <a:xfrm>
                <a:off x="55923480" y="21843000"/>
                <a:ext cx="320868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5" name=""/>
              <p:cNvSpPr/>
              <p:nvPr/>
            </p:nvSpPr>
            <p:spPr>
              <a:xfrm>
                <a:off x="55703880" y="221760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PSMA7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546" name=""/>
              <p:cNvSpPr/>
              <p:nvPr/>
            </p:nvSpPr>
            <p:spPr>
              <a:xfrm>
                <a:off x="57489120" y="2280600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"/>
              <p:cNvSpPr/>
              <p:nvPr/>
            </p:nvSpPr>
            <p:spPr>
              <a:xfrm>
                <a:off x="64023480" y="21843000"/>
                <a:ext cx="320868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"/>
              <p:cNvSpPr/>
              <p:nvPr/>
            </p:nvSpPr>
            <p:spPr>
              <a:xfrm>
                <a:off x="63805320" y="22176000"/>
                <a:ext cx="398412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AKT2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549" name=""/>
              <p:cNvSpPr/>
              <p:nvPr/>
            </p:nvSpPr>
            <p:spPr>
              <a:xfrm>
                <a:off x="65589120" y="2280600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0" name=""/>
              <p:cNvSpPr/>
              <p:nvPr/>
            </p:nvSpPr>
            <p:spPr>
              <a:xfrm>
                <a:off x="52153200" y="21843000"/>
                <a:ext cx="320868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1" name=""/>
              <p:cNvSpPr/>
              <p:nvPr/>
            </p:nvSpPr>
            <p:spPr>
              <a:xfrm>
                <a:off x="51933600" y="22176000"/>
                <a:ext cx="398556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PSMC6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552" name=""/>
              <p:cNvSpPr/>
              <p:nvPr/>
            </p:nvSpPr>
            <p:spPr>
              <a:xfrm>
                <a:off x="53719200" y="2280600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3" name=""/>
              <p:cNvSpPr/>
              <p:nvPr/>
            </p:nvSpPr>
            <p:spPr>
              <a:xfrm>
                <a:off x="59860080" y="21841200"/>
                <a:ext cx="321012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4" name=""/>
              <p:cNvSpPr/>
              <p:nvPr/>
            </p:nvSpPr>
            <p:spPr>
              <a:xfrm>
                <a:off x="61530480" y="22834800"/>
                <a:ext cx="1800" cy="20671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5" name=""/>
              <p:cNvSpPr/>
              <p:nvPr/>
            </p:nvSpPr>
            <p:spPr>
              <a:xfrm>
                <a:off x="59529600" y="221760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PSMD7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556" name=""/>
              <p:cNvSpPr/>
              <p:nvPr/>
            </p:nvSpPr>
            <p:spPr>
              <a:xfrm>
                <a:off x="51526800" y="28291680"/>
                <a:ext cx="320976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7" name=""/>
              <p:cNvSpPr/>
              <p:nvPr/>
            </p:nvSpPr>
            <p:spPr>
              <a:xfrm>
                <a:off x="48151800" y="28291680"/>
                <a:ext cx="3211200" cy="114120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" name=""/>
              <p:cNvSpPr/>
              <p:nvPr/>
            </p:nvSpPr>
            <p:spPr>
              <a:xfrm>
                <a:off x="45966600" y="29593800"/>
                <a:ext cx="320940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9" name=""/>
              <p:cNvSpPr/>
              <p:nvPr/>
            </p:nvSpPr>
            <p:spPr>
              <a:xfrm>
                <a:off x="45747720" y="29928600"/>
                <a:ext cx="398448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COX6A1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560" name=""/>
              <p:cNvSpPr/>
              <p:nvPr/>
            </p:nvSpPr>
            <p:spPr>
              <a:xfrm>
                <a:off x="57439800" y="29593800"/>
                <a:ext cx="321228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"/>
              <p:cNvSpPr/>
              <p:nvPr/>
            </p:nvSpPr>
            <p:spPr>
              <a:xfrm>
                <a:off x="57223800" y="29928600"/>
                <a:ext cx="398196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PSMC2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562" name=""/>
              <p:cNvSpPr/>
              <p:nvPr/>
            </p:nvSpPr>
            <p:spPr>
              <a:xfrm>
                <a:off x="42197400" y="29593800"/>
                <a:ext cx="320904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3" name=""/>
              <p:cNvSpPr/>
              <p:nvPr/>
            </p:nvSpPr>
            <p:spPr>
              <a:xfrm>
                <a:off x="41979600" y="299286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NDUFS8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564" name=""/>
              <p:cNvSpPr/>
              <p:nvPr/>
            </p:nvSpPr>
            <p:spPr>
              <a:xfrm>
                <a:off x="53896320" y="29593800"/>
                <a:ext cx="321228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5" name=""/>
              <p:cNvSpPr/>
              <p:nvPr/>
            </p:nvSpPr>
            <p:spPr>
              <a:xfrm>
                <a:off x="53680320" y="29928600"/>
                <a:ext cx="398412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PSMD4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566" name=""/>
              <p:cNvSpPr/>
              <p:nvPr/>
            </p:nvSpPr>
            <p:spPr>
              <a:xfrm>
                <a:off x="51485400" y="28640160"/>
                <a:ext cx="398268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NXT1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567" name=""/>
              <p:cNvSpPr/>
              <p:nvPr/>
            </p:nvSpPr>
            <p:spPr>
              <a:xfrm>
                <a:off x="48110400" y="28640160"/>
                <a:ext cx="398268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COX7A2L</a:t>
                </a:r>
                <a:endParaRPr b="0" lang="en-US" sz="1050" spc="-1" strike="noStrike">
                  <a:latin typeface="Arial"/>
                </a:endParaRPr>
              </a:p>
            </p:txBody>
          </p:sp>
          <p:sp>
            <p:nvSpPr>
              <p:cNvPr id="568" name=""/>
              <p:cNvSpPr/>
              <p:nvPr/>
            </p:nvSpPr>
            <p:spPr>
              <a:xfrm>
                <a:off x="49758480" y="27563400"/>
                <a:ext cx="1800" cy="1100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9" name=""/>
              <p:cNvSpPr/>
              <p:nvPr/>
            </p:nvSpPr>
            <p:spPr>
              <a:xfrm>
                <a:off x="53132040" y="27563400"/>
                <a:ext cx="1800" cy="1100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0" name=""/>
              <p:cNvSpPr/>
              <p:nvPr/>
            </p:nvSpPr>
            <p:spPr>
              <a:xfrm>
                <a:off x="59046480" y="2758860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1" name=""/>
              <p:cNvSpPr/>
              <p:nvPr/>
            </p:nvSpPr>
            <p:spPr>
              <a:xfrm>
                <a:off x="55503000" y="2758896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2" name=""/>
              <p:cNvSpPr/>
              <p:nvPr/>
            </p:nvSpPr>
            <p:spPr>
              <a:xfrm>
                <a:off x="47571480" y="2758968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3" name=""/>
              <p:cNvSpPr/>
              <p:nvPr/>
            </p:nvSpPr>
            <p:spPr>
              <a:xfrm>
                <a:off x="43801920" y="2758968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4" name=""/>
              <p:cNvSpPr/>
              <p:nvPr/>
            </p:nvSpPr>
            <p:spPr>
              <a:xfrm>
                <a:off x="40420080" y="25578360"/>
                <a:ext cx="27858600" cy="1279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Alzheimer disease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Pathways of neurodegeneration - multiple diseases</a:t>
                </a:r>
                <a:endParaRPr b="0" lang="en-US" sz="16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Amyotrophic lateral sclerosis</a:t>
                </a:r>
                <a:endParaRPr b="0" lang="en-US" sz="1600" spc="-1" strike="noStrike">
                  <a:latin typeface="Arial"/>
                </a:endParaRPr>
              </a:p>
            </p:txBody>
          </p:sp>
          <p:grpSp>
            <p:nvGrpSpPr>
              <p:cNvPr id="575" name=""/>
              <p:cNvGrpSpPr/>
              <p:nvPr/>
            </p:nvGrpSpPr>
            <p:grpSpPr>
              <a:xfrm>
                <a:off x="11238480" y="21825000"/>
                <a:ext cx="3983400" cy="3044520"/>
                <a:chOff x="11238480" y="21825000"/>
                <a:chExt cx="3983400" cy="3044520"/>
              </a:xfrm>
            </p:grpSpPr>
            <p:sp>
              <p:nvSpPr>
                <p:cNvPr id="576" name=""/>
                <p:cNvSpPr/>
                <p:nvPr/>
              </p:nvSpPr>
              <p:spPr>
                <a:xfrm>
                  <a:off x="11456280" y="21825000"/>
                  <a:ext cx="3210480" cy="1140840"/>
                </a:xfrm>
                <a:prstGeom prst="ellipse">
                  <a:avLst/>
                </a:prstGeom>
                <a:solidFill>
                  <a:srgbClr val="e8f2a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7" name=""/>
                <p:cNvSpPr/>
                <p:nvPr/>
              </p:nvSpPr>
              <p:spPr>
                <a:xfrm>
                  <a:off x="11238480" y="22158000"/>
                  <a:ext cx="3983400" cy="746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en-US" sz="13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FABP7</a:t>
                  </a:r>
                  <a:endParaRPr b="0" lang="en-US" sz="1300" spc="-1" strike="noStrike">
                    <a:latin typeface="Arial"/>
                  </a:endParaRPr>
                </a:p>
              </p:txBody>
            </p:sp>
            <p:sp>
              <p:nvSpPr>
                <p:cNvPr id="578" name=""/>
                <p:cNvSpPr/>
                <p:nvPr/>
              </p:nvSpPr>
              <p:spPr>
                <a:xfrm>
                  <a:off x="13023360" y="22788000"/>
                  <a:ext cx="1800" cy="2081520"/>
                </a:xfrm>
                <a:prstGeom prst="line">
                  <a:avLst/>
                </a:prstGeom>
                <a:ln w="109800">
                  <a:solidFill>
                    <a:srgbClr val="e8f2a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79" name=""/>
              <p:cNvSpPr/>
              <p:nvPr/>
            </p:nvSpPr>
            <p:spPr>
              <a:xfrm>
                <a:off x="31961160" y="21855960"/>
                <a:ext cx="3208320" cy="1141200"/>
              </a:xfrm>
              <a:prstGeom prst="ellipse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0" name=""/>
              <p:cNvSpPr/>
              <p:nvPr/>
            </p:nvSpPr>
            <p:spPr>
              <a:xfrm>
                <a:off x="33526440" y="22818960"/>
                <a:ext cx="1800" cy="2081520"/>
              </a:xfrm>
              <a:prstGeom prst="line">
                <a:avLst/>
              </a:prstGeom>
              <a:ln w="1098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1" name=""/>
              <p:cNvSpPr/>
              <p:nvPr/>
            </p:nvSpPr>
            <p:spPr>
              <a:xfrm>
                <a:off x="27739800" y="29593800"/>
                <a:ext cx="3211200" cy="1140840"/>
              </a:xfrm>
              <a:prstGeom prst="ellipse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2" name=""/>
              <p:cNvSpPr/>
              <p:nvPr/>
            </p:nvSpPr>
            <p:spPr>
              <a:xfrm>
                <a:off x="27522720" y="29928600"/>
                <a:ext cx="398304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ANO9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583" name=""/>
              <p:cNvSpPr/>
              <p:nvPr/>
            </p:nvSpPr>
            <p:spPr>
              <a:xfrm>
                <a:off x="29346480" y="27588960"/>
                <a:ext cx="1800" cy="2081520"/>
              </a:xfrm>
              <a:prstGeom prst="line">
                <a:avLst/>
              </a:prstGeom>
              <a:ln w="1098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4" name=""/>
              <p:cNvSpPr/>
              <p:nvPr/>
            </p:nvSpPr>
            <p:spPr>
              <a:xfrm>
                <a:off x="31284000" y="29608200"/>
                <a:ext cx="3210480" cy="1140840"/>
              </a:xfrm>
              <a:prstGeom prst="ellipse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5" name=""/>
              <p:cNvSpPr/>
              <p:nvPr/>
            </p:nvSpPr>
            <p:spPr>
              <a:xfrm>
                <a:off x="31066200" y="299430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SRC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586" name=""/>
              <p:cNvSpPr/>
              <p:nvPr/>
            </p:nvSpPr>
            <p:spPr>
              <a:xfrm>
                <a:off x="32890320" y="27603360"/>
                <a:ext cx="1800" cy="2081520"/>
              </a:xfrm>
              <a:prstGeom prst="line">
                <a:avLst/>
              </a:prstGeom>
              <a:ln w="1098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" name=""/>
              <p:cNvSpPr/>
              <p:nvPr/>
            </p:nvSpPr>
            <p:spPr>
              <a:xfrm>
                <a:off x="31741200" y="22203360"/>
                <a:ext cx="398556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PARD3</a:t>
                </a:r>
                <a:endParaRPr b="0" lang="en-US" sz="1300" spc="-1" strike="noStrike">
                  <a:latin typeface="Arial"/>
                </a:endParaRPr>
              </a:p>
            </p:txBody>
          </p:sp>
          <p:sp>
            <p:nvSpPr>
              <p:cNvPr id="588" name=""/>
              <p:cNvSpPr/>
              <p:nvPr/>
            </p:nvSpPr>
            <p:spPr>
              <a:xfrm>
                <a:off x="60814800" y="29608200"/>
                <a:ext cx="3212280" cy="114084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9" name=""/>
              <p:cNvSpPr/>
              <p:nvPr/>
            </p:nvSpPr>
            <p:spPr>
              <a:xfrm>
                <a:off x="60598800" y="29943000"/>
                <a:ext cx="3983400" cy="746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SLC39A10</a:t>
                </a:r>
                <a:endParaRPr b="0" lang="en-US" sz="1050" spc="-1" strike="noStrike">
                  <a:latin typeface="Arial"/>
                </a:endParaRPr>
              </a:p>
            </p:txBody>
          </p:sp>
          <p:sp>
            <p:nvSpPr>
              <p:cNvPr id="590" name=""/>
              <p:cNvSpPr/>
              <p:nvPr/>
            </p:nvSpPr>
            <p:spPr>
              <a:xfrm>
                <a:off x="62421480" y="27603000"/>
                <a:ext cx="1800" cy="2081520"/>
              </a:xfrm>
              <a:prstGeom prst="line">
                <a:avLst/>
              </a:prstGeom>
              <a:ln w="1098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"/>
          <p:cNvSpPr/>
          <p:nvPr/>
        </p:nvSpPr>
        <p:spPr>
          <a:xfrm>
            <a:off x="5095080" y="1461600"/>
            <a:ext cx="68136840" cy="210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592" name=""/>
          <p:cNvSpPr/>
          <p:nvPr/>
        </p:nvSpPr>
        <p:spPr>
          <a:xfrm>
            <a:off x="18262080" y="5163840"/>
            <a:ext cx="21695760" cy="6052320"/>
          </a:xfrm>
          <a:prstGeom prst="rect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"/>
          <p:cNvSpPr/>
          <p:nvPr/>
        </p:nvSpPr>
        <p:spPr>
          <a:xfrm>
            <a:off x="11696760" y="5163840"/>
            <a:ext cx="6564600" cy="605232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"/>
          <p:cNvSpPr/>
          <p:nvPr/>
        </p:nvSpPr>
        <p:spPr>
          <a:xfrm>
            <a:off x="13192920" y="2147040"/>
            <a:ext cx="1025280" cy="1121040"/>
          </a:xfrm>
          <a:prstGeom prst="ellipse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"/>
          <p:cNvSpPr/>
          <p:nvPr/>
        </p:nvSpPr>
        <p:spPr>
          <a:xfrm>
            <a:off x="13124160" y="2473920"/>
            <a:ext cx="127116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"/>
          <p:cNvSpPr/>
          <p:nvPr/>
        </p:nvSpPr>
        <p:spPr>
          <a:xfrm>
            <a:off x="13694040" y="3092760"/>
            <a:ext cx="360" cy="2043360"/>
          </a:xfrm>
          <a:prstGeom prst="line">
            <a:avLst/>
          </a:prstGeom>
          <a:ln w="10980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>
            <a:off x="13840200" y="3412800"/>
            <a:ext cx="1024560" cy="1119960"/>
          </a:xfrm>
          <a:prstGeom prst="ellipse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"/>
          <p:cNvSpPr/>
          <p:nvPr/>
        </p:nvSpPr>
        <p:spPr>
          <a:xfrm>
            <a:off x="13770000" y="3739320"/>
            <a:ext cx="12708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"/>
          <p:cNvSpPr/>
          <p:nvPr/>
        </p:nvSpPr>
        <p:spPr>
          <a:xfrm>
            <a:off x="15078960" y="3398400"/>
            <a:ext cx="1023840" cy="1120680"/>
          </a:xfrm>
          <a:prstGeom prst="ellipse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"/>
          <p:cNvSpPr/>
          <p:nvPr/>
        </p:nvSpPr>
        <p:spPr>
          <a:xfrm>
            <a:off x="15009120" y="3725280"/>
            <a:ext cx="127188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1" name=""/>
          <p:cNvSpPr/>
          <p:nvPr/>
        </p:nvSpPr>
        <p:spPr>
          <a:xfrm>
            <a:off x="15779520" y="2147040"/>
            <a:ext cx="1023840" cy="1121040"/>
          </a:xfrm>
          <a:prstGeom prst="ellipse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"/>
          <p:cNvSpPr/>
          <p:nvPr/>
        </p:nvSpPr>
        <p:spPr>
          <a:xfrm>
            <a:off x="15710040" y="2473920"/>
            <a:ext cx="127188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3" name=""/>
          <p:cNvSpPr/>
          <p:nvPr/>
        </p:nvSpPr>
        <p:spPr>
          <a:xfrm>
            <a:off x="16279920" y="3092760"/>
            <a:ext cx="360" cy="2043360"/>
          </a:xfrm>
          <a:prstGeom prst="line">
            <a:avLst/>
          </a:prstGeom>
          <a:ln w="10980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"/>
          <p:cNvSpPr/>
          <p:nvPr/>
        </p:nvSpPr>
        <p:spPr>
          <a:xfrm>
            <a:off x="16857360" y="2147040"/>
            <a:ext cx="1024920" cy="1121040"/>
          </a:xfrm>
          <a:prstGeom prst="ellipse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"/>
          <p:cNvSpPr/>
          <p:nvPr/>
        </p:nvSpPr>
        <p:spPr>
          <a:xfrm>
            <a:off x="16787520" y="2473920"/>
            <a:ext cx="127080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6" name=""/>
          <p:cNvSpPr/>
          <p:nvPr/>
        </p:nvSpPr>
        <p:spPr>
          <a:xfrm>
            <a:off x="17357400" y="3092760"/>
            <a:ext cx="360" cy="2043360"/>
          </a:xfrm>
          <a:prstGeom prst="line">
            <a:avLst/>
          </a:prstGeom>
          <a:ln w="10980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"/>
          <p:cNvSpPr/>
          <p:nvPr/>
        </p:nvSpPr>
        <p:spPr>
          <a:xfrm>
            <a:off x="11989800" y="2147040"/>
            <a:ext cx="1023480" cy="1121040"/>
          </a:xfrm>
          <a:prstGeom prst="ellipse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8" name=""/>
          <p:cNvSpPr/>
          <p:nvPr/>
        </p:nvSpPr>
        <p:spPr>
          <a:xfrm>
            <a:off x="11919960" y="2473920"/>
            <a:ext cx="127188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9" name=""/>
          <p:cNvSpPr/>
          <p:nvPr/>
        </p:nvSpPr>
        <p:spPr>
          <a:xfrm>
            <a:off x="12490200" y="3092760"/>
            <a:ext cx="360" cy="2043360"/>
          </a:xfrm>
          <a:prstGeom prst="line">
            <a:avLst/>
          </a:prstGeom>
          <a:ln w="10980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"/>
          <p:cNvSpPr/>
          <p:nvPr/>
        </p:nvSpPr>
        <p:spPr>
          <a:xfrm>
            <a:off x="14352840" y="4083840"/>
            <a:ext cx="360" cy="1080360"/>
          </a:xfrm>
          <a:prstGeom prst="line">
            <a:avLst/>
          </a:prstGeom>
          <a:ln w="10980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"/>
          <p:cNvSpPr/>
          <p:nvPr/>
        </p:nvSpPr>
        <p:spPr>
          <a:xfrm>
            <a:off x="15591600" y="4083840"/>
            <a:ext cx="360" cy="1080360"/>
          </a:xfrm>
          <a:prstGeom prst="line">
            <a:avLst/>
          </a:prstGeom>
          <a:ln w="10980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"/>
          <p:cNvSpPr/>
          <p:nvPr/>
        </p:nvSpPr>
        <p:spPr>
          <a:xfrm>
            <a:off x="14337720" y="4070160"/>
            <a:ext cx="360" cy="1080360"/>
          </a:xfrm>
          <a:prstGeom prst="line">
            <a:avLst/>
          </a:prstGeom>
          <a:ln w="10980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"/>
          <p:cNvSpPr/>
          <p:nvPr/>
        </p:nvSpPr>
        <p:spPr>
          <a:xfrm>
            <a:off x="14337720" y="4070160"/>
            <a:ext cx="360" cy="1080360"/>
          </a:xfrm>
          <a:prstGeom prst="line">
            <a:avLst/>
          </a:prstGeom>
          <a:ln w="10980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"/>
          <p:cNvSpPr/>
          <p:nvPr/>
        </p:nvSpPr>
        <p:spPr>
          <a:xfrm>
            <a:off x="14968800" y="11853720"/>
            <a:ext cx="1024200" cy="1119960"/>
          </a:xfrm>
          <a:prstGeom prst="ellipse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"/>
          <p:cNvSpPr/>
          <p:nvPr/>
        </p:nvSpPr>
        <p:spPr>
          <a:xfrm>
            <a:off x="13891320" y="11853720"/>
            <a:ext cx="1025280" cy="1119960"/>
          </a:xfrm>
          <a:prstGeom prst="ellipse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"/>
          <p:cNvSpPr/>
          <p:nvPr/>
        </p:nvSpPr>
        <p:spPr>
          <a:xfrm>
            <a:off x="14451120" y="2145240"/>
            <a:ext cx="1023480" cy="1121400"/>
          </a:xfrm>
          <a:prstGeom prst="ellipse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"/>
          <p:cNvSpPr/>
          <p:nvPr/>
        </p:nvSpPr>
        <p:spPr>
          <a:xfrm>
            <a:off x="13192920" y="13131720"/>
            <a:ext cx="1025280" cy="1120680"/>
          </a:xfrm>
          <a:prstGeom prst="ellipse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"/>
          <p:cNvSpPr/>
          <p:nvPr/>
        </p:nvSpPr>
        <p:spPr>
          <a:xfrm>
            <a:off x="16585560" y="13131720"/>
            <a:ext cx="1025280" cy="1120680"/>
          </a:xfrm>
          <a:prstGeom prst="ellipse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"/>
          <p:cNvSpPr/>
          <p:nvPr/>
        </p:nvSpPr>
        <p:spPr>
          <a:xfrm>
            <a:off x="16515720" y="13460040"/>
            <a:ext cx="127116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"/>
          <p:cNvSpPr/>
          <p:nvPr/>
        </p:nvSpPr>
        <p:spPr>
          <a:xfrm>
            <a:off x="11989800" y="13131720"/>
            <a:ext cx="1023480" cy="1120680"/>
          </a:xfrm>
          <a:prstGeom prst="ellipse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"/>
          <p:cNvSpPr/>
          <p:nvPr/>
        </p:nvSpPr>
        <p:spPr>
          <a:xfrm>
            <a:off x="11919960" y="13460040"/>
            <a:ext cx="12718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2" name=""/>
          <p:cNvSpPr/>
          <p:nvPr/>
        </p:nvSpPr>
        <p:spPr>
          <a:xfrm>
            <a:off x="15508440" y="13131720"/>
            <a:ext cx="1024200" cy="1120680"/>
          </a:xfrm>
          <a:prstGeom prst="ellipse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"/>
          <p:cNvSpPr/>
          <p:nvPr/>
        </p:nvSpPr>
        <p:spPr>
          <a:xfrm>
            <a:off x="15438600" y="13460040"/>
            <a:ext cx="127080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"/>
          <p:cNvSpPr/>
          <p:nvPr/>
        </p:nvSpPr>
        <p:spPr>
          <a:xfrm>
            <a:off x="14955120" y="12195720"/>
            <a:ext cx="127260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"/>
          <p:cNvSpPr/>
          <p:nvPr/>
        </p:nvSpPr>
        <p:spPr>
          <a:xfrm>
            <a:off x="14984280" y="3120840"/>
            <a:ext cx="360" cy="2029320"/>
          </a:xfrm>
          <a:prstGeom prst="line">
            <a:avLst/>
          </a:prstGeom>
          <a:ln w="10980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"/>
          <p:cNvSpPr/>
          <p:nvPr/>
        </p:nvSpPr>
        <p:spPr>
          <a:xfrm>
            <a:off x="14404320" y="11138400"/>
            <a:ext cx="360" cy="1080360"/>
          </a:xfrm>
          <a:prstGeom prst="line">
            <a:avLst/>
          </a:prstGeom>
          <a:ln w="10980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"/>
          <p:cNvSpPr/>
          <p:nvPr/>
        </p:nvSpPr>
        <p:spPr>
          <a:xfrm>
            <a:off x="15445080" y="11138400"/>
            <a:ext cx="360" cy="1080360"/>
          </a:xfrm>
          <a:prstGeom prst="line">
            <a:avLst/>
          </a:prstGeom>
          <a:ln w="10980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"/>
          <p:cNvSpPr/>
          <p:nvPr/>
        </p:nvSpPr>
        <p:spPr>
          <a:xfrm>
            <a:off x="17062200" y="11163240"/>
            <a:ext cx="360" cy="2043360"/>
          </a:xfrm>
          <a:prstGeom prst="line">
            <a:avLst/>
          </a:prstGeom>
          <a:ln w="10980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"/>
          <p:cNvSpPr/>
          <p:nvPr/>
        </p:nvSpPr>
        <p:spPr>
          <a:xfrm>
            <a:off x="16021080" y="11163600"/>
            <a:ext cx="360" cy="2043360"/>
          </a:xfrm>
          <a:prstGeom prst="line">
            <a:avLst/>
          </a:prstGeom>
          <a:ln w="10980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"/>
          <p:cNvSpPr/>
          <p:nvPr/>
        </p:nvSpPr>
        <p:spPr>
          <a:xfrm>
            <a:off x="13706280" y="11164320"/>
            <a:ext cx="360" cy="2043360"/>
          </a:xfrm>
          <a:prstGeom prst="line">
            <a:avLst/>
          </a:prstGeom>
          <a:ln w="10980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"/>
          <p:cNvSpPr/>
          <p:nvPr/>
        </p:nvSpPr>
        <p:spPr>
          <a:xfrm>
            <a:off x="12502440" y="11164320"/>
            <a:ext cx="360" cy="2043360"/>
          </a:xfrm>
          <a:prstGeom prst="line">
            <a:avLst/>
          </a:prstGeom>
          <a:ln w="10980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"/>
          <p:cNvSpPr/>
          <p:nvPr/>
        </p:nvSpPr>
        <p:spPr>
          <a:xfrm>
            <a:off x="14345640" y="2473920"/>
            <a:ext cx="127044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3" name=""/>
          <p:cNvSpPr/>
          <p:nvPr/>
        </p:nvSpPr>
        <p:spPr>
          <a:xfrm>
            <a:off x="19335240" y="2133360"/>
            <a:ext cx="1024920" cy="112032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"/>
          <p:cNvSpPr/>
          <p:nvPr/>
        </p:nvSpPr>
        <p:spPr>
          <a:xfrm>
            <a:off x="19266120" y="2459880"/>
            <a:ext cx="127152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"/>
          <p:cNvSpPr/>
          <p:nvPr/>
        </p:nvSpPr>
        <p:spPr>
          <a:xfrm>
            <a:off x="19836000" y="307908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"/>
          <p:cNvSpPr/>
          <p:nvPr/>
        </p:nvSpPr>
        <p:spPr>
          <a:xfrm>
            <a:off x="19982880" y="3399120"/>
            <a:ext cx="1023120" cy="112032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"/>
          <p:cNvSpPr/>
          <p:nvPr/>
        </p:nvSpPr>
        <p:spPr>
          <a:xfrm>
            <a:off x="19912320" y="3726360"/>
            <a:ext cx="127044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"/>
          <p:cNvSpPr/>
          <p:nvPr/>
        </p:nvSpPr>
        <p:spPr>
          <a:xfrm>
            <a:off x="21221280" y="3384360"/>
            <a:ext cx="1023840" cy="112104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"/>
          <p:cNvSpPr/>
          <p:nvPr/>
        </p:nvSpPr>
        <p:spPr>
          <a:xfrm>
            <a:off x="21151440" y="3711240"/>
            <a:ext cx="127116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"/>
          <p:cNvSpPr/>
          <p:nvPr/>
        </p:nvSpPr>
        <p:spPr>
          <a:xfrm>
            <a:off x="21921840" y="2133360"/>
            <a:ext cx="1023840" cy="112032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"/>
          <p:cNvSpPr/>
          <p:nvPr/>
        </p:nvSpPr>
        <p:spPr>
          <a:xfrm>
            <a:off x="21852360" y="2459880"/>
            <a:ext cx="127116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"/>
          <p:cNvSpPr/>
          <p:nvPr/>
        </p:nvSpPr>
        <p:spPr>
          <a:xfrm>
            <a:off x="22421880" y="307908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"/>
          <p:cNvSpPr/>
          <p:nvPr/>
        </p:nvSpPr>
        <p:spPr>
          <a:xfrm>
            <a:off x="22998600" y="2133360"/>
            <a:ext cx="1024920" cy="112032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"/>
          <p:cNvSpPr/>
          <p:nvPr/>
        </p:nvSpPr>
        <p:spPr>
          <a:xfrm>
            <a:off x="23499720" y="307908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"/>
          <p:cNvSpPr/>
          <p:nvPr/>
        </p:nvSpPr>
        <p:spPr>
          <a:xfrm>
            <a:off x="18131760" y="2133360"/>
            <a:ext cx="1024200" cy="112032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"/>
          <p:cNvSpPr/>
          <p:nvPr/>
        </p:nvSpPr>
        <p:spPr>
          <a:xfrm>
            <a:off x="18062280" y="2459880"/>
            <a:ext cx="127116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7" name=""/>
          <p:cNvSpPr/>
          <p:nvPr/>
        </p:nvSpPr>
        <p:spPr>
          <a:xfrm>
            <a:off x="18632520" y="307908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"/>
          <p:cNvSpPr/>
          <p:nvPr/>
        </p:nvSpPr>
        <p:spPr>
          <a:xfrm>
            <a:off x="20494800" y="407052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"/>
          <p:cNvSpPr/>
          <p:nvPr/>
        </p:nvSpPr>
        <p:spPr>
          <a:xfrm>
            <a:off x="21733920" y="407052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"/>
          <p:cNvSpPr/>
          <p:nvPr/>
        </p:nvSpPr>
        <p:spPr>
          <a:xfrm>
            <a:off x="20479680" y="405648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"/>
          <p:cNvSpPr/>
          <p:nvPr/>
        </p:nvSpPr>
        <p:spPr>
          <a:xfrm>
            <a:off x="20479680" y="405648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"/>
          <p:cNvSpPr/>
          <p:nvPr/>
        </p:nvSpPr>
        <p:spPr>
          <a:xfrm>
            <a:off x="20592000" y="2131920"/>
            <a:ext cx="1025280" cy="112068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"/>
          <p:cNvSpPr/>
          <p:nvPr/>
        </p:nvSpPr>
        <p:spPr>
          <a:xfrm>
            <a:off x="21125880" y="3107160"/>
            <a:ext cx="360" cy="202932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"/>
          <p:cNvSpPr/>
          <p:nvPr/>
        </p:nvSpPr>
        <p:spPr>
          <a:xfrm>
            <a:off x="20486880" y="2459880"/>
            <a:ext cx="1271520" cy="73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5" name=""/>
          <p:cNvSpPr/>
          <p:nvPr/>
        </p:nvSpPr>
        <p:spPr>
          <a:xfrm>
            <a:off x="25369920" y="2179080"/>
            <a:ext cx="1024200" cy="112068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"/>
          <p:cNvSpPr/>
          <p:nvPr/>
        </p:nvSpPr>
        <p:spPr>
          <a:xfrm>
            <a:off x="25870320" y="312444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"/>
          <p:cNvSpPr/>
          <p:nvPr/>
        </p:nvSpPr>
        <p:spPr>
          <a:xfrm>
            <a:off x="26016120" y="3444480"/>
            <a:ext cx="1023480" cy="112032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"/>
          <p:cNvSpPr/>
          <p:nvPr/>
        </p:nvSpPr>
        <p:spPr>
          <a:xfrm>
            <a:off x="27255240" y="3430440"/>
            <a:ext cx="1024920" cy="112032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"/>
          <p:cNvSpPr/>
          <p:nvPr/>
        </p:nvSpPr>
        <p:spPr>
          <a:xfrm>
            <a:off x="27956160" y="2179080"/>
            <a:ext cx="1024560" cy="112068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"/>
          <p:cNvSpPr/>
          <p:nvPr/>
        </p:nvSpPr>
        <p:spPr>
          <a:xfrm>
            <a:off x="28456200" y="312444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"/>
          <p:cNvSpPr/>
          <p:nvPr/>
        </p:nvSpPr>
        <p:spPr>
          <a:xfrm>
            <a:off x="24166080" y="2179080"/>
            <a:ext cx="1024920" cy="112068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"/>
          <p:cNvSpPr/>
          <p:nvPr/>
        </p:nvSpPr>
        <p:spPr>
          <a:xfrm>
            <a:off x="24666480" y="312444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"/>
          <p:cNvSpPr/>
          <p:nvPr/>
        </p:nvSpPr>
        <p:spPr>
          <a:xfrm>
            <a:off x="26529120" y="411588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"/>
          <p:cNvSpPr/>
          <p:nvPr/>
        </p:nvSpPr>
        <p:spPr>
          <a:xfrm>
            <a:off x="27768240" y="411588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"/>
          <p:cNvSpPr/>
          <p:nvPr/>
        </p:nvSpPr>
        <p:spPr>
          <a:xfrm>
            <a:off x="26513640" y="410184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"/>
          <p:cNvSpPr/>
          <p:nvPr/>
        </p:nvSpPr>
        <p:spPr>
          <a:xfrm>
            <a:off x="26513640" y="410184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"/>
          <p:cNvSpPr/>
          <p:nvPr/>
        </p:nvSpPr>
        <p:spPr>
          <a:xfrm>
            <a:off x="26627400" y="2176560"/>
            <a:ext cx="1025280" cy="112140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"/>
          <p:cNvSpPr/>
          <p:nvPr/>
        </p:nvSpPr>
        <p:spPr>
          <a:xfrm>
            <a:off x="27160560" y="3152880"/>
            <a:ext cx="360" cy="202932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"/>
          <p:cNvSpPr/>
          <p:nvPr/>
        </p:nvSpPr>
        <p:spPr>
          <a:xfrm>
            <a:off x="21271680" y="11867760"/>
            <a:ext cx="1024560" cy="112032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"/>
          <p:cNvSpPr/>
          <p:nvPr/>
        </p:nvSpPr>
        <p:spPr>
          <a:xfrm>
            <a:off x="20196000" y="11867760"/>
            <a:ext cx="1024560" cy="112032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"/>
          <p:cNvSpPr/>
          <p:nvPr/>
        </p:nvSpPr>
        <p:spPr>
          <a:xfrm>
            <a:off x="19496160" y="13146120"/>
            <a:ext cx="1025280" cy="111924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"/>
          <p:cNvSpPr/>
          <p:nvPr/>
        </p:nvSpPr>
        <p:spPr>
          <a:xfrm>
            <a:off x="19428120" y="13474440"/>
            <a:ext cx="12708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"/>
          <p:cNvSpPr/>
          <p:nvPr/>
        </p:nvSpPr>
        <p:spPr>
          <a:xfrm>
            <a:off x="23160960" y="13146120"/>
            <a:ext cx="1023840" cy="111924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"/>
          <p:cNvSpPr/>
          <p:nvPr/>
        </p:nvSpPr>
        <p:spPr>
          <a:xfrm>
            <a:off x="23091120" y="13474440"/>
            <a:ext cx="127116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"/>
          <p:cNvSpPr/>
          <p:nvPr/>
        </p:nvSpPr>
        <p:spPr>
          <a:xfrm>
            <a:off x="18293760" y="13146120"/>
            <a:ext cx="1024200" cy="111924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"/>
          <p:cNvSpPr/>
          <p:nvPr/>
        </p:nvSpPr>
        <p:spPr>
          <a:xfrm>
            <a:off x="22029120" y="13146120"/>
            <a:ext cx="1023840" cy="111924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"/>
          <p:cNvSpPr/>
          <p:nvPr/>
        </p:nvSpPr>
        <p:spPr>
          <a:xfrm>
            <a:off x="21959640" y="13474440"/>
            <a:ext cx="127224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"/>
          <p:cNvSpPr/>
          <p:nvPr/>
        </p:nvSpPr>
        <p:spPr>
          <a:xfrm>
            <a:off x="21259080" y="12210120"/>
            <a:ext cx="127188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"/>
          <p:cNvSpPr/>
          <p:nvPr/>
        </p:nvSpPr>
        <p:spPr>
          <a:xfrm>
            <a:off x="20182680" y="12210120"/>
            <a:ext cx="127008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"/>
          <p:cNvSpPr/>
          <p:nvPr/>
        </p:nvSpPr>
        <p:spPr>
          <a:xfrm>
            <a:off x="20707920" y="1115244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"/>
          <p:cNvSpPr/>
          <p:nvPr/>
        </p:nvSpPr>
        <p:spPr>
          <a:xfrm>
            <a:off x="21785040" y="1115244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"/>
          <p:cNvSpPr/>
          <p:nvPr/>
        </p:nvSpPr>
        <p:spPr>
          <a:xfrm>
            <a:off x="23673600" y="1117728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"/>
          <p:cNvSpPr/>
          <p:nvPr/>
        </p:nvSpPr>
        <p:spPr>
          <a:xfrm>
            <a:off x="22542120" y="1117800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"/>
          <p:cNvSpPr/>
          <p:nvPr/>
        </p:nvSpPr>
        <p:spPr>
          <a:xfrm>
            <a:off x="20009520" y="1117836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"/>
          <p:cNvSpPr/>
          <p:nvPr/>
        </p:nvSpPr>
        <p:spPr>
          <a:xfrm>
            <a:off x="18806040" y="1117836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"/>
          <p:cNvSpPr/>
          <p:nvPr/>
        </p:nvSpPr>
        <p:spPr>
          <a:xfrm>
            <a:off x="24220080" y="13159800"/>
            <a:ext cx="1024200" cy="111996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"/>
          <p:cNvSpPr/>
          <p:nvPr/>
        </p:nvSpPr>
        <p:spPr>
          <a:xfrm>
            <a:off x="24150960" y="13488480"/>
            <a:ext cx="1270800" cy="7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"/>
          <p:cNvSpPr/>
          <p:nvPr/>
        </p:nvSpPr>
        <p:spPr>
          <a:xfrm>
            <a:off x="24732720" y="1119276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"/>
          <p:cNvSpPr/>
          <p:nvPr/>
        </p:nvSpPr>
        <p:spPr>
          <a:xfrm>
            <a:off x="28329840" y="11823120"/>
            <a:ext cx="1024920" cy="112032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"/>
          <p:cNvSpPr/>
          <p:nvPr/>
        </p:nvSpPr>
        <p:spPr>
          <a:xfrm>
            <a:off x="27252360" y="11823120"/>
            <a:ext cx="1024920" cy="112032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"/>
          <p:cNvSpPr/>
          <p:nvPr/>
        </p:nvSpPr>
        <p:spPr>
          <a:xfrm>
            <a:off x="26554320" y="13101120"/>
            <a:ext cx="1024920" cy="112032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"/>
          <p:cNvSpPr/>
          <p:nvPr/>
        </p:nvSpPr>
        <p:spPr>
          <a:xfrm>
            <a:off x="26485560" y="13430160"/>
            <a:ext cx="127008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"/>
          <p:cNvSpPr/>
          <p:nvPr/>
        </p:nvSpPr>
        <p:spPr>
          <a:xfrm>
            <a:off x="30217680" y="13101120"/>
            <a:ext cx="1024560" cy="112032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"/>
          <p:cNvSpPr/>
          <p:nvPr/>
        </p:nvSpPr>
        <p:spPr>
          <a:xfrm>
            <a:off x="30148920" y="13430160"/>
            <a:ext cx="127080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"/>
          <p:cNvSpPr/>
          <p:nvPr/>
        </p:nvSpPr>
        <p:spPr>
          <a:xfrm>
            <a:off x="25351560" y="13101120"/>
            <a:ext cx="1023480" cy="112032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"/>
          <p:cNvSpPr/>
          <p:nvPr/>
        </p:nvSpPr>
        <p:spPr>
          <a:xfrm>
            <a:off x="29085840" y="13101120"/>
            <a:ext cx="1025280" cy="112032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"/>
          <p:cNvSpPr/>
          <p:nvPr/>
        </p:nvSpPr>
        <p:spPr>
          <a:xfrm>
            <a:off x="29017440" y="13430160"/>
            <a:ext cx="127080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"/>
          <p:cNvSpPr/>
          <p:nvPr/>
        </p:nvSpPr>
        <p:spPr>
          <a:xfrm>
            <a:off x="28317240" y="12165480"/>
            <a:ext cx="127152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"/>
          <p:cNvSpPr/>
          <p:nvPr/>
        </p:nvSpPr>
        <p:spPr>
          <a:xfrm>
            <a:off x="27239040" y="12165480"/>
            <a:ext cx="127188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"/>
          <p:cNvSpPr/>
          <p:nvPr/>
        </p:nvSpPr>
        <p:spPr>
          <a:xfrm>
            <a:off x="27765360" y="1110780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"/>
          <p:cNvSpPr/>
          <p:nvPr/>
        </p:nvSpPr>
        <p:spPr>
          <a:xfrm>
            <a:off x="28842480" y="1110780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"/>
          <p:cNvSpPr/>
          <p:nvPr/>
        </p:nvSpPr>
        <p:spPr>
          <a:xfrm>
            <a:off x="30731040" y="1113228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"/>
          <p:cNvSpPr/>
          <p:nvPr/>
        </p:nvSpPr>
        <p:spPr>
          <a:xfrm>
            <a:off x="29599200" y="1113300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"/>
          <p:cNvSpPr/>
          <p:nvPr/>
        </p:nvSpPr>
        <p:spPr>
          <a:xfrm>
            <a:off x="27067320" y="1113372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"/>
          <p:cNvSpPr/>
          <p:nvPr/>
        </p:nvSpPr>
        <p:spPr>
          <a:xfrm>
            <a:off x="25863480" y="1113372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"/>
          <p:cNvSpPr/>
          <p:nvPr/>
        </p:nvSpPr>
        <p:spPr>
          <a:xfrm>
            <a:off x="31277160" y="13115520"/>
            <a:ext cx="1023840" cy="111960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"/>
          <p:cNvSpPr/>
          <p:nvPr/>
        </p:nvSpPr>
        <p:spPr>
          <a:xfrm>
            <a:off x="31207680" y="13443840"/>
            <a:ext cx="127080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"/>
          <p:cNvSpPr/>
          <p:nvPr/>
        </p:nvSpPr>
        <p:spPr>
          <a:xfrm>
            <a:off x="31789800" y="1114776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"/>
          <p:cNvSpPr/>
          <p:nvPr/>
        </p:nvSpPr>
        <p:spPr>
          <a:xfrm>
            <a:off x="30326400" y="2224080"/>
            <a:ext cx="1024920" cy="111996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"/>
          <p:cNvSpPr/>
          <p:nvPr/>
        </p:nvSpPr>
        <p:spPr>
          <a:xfrm>
            <a:off x="30826800" y="316980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"/>
          <p:cNvSpPr/>
          <p:nvPr/>
        </p:nvSpPr>
        <p:spPr>
          <a:xfrm>
            <a:off x="30972240" y="3489840"/>
            <a:ext cx="1024920" cy="111996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"/>
          <p:cNvSpPr/>
          <p:nvPr/>
        </p:nvSpPr>
        <p:spPr>
          <a:xfrm>
            <a:off x="32212800" y="3475440"/>
            <a:ext cx="1023120" cy="112104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"/>
          <p:cNvSpPr/>
          <p:nvPr/>
        </p:nvSpPr>
        <p:spPr>
          <a:xfrm>
            <a:off x="32913000" y="2224080"/>
            <a:ext cx="1023840" cy="111996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"/>
          <p:cNvSpPr/>
          <p:nvPr/>
        </p:nvSpPr>
        <p:spPr>
          <a:xfrm>
            <a:off x="33413040" y="316980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5" name=""/>
          <p:cNvSpPr/>
          <p:nvPr/>
        </p:nvSpPr>
        <p:spPr>
          <a:xfrm>
            <a:off x="29122920" y="2224080"/>
            <a:ext cx="1023480" cy="111996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"/>
          <p:cNvSpPr/>
          <p:nvPr/>
        </p:nvSpPr>
        <p:spPr>
          <a:xfrm>
            <a:off x="29623320" y="316980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"/>
          <p:cNvSpPr/>
          <p:nvPr/>
        </p:nvSpPr>
        <p:spPr>
          <a:xfrm>
            <a:off x="31485600" y="416124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"/>
          <p:cNvSpPr/>
          <p:nvPr/>
        </p:nvSpPr>
        <p:spPr>
          <a:xfrm>
            <a:off x="32724720" y="416124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"/>
          <p:cNvSpPr/>
          <p:nvPr/>
        </p:nvSpPr>
        <p:spPr>
          <a:xfrm>
            <a:off x="31470480" y="414720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"/>
          <p:cNvSpPr/>
          <p:nvPr/>
        </p:nvSpPr>
        <p:spPr>
          <a:xfrm>
            <a:off x="31470480" y="414720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"/>
          <p:cNvSpPr/>
          <p:nvPr/>
        </p:nvSpPr>
        <p:spPr>
          <a:xfrm>
            <a:off x="31583520" y="2222640"/>
            <a:ext cx="1025280" cy="112032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"/>
          <p:cNvSpPr/>
          <p:nvPr/>
        </p:nvSpPr>
        <p:spPr>
          <a:xfrm>
            <a:off x="32117040" y="3198240"/>
            <a:ext cx="360" cy="202932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3" name=""/>
          <p:cNvSpPr/>
          <p:nvPr/>
        </p:nvSpPr>
        <p:spPr>
          <a:xfrm>
            <a:off x="32059800" y="11778120"/>
            <a:ext cx="1024560" cy="111996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"/>
          <p:cNvSpPr/>
          <p:nvPr/>
        </p:nvSpPr>
        <p:spPr>
          <a:xfrm>
            <a:off x="33947640" y="13056480"/>
            <a:ext cx="1025280" cy="111996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"/>
          <p:cNvSpPr/>
          <p:nvPr/>
        </p:nvSpPr>
        <p:spPr>
          <a:xfrm>
            <a:off x="33878880" y="13385520"/>
            <a:ext cx="127116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6" name=""/>
          <p:cNvSpPr/>
          <p:nvPr/>
        </p:nvSpPr>
        <p:spPr>
          <a:xfrm>
            <a:off x="32817240" y="13056480"/>
            <a:ext cx="1024200" cy="111996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"/>
          <p:cNvSpPr/>
          <p:nvPr/>
        </p:nvSpPr>
        <p:spPr>
          <a:xfrm>
            <a:off x="32747400" y="13385520"/>
            <a:ext cx="1270800" cy="73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"/>
          <p:cNvSpPr/>
          <p:nvPr/>
        </p:nvSpPr>
        <p:spPr>
          <a:xfrm>
            <a:off x="32046840" y="12120480"/>
            <a:ext cx="12718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"/>
          <p:cNvSpPr/>
          <p:nvPr/>
        </p:nvSpPr>
        <p:spPr>
          <a:xfrm>
            <a:off x="32572440" y="1106280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"/>
          <p:cNvSpPr/>
          <p:nvPr/>
        </p:nvSpPr>
        <p:spPr>
          <a:xfrm>
            <a:off x="34460640" y="1108764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"/>
          <p:cNvSpPr/>
          <p:nvPr/>
        </p:nvSpPr>
        <p:spPr>
          <a:xfrm>
            <a:off x="33329520" y="1108836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"/>
          <p:cNvSpPr/>
          <p:nvPr/>
        </p:nvSpPr>
        <p:spPr>
          <a:xfrm>
            <a:off x="35007120" y="13071240"/>
            <a:ext cx="1024920" cy="111960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"/>
          <p:cNvSpPr/>
          <p:nvPr/>
        </p:nvSpPr>
        <p:spPr>
          <a:xfrm>
            <a:off x="34937640" y="13398840"/>
            <a:ext cx="12718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4" name=""/>
          <p:cNvSpPr/>
          <p:nvPr/>
        </p:nvSpPr>
        <p:spPr>
          <a:xfrm>
            <a:off x="35520120" y="1110312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"/>
          <p:cNvSpPr/>
          <p:nvPr/>
        </p:nvSpPr>
        <p:spPr>
          <a:xfrm>
            <a:off x="35830440" y="11792520"/>
            <a:ext cx="1024920" cy="112032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6" name=""/>
          <p:cNvSpPr/>
          <p:nvPr/>
        </p:nvSpPr>
        <p:spPr>
          <a:xfrm>
            <a:off x="37719360" y="13071240"/>
            <a:ext cx="1023840" cy="111960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7" name=""/>
          <p:cNvSpPr/>
          <p:nvPr/>
        </p:nvSpPr>
        <p:spPr>
          <a:xfrm>
            <a:off x="37649160" y="13398840"/>
            <a:ext cx="127224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"/>
          <p:cNvSpPr/>
          <p:nvPr/>
        </p:nvSpPr>
        <p:spPr>
          <a:xfrm>
            <a:off x="36588240" y="13071240"/>
            <a:ext cx="1024920" cy="111960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"/>
          <p:cNvSpPr/>
          <p:nvPr/>
        </p:nvSpPr>
        <p:spPr>
          <a:xfrm>
            <a:off x="36518760" y="13398840"/>
            <a:ext cx="127116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"/>
          <p:cNvSpPr/>
          <p:nvPr/>
        </p:nvSpPr>
        <p:spPr>
          <a:xfrm>
            <a:off x="35818200" y="12134520"/>
            <a:ext cx="12708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1" name=""/>
          <p:cNvSpPr/>
          <p:nvPr/>
        </p:nvSpPr>
        <p:spPr>
          <a:xfrm>
            <a:off x="36343800" y="1107720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2" name=""/>
          <p:cNvSpPr/>
          <p:nvPr/>
        </p:nvSpPr>
        <p:spPr>
          <a:xfrm>
            <a:off x="38232000" y="1110204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3" name=""/>
          <p:cNvSpPr/>
          <p:nvPr/>
        </p:nvSpPr>
        <p:spPr>
          <a:xfrm>
            <a:off x="37100880" y="1110240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4" name=""/>
          <p:cNvSpPr/>
          <p:nvPr/>
        </p:nvSpPr>
        <p:spPr>
          <a:xfrm>
            <a:off x="38779200" y="13084560"/>
            <a:ext cx="1023480" cy="111996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"/>
          <p:cNvSpPr/>
          <p:nvPr/>
        </p:nvSpPr>
        <p:spPr>
          <a:xfrm>
            <a:off x="38709720" y="13413600"/>
            <a:ext cx="12704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"/>
          <p:cNvSpPr/>
          <p:nvPr/>
        </p:nvSpPr>
        <p:spPr>
          <a:xfrm>
            <a:off x="39291480" y="1111716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"/>
          <p:cNvSpPr/>
          <p:nvPr/>
        </p:nvSpPr>
        <p:spPr>
          <a:xfrm>
            <a:off x="34045200" y="2210760"/>
            <a:ext cx="1023120" cy="111960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"/>
          <p:cNvSpPr/>
          <p:nvPr/>
        </p:nvSpPr>
        <p:spPr>
          <a:xfrm>
            <a:off x="34544880" y="315576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"/>
          <p:cNvSpPr/>
          <p:nvPr/>
        </p:nvSpPr>
        <p:spPr>
          <a:xfrm>
            <a:off x="34690680" y="3475440"/>
            <a:ext cx="1024920" cy="112104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"/>
          <p:cNvSpPr/>
          <p:nvPr/>
        </p:nvSpPr>
        <p:spPr>
          <a:xfrm>
            <a:off x="35929440" y="3461400"/>
            <a:ext cx="1025280" cy="112068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1" name=""/>
          <p:cNvSpPr/>
          <p:nvPr/>
        </p:nvSpPr>
        <p:spPr>
          <a:xfrm>
            <a:off x="36630360" y="2210760"/>
            <a:ext cx="1024920" cy="111960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2" name=""/>
          <p:cNvSpPr/>
          <p:nvPr/>
        </p:nvSpPr>
        <p:spPr>
          <a:xfrm>
            <a:off x="37131120" y="315576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"/>
          <p:cNvSpPr/>
          <p:nvPr/>
        </p:nvSpPr>
        <p:spPr>
          <a:xfrm>
            <a:off x="35203680" y="414720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"/>
          <p:cNvSpPr/>
          <p:nvPr/>
        </p:nvSpPr>
        <p:spPr>
          <a:xfrm>
            <a:off x="36443160" y="414720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"/>
          <p:cNvSpPr/>
          <p:nvPr/>
        </p:nvSpPr>
        <p:spPr>
          <a:xfrm>
            <a:off x="35188920" y="413280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6" name=""/>
          <p:cNvSpPr/>
          <p:nvPr/>
        </p:nvSpPr>
        <p:spPr>
          <a:xfrm>
            <a:off x="35188920" y="413280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"/>
          <p:cNvSpPr/>
          <p:nvPr/>
        </p:nvSpPr>
        <p:spPr>
          <a:xfrm>
            <a:off x="35302320" y="2208240"/>
            <a:ext cx="1024200" cy="112032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"/>
          <p:cNvSpPr/>
          <p:nvPr/>
        </p:nvSpPr>
        <p:spPr>
          <a:xfrm>
            <a:off x="35835480" y="3184200"/>
            <a:ext cx="360" cy="202932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"/>
          <p:cNvSpPr/>
          <p:nvPr/>
        </p:nvSpPr>
        <p:spPr>
          <a:xfrm>
            <a:off x="37708200" y="2196720"/>
            <a:ext cx="1024200" cy="112032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"/>
          <p:cNvSpPr/>
          <p:nvPr/>
        </p:nvSpPr>
        <p:spPr>
          <a:xfrm>
            <a:off x="38208240" y="3142080"/>
            <a:ext cx="360" cy="2043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1" name=""/>
          <p:cNvSpPr/>
          <p:nvPr/>
        </p:nvSpPr>
        <p:spPr>
          <a:xfrm>
            <a:off x="38355120" y="3462480"/>
            <a:ext cx="1023480" cy="111996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2" name=""/>
          <p:cNvSpPr/>
          <p:nvPr/>
        </p:nvSpPr>
        <p:spPr>
          <a:xfrm>
            <a:off x="38867400" y="413352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"/>
          <p:cNvSpPr/>
          <p:nvPr/>
        </p:nvSpPr>
        <p:spPr>
          <a:xfrm>
            <a:off x="38852640" y="411948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4" name=""/>
          <p:cNvSpPr/>
          <p:nvPr/>
        </p:nvSpPr>
        <p:spPr>
          <a:xfrm>
            <a:off x="38852640" y="4119480"/>
            <a:ext cx="360" cy="108036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"/>
          <p:cNvSpPr/>
          <p:nvPr/>
        </p:nvSpPr>
        <p:spPr>
          <a:xfrm>
            <a:off x="38965320" y="2194920"/>
            <a:ext cx="1024560" cy="1120320"/>
          </a:xfrm>
          <a:prstGeom prst="ellipse">
            <a:avLst/>
          </a:prstGeom>
          <a:solidFill>
            <a:srgbClr val="ffaa9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"/>
          <p:cNvSpPr/>
          <p:nvPr/>
        </p:nvSpPr>
        <p:spPr>
          <a:xfrm>
            <a:off x="39498840" y="3170520"/>
            <a:ext cx="360" cy="2029320"/>
          </a:xfrm>
          <a:prstGeom prst="line">
            <a:avLst/>
          </a:prstGeom>
          <a:ln w="109800">
            <a:solidFill>
              <a:srgbClr val="ffaa9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"/>
          <p:cNvSpPr/>
          <p:nvPr/>
        </p:nvSpPr>
        <p:spPr>
          <a:xfrm>
            <a:off x="11431800" y="11867760"/>
            <a:ext cx="1023840" cy="1120320"/>
          </a:xfrm>
          <a:prstGeom prst="ellipse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8" name=""/>
          <p:cNvSpPr/>
          <p:nvPr/>
        </p:nvSpPr>
        <p:spPr>
          <a:xfrm>
            <a:off x="11872080" y="11152440"/>
            <a:ext cx="360" cy="1080360"/>
          </a:xfrm>
          <a:prstGeom prst="line">
            <a:avLst/>
          </a:prstGeom>
          <a:ln w="10980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"/>
          <p:cNvSpPr/>
          <p:nvPr/>
        </p:nvSpPr>
        <p:spPr>
          <a:xfrm>
            <a:off x="17178120" y="11835000"/>
            <a:ext cx="1024200" cy="1119600"/>
          </a:xfrm>
          <a:prstGeom prst="ellipse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0" name=""/>
          <p:cNvSpPr/>
          <p:nvPr/>
        </p:nvSpPr>
        <p:spPr>
          <a:xfrm>
            <a:off x="17654400" y="11119680"/>
            <a:ext cx="360" cy="1080360"/>
          </a:xfrm>
          <a:prstGeom prst="line">
            <a:avLst/>
          </a:prstGeom>
          <a:ln w="10980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71" name=""/>
          <p:cNvGrpSpPr/>
          <p:nvPr/>
        </p:nvGrpSpPr>
        <p:grpSpPr>
          <a:xfrm>
            <a:off x="414360" y="19390680"/>
            <a:ext cx="37914840" cy="15194880"/>
            <a:chOff x="414360" y="19390680"/>
            <a:chExt cx="37914840" cy="15194880"/>
          </a:xfrm>
        </p:grpSpPr>
        <p:grpSp>
          <p:nvGrpSpPr>
            <p:cNvPr id="772" name=""/>
            <p:cNvGrpSpPr/>
            <p:nvPr/>
          </p:nvGrpSpPr>
          <p:grpSpPr>
            <a:xfrm>
              <a:off x="414360" y="19390680"/>
              <a:ext cx="37914840" cy="15194880"/>
              <a:chOff x="414360" y="19390680"/>
              <a:chExt cx="37914840" cy="15194880"/>
            </a:xfrm>
          </p:grpSpPr>
          <p:sp>
            <p:nvSpPr>
              <p:cNvPr id="773" name=""/>
              <p:cNvSpPr/>
              <p:nvPr/>
            </p:nvSpPr>
            <p:spPr>
              <a:xfrm>
                <a:off x="31025160" y="29180160"/>
                <a:ext cx="20160" cy="298980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4" name=""/>
              <p:cNvSpPr/>
              <p:nvPr/>
            </p:nvSpPr>
            <p:spPr>
              <a:xfrm>
                <a:off x="24041160" y="29180160"/>
                <a:ext cx="20160" cy="298980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5" name=""/>
              <p:cNvSpPr/>
              <p:nvPr/>
            </p:nvSpPr>
            <p:spPr>
              <a:xfrm>
                <a:off x="13168800" y="29180520"/>
                <a:ext cx="360" cy="4880880"/>
              </a:xfrm>
              <a:prstGeom prst="line">
                <a:avLst/>
              </a:prstGeom>
              <a:ln w="2196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6" name=""/>
              <p:cNvSpPr/>
              <p:nvPr/>
            </p:nvSpPr>
            <p:spPr>
              <a:xfrm>
                <a:off x="11764800" y="29180520"/>
                <a:ext cx="360" cy="4880880"/>
              </a:xfrm>
              <a:prstGeom prst="line">
                <a:avLst/>
              </a:prstGeom>
              <a:ln w="2196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7" name=""/>
              <p:cNvSpPr/>
              <p:nvPr/>
            </p:nvSpPr>
            <p:spPr>
              <a:xfrm>
                <a:off x="10936800" y="29180880"/>
                <a:ext cx="20160" cy="2989800"/>
              </a:xfrm>
              <a:prstGeom prst="line">
                <a:avLst/>
              </a:prstGeom>
              <a:ln w="2196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8" name=""/>
              <p:cNvSpPr/>
              <p:nvPr/>
            </p:nvSpPr>
            <p:spPr>
              <a:xfrm>
                <a:off x="14248800" y="29180520"/>
                <a:ext cx="20160" cy="2989800"/>
              </a:xfrm>
              <a:prstGeom prst="line">
                <a:avLst/>
              </a:prstGeom>
              <a:ln w="2196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9" name=""/>
              <p:cNvSpPr/>
              <p:nvPr/>
            </p:nvSpPr>
            <p:spPr>
              <a:xfrm>
                <a:off x="15364800" y="29180520"/>
                <a:ext cx="360" cy="4880880"/>
              </a:xfrm>
              <a:prstGeom prst="line">
                <a:avLst/>
              </a:prstGeom>
              <a:ln w="2196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0" name=""/>
              <p:cNvSpPr/>
              <p:nvPr/>
            </p:nvSpPr>
            <p:spPr>
              <a:xfrm>
                <a:off x="15312240" y="22207680"/>
                <a:ext cx="360" cy="2043360"/>
              </a:xfrm>
              <a:prstGeom prst="line">
                <a:avLst/>
              </a:prstGeom>
              <a:ln w="2196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1" name=""/>
              <p:cNvSpPr/>
              <p:nvPr/>
            </p:nvSpPr>
            <p:spPr>
              <a:xfrm>
                <a:off x="12324960" y="20574720"/>
                <a:ext cx="360" cy="3675960"/>
              </a:xfrm>
              <a:prstGeom prst="line">
                <a:avLst/>
              </a:prstGeom>
              <a:ln w="2196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2" name=""/>
              <p:cNvSpPr/>
              <p:nvPr/>
            </p:nvSpPr>
            <p:spPr>
              <a:xfrm>
                <a:off x="14232960" y="20574000"/>
                <a:ext cx="360" cy="3675960"/>
              </a:xfrm>
              <a:prstGeom prst="line">
                <a:avLst/>
              </a:prstGeom>
              <a:ln w="2196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3" name=""/>
              <p:cNvSpPr/>
              <p:nvPr/>
            </p:nvSpPr>
            <p:spPr>
              <a:xfrm>
                <a:off x="16372800" y="21259800"/>
                <a:ext cx="20160" cy="2989800"/>
              </a:xfrm>
              <a:prstGeom prst="line">
                <a:avLst/>
              </a:prstGeom>
              <a:ln w="2196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4" name=""/>
              <p:cNvSpPr/>
              <p:nvPr/>
            </p:nvSpPr>
            <p:spPr>
              <a:xfrm>
                <a:off x="11352240" y="22206960"/>
                <a:ext cx="360" cy="2043360"/>
              </a:xfrm>
              <a:prstGeom prst="line">
                <a:avLst/>
              </a:prstGeom>
              <a:ln w="2196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5" name=""/>
              <p:cNvSpPr/>
              <p:nvPr/>
            </p:nvSpPr>
            <p:spPr>
              <a:xfrm>
                <a:off x="13152240" y="22207320"/>
                <a:ext cx="360" cy="2043360"/>
              </a:xfrm>
              <a:prstGeom prst="line">
                <a:avLst/>
              </a:prstGeom>
              <a:ln w="2196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6" name=""/>
              <p:cNvSpPr/>
              <p:nvPr/>
            </p:nvSpPr>
            <p:spPr>
              <a:xfrm>
                <a:off x="9373680" y="24244200"/>
                <a:ext cx="7684200" cy="5122080"/>
              </a:xfrm>
              <a:prstGeom prst="rect">
                <a:avLst/>
              </a:prstGeom>
              <a:solidFill>
                <a:srgbClr val="729fc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7" name=""/>
              <p:cNvSpPr/>
              <p:nvPr/>
            </p:nvSpPr>
            <p:spPr>
              <a:xfrm>
                <a:off x="9492840" y="24416280"/>
                <a:ext cx="7793640" cy="4916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GO:axonogenesis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GO:mesenchyme development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GO:regulation of nervous system development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KEGG:Tight junction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KEGG:Adherens junction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KEGG:Efferocytosis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Reactome:Cell-Cell communication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Reactome:Cell junction organization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Reactome:Cell-cell junction organization</a:t>
                </a:r>
                <a:endParaRPr b="0" lang="en-US" sz="2800" spc="-1" strike="noStrike">
                  <a:latin typeface="Arial"/>
                </a:endParaRPr>
              </a:p>
            </p:txBody>
          </p:sp>
          <p:sp>
            <p:nvSpPr>
              <p:cNvPr id="788" name=""/>
              <p:cNvSpPr/>
              <p:nvPr/>
            </p:nvSpPr>
            <p:spPr>
              <a:xfrm>
                <a:off x="517680" y="24244200"/>
                <a:ext cx="8854200" cy="5122080"/>
              </a:xfrm>
              <a:prstGeom prst="rect">
                <a:avLst/>
              </a:prstGeom>
              <a:solidFill>
                <a:srgbClr val="e8f2a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9" name=""/>
              <p:cNvSpPr/>
              <p:nvPr/>
            </p:nvSpPr>
            <p:spPr>
              <a:xfrm>
                <a:off x="2462400" y="24891120"/>
                <a:ext cx="4294800" cy="1256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0" name=""/>
              <p:cNvSpPr/>
              <p:nvPr/>
            </p:nvSpPr>
            <p:spPr>
              <a:xfrm>
                <a:off x="414360" y="19994400"/>
                <a:ext cx="2785320" cy="2306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1" name=""/>
              <p:cNvSpPr/>
              <p:nvPr/>
            </p:nvSpPr>
            <p:spPr>
              <a:xfrm>
                <a:off x="2063520" y="22186800"/>
                <a:ext cx="360" cy="2043360"/>
              </a:xfrm>
              <a:prstGeom prst="line">
                <a:avLst/>
              </a:prstGeom>
              <a:ln w="219600">
                <a:solidFill>
                  <a:srgbClr val="e8f2a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2" name=""/>
              <p:cNvSpPr/>
              <p:nvPr/>
            </p:nvSpPr>
            <p:spPr>
              <a:xfrm>
                <a:off x="636840" y="24416280"/>
                <a:ext cx="8963640" cy="5073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GO:cytoplasmic stress granule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GO:specific granule lumen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GO:tertiary granule lumen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KEGG:Amino sugar and nucleotide sugar metabolism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KEGG:Fructose and mannose metabolism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KEGG:PPAR signaling pathway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Reactome:Signaling by WNT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Reactome:HIV Infection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Reactome:Beta-catenin independent WNT signaling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endParaRPr b="0" lang="en-US" sz="1800" spc="-1" strike="noStrike">
                  <a:latin typeface="Arial"/>
                </a:endParaRPr>
              </a:p>
            </p:txBody>
          </p:sp>
          <p:grpSp>
            <p:nvGrpSpPr>
              <p:cNvPr id="793" name=""/>
              <p:cNvGrpSpPr/>
              <p:nvPr/>
            </p:nvGrpSpPr>
            <p:grpSpPr>
              <a:xfrm>
                <a:off x="1419120" y="20955600"/>
                <a:ext cx="1344960" cy="1370880"/>
                <a:chOff x="1419120" y="20955600"/>
                <a:chExt cx="1344960" cy="1370880"/>
              </a:xfrm>
            </p:grpSpPr>
            <p:sp>
              <p:nvSpPr>
                <p:cNvPr id="794" name=""/>
                <p:cNvSpPr/>
                <p:nvPr/>
              </p:nvSpPr>
              <p:spPr>
                <a:xfrm>
                  <a:off x="1419120" y="20955600"/>
                  <a:ext cx="1344960" cy="1370880"/>
                </a:xfrm>
                <a:prstGeom prst="ellipse">
                  <a:avLst/>
                </a:prstGeom>
                <a:solidFill>
                  <a:srgbClr val="e8f2a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5" name=""/>
                <p:cNvSpPr/>
                <p:nvPr/>
              </p:nvSpPr>
              <p:spPr>
                <a:xfrm>
                  <a:off x="1527120" y="2148480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LTF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796" name=""/>
              <p:cNvGrpSpPr/>
              <p:nvPr/>
            </p:nvGrpSpPr>
            <p:grpSpPr>
              <a:xfrm>
                <a:off x="3075120" y="20955600"/>
                <a:ext cx="1344960" cy="1370880"/>
                <a:chOff x="3075120" y="20955600"/>
                <a:chExt cx="1344960" cy="1370880"/>
              </a:xfrm>
            </p:grpSpPr>
            <p:sp>
              <p:nvSpPr>
                <p:cNvPr id="797" name=""/>
                <p:cNvSpPr/>
                <p:nvPr/>
              </p:nvSpPr>
              <p:spPr>
                <a:xfrm>
                  <a:off x="3075120" y="20955600"/>
                  <a:ext cx="1344960" cy="1370880"/>
                </a:xfrm>
                <a:prstGeom prst="ellipse">
                  <a:avLst/>
                </a:prstGeom>
                <a:solidFill>
                  <a:srgbClr val="e8f2a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8" name=""/>
                <p:cNvSpPr/>
                <p:nvPr/>
              </p:nvSpPr>
              <p:spPr>
                <a:xfrm>
                  <a:off x="3183120" y="2148480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OLFM4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799" name=""/>
              <p:cNvGrpSpPr/>
              <p:nvPr/>
            </p:nvGrpSpPr>
            <p:grpSpPr>
              <a:xfrm>
                <a:off x="4515480" y="22395600"/>
                <a:ext cx="1344960" cy="1370880"/>
                <a:chOff x="4515480" y="22395600"/>
                <a:chExt cx="1344960" cy="1370880"/>
              </a:xfrm>
            </p:grpSpPr>
            <p:sp>
              <p:nvSpPr>
                <p:cNvPr id="800" name=""/>
                <p:cNvSpPr/>
                <p:nvPr/>
              </p:nvSpPr>
              <p:spPr>
                <a:xfrm>
                  <a:off x="4515480" y="22395600"/>
                  <a:ext cx="1344960" cy="1370880"/>
                </a:xfrm>
                <a:prstGeom prst="ellipse">
                  <a:avLst/>
                </a:prstGeom>
                <a:solidFill>
                  <a:srgbClr val="e8f2a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1" name=""/>
                <p:cNvSpPr/>
                <p:nvPr/>
              </p:nvSpPr>
              <p:spPr>
                <a:xfrm>
                  <a:off x="4623480" y="2292480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GRB7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802" name=""/>
              <p:cNvGrpSpPr/>
              <p:nvPr/>
            </p:nvGrpSpPr>
            <p:grpSpPr>
              <a:xfrm>
                <a:off x="5595480" y="20955600"/>
                <a:ext cx="1344960" cy="1370880"/>
                <a:chOff x="5595480" y="20955600"/>
                <a:chExt cx="1344960" cy="1370880"/>
              </a:xfrm>
            </p:grpSpPr>
            <p:sp>
              <p:nvSpPr>
                <p:cNvPr id="803" name=""/>
                <p:cNvSpPr/>
                <p:nvPr/>
              </p:nvSpPr>
              <p:spPr>
                <a:xfrm>
                  <a:off x="5595480" y="20955600"/>
                  <a:ext cx="1344960" cy="1370880"/>
                </a:xfrm>
                <a:prstGeom prst="ellipse">
                  <a:avLst/>
                </a:prstGeom>
                <a:solidFill>
                  <a:srgbClr val="e8f2a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4" name=""/>
                <p:cNvSpPr/>
                <p:nvPr/>
              </p:nvSpPr>
              <p:spPr>
                <a:xfrm>
                  <a:off x="5703480" y="2148480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DHX36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sp>
            <p:nvSpPr>
              <p:cNvPr id="805" name=""/>
              <p:cNvSpPr/>
              <p:nvPr/>
            </p:nvSpPr>
            <p:spPr>
              <a:xfrm>
                <a:off x="3719520" y="22187160"/>
                <a:ext cx="360" cy="2043360"/>
              </a:xfrm>
              <a:prstGeom prst="line">
                <a:avLst/>
              </a:prstGeom>
              <a:ln w="219600">
                <a:solidFill>
                  <a:srgbClr val="e8f2a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6" name=""/>
              <p:cNvSpPr/>
              <p:nvPr/>
            </p:nvSpPr>
            <p:spPr>
              <a:xfrm>
                <a:off x="6239520" y="22187520"/>
                <a:ext cx="360" cy="2043360"/>
              </a:xfrm>
              <a:prstGeom prst="line">
                <a:avLst/>
              </a:prstGeom>
              <a:ln w="219600">
                <a:solidFill>
                  <a:srgbClr val="e8f2a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7" name=""/>
              <p:cNvSpPr/>
              <p:nvPr/>
            </p:nvSpPr>
            <p:spPr>
              <a:xfrm>
                <a:off x="5159520" y="23423400"/>
                <a:ext cx="720" cy="808200"/>
              </a:xfrm>
              <a:prstGeom prst="line">
                <a:avLst/>
              </a:prstGeom>
              <a:ln w="219600">
                <a:solidFill>
                  <a:srgbClr val="e8f2a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08" name=""/>
              <p:cNvGrpSpPr/>
              <p:nvPr/>
            </p:nvGrpSpPr>
            <p:grpSpPr>
              <a:xfrm>
                <a:off x="1419480" y="30819600"/>
                <a:ext cx="1344960" cy="1370880"/>
                <a:chOff x="1419480" y="30819600"/>
                <a:chExt cx="1344960" cy="1370880"/>
              </a:xfrm>
            </p:grpSpPr>
            <p:sp>
              <p:nvSpPr>
                <p:cNvPr id="809" name=""/>
                <p:cNvSpPr/>
                <p:nvPr/>
              </p:nvSpPr>
              <p:spPr>
                <a:xfrm>
                  <a:off x="1419480" y="30819600"/>
                  <a:ext cx="1344960" cy="1370880"/>
                </a:xfrm>
                <a:prstGeom prst="ellipse">
                  <a:avLst/>
                </a:prstGeom>
                <a:solidFill>
                  <a:srgbClr val="e8f2a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0" name=""/>
                <p:cNvSpPr/>
                <p:nvPr/>
              </p:nvSpPr>
              <p:spPr>
                <a:xfrm>
                  <a:off x="1527480" y="3134880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NPL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811" name=""/>
              <p:cNvGrpSpPr/>
              <p:nvPr/>
            </p:nvGrpSpPr>
            <p:grpSpPr>
              <a:xfrm>
                <a:off x="3075480" y="30819600"/>
                <a:ext cx="1344960" cy="1370880"/>
                <a:chOff x="3075480" y="30819600"/>
                <a:chExt cx="1344960" cy="1370880"/>
              </a:xfrm>
            </p:grpSpPr>
            <p:sp>
              <p:nvSpPr>
                <p:cNvPr id="812" name=""/>
                <p:cNvSpPr/>
                <p:nvPr/>
              </p:nvSpPr>
              <p:spPr>
                <a:xfrm>
                  <a:off x="3075480" y="30819600"/>
                  <a:ext cx="1344960" cy="1370880"/>
                </a:xfrm>
                <a:prstGeom prst="ellipse">
                  <a:avLst/>
                </a:prstGeom>
                <a:solidFill>
                  <a:srgbClr val="e8f2a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3" name=""/>
                <p:cNvSpPr/>
                <p:nvPr/>
              </p:nvSpPr>
              <p:spPr>
                <a:xfrm>
                  <a:off x="3183480" y="3134880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TKFC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814" name=""/>
              <p:cNvGrpSpPr/>
              <p:nvPr/>
            </p:nvGrpSpPr>
            <p:grpSpPr>
              <a:xfrm>
                <a:off x="4515840" y="32259600"/>
                <a:ext cx="1344960" cy="1370880"/>
                <a:chOff x="4515840" y="32259600"/>
                <a:chExt cx="1344960" cy="1370880"/>
              </a:xfrm>
            </p:grpSpPr>
            <p:sp>
              <p:nvSpPr>
                <p:cNvPr id="815" name=""/>
                <p:cNvSpPr/>
                <p:nvPr/>
              </p:nvSpPr>
              <p:spPr>
                <a:xfrm>
                  <a:off x="4515840" y="32259600"/>
                  <a:ext cx="1344960" cy="1370880"/>
                </a:xfrm>
                <a:prstGeom prst="ellipse">
                  <a:avLst/>
                </a:prstGeom>
                <a:solidFill>
                  <a:srgbClr val="e8f2a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6" name=""/>
                <p:cNvSpPr/>
                <p:nvPr/>
              </p:nvSpPr>
              <p:spPr>
                <a:xfrm>
                  <a:off x="4623840" y="3278880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FABP7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817" name=""/>
              <p:cNvGrpSpPr/>
              <p:nvPr/>
            </p:nvGrpSpPr>
            <p:grpSpPr>
              <a:xfrm>
                <a:off x="5595840" y="30819600"/>
                <a:ext cx="1344960" cy="1370880"/>
                <a:chOff x="5595840" y="30819600"/>
                <a:chExt cx="1344960" cy="1370880"/>
              </a:xfrm>
            </p:grpSpPr>
            <p:sp>
              <p:nvSpPr>
                <p:cNvPr id="818" name=""/>
                <p:cNvSpPr/>
                <p:nvPr/>
              </p:nvSpPr>
              <p:spPr>
                <a:xfrm>
                  <a:off x="5595840" y="30819600"/>
                  <a:ext cx="1344960" cy="1370880"/>
                </a:xfrm>
                <a:prstGeom prst="ellipse">
                  <a:avLst/>
                </a:prstGeom>
                <a:solidFill>
                  <a:srgbClr val="e8f2a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9" name=""/>
                <p:cNvSpPr/>
                <p:nvPr/>
              </p:nvSpPr>
              <p:spPr>
                <a:xfrm>
                  <a:off x="5703840" y="3134880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MARCKS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sp>
            <p:nvSpPr>
              <p:cNvPr id="820" name=""/>
              <p:cNvSpPr/>
              <p:nvPr/>
            </p:nvSpPr>
            <p:spPr>
              <a:xfrm>
                <a:off x="2063520" y="29243160"/>
                <a:ext cx="360" cy="2043360"/>
              </a:xfrm>
              <a:prstGeom prst="line">
                <a:avLst/>
              </a:prstGeom>
              <a:ln w="219600">
                <a:solidFill>
                  <a:srgbClr val="e8f2a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1" name=""/>
              <p:cNvSpPr/>
              <p:nvPr/>
            </p:nvSpPr>
            <p:spPr>
              <a:xfrm>
                <a:off x="3718800" y="29305440"/>
                <a:ext cx="360" cy="2043360"/>
              </a:xfrm>
              <a:prstGeom prst="line">
                <a:avLst/>
              </a:prstGeom>
              <a:ln w="219600">
                <a:solidFill>
                  <a:srgbClr val="e8f2a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2" name=""/>
              <p:cNvSpPr/>
              <p:nvPr/>
            </p:nvSpPr>
            <p:spPr>
              <a:xfrm>
                <a:off x="6274800" y="29305800"/>
                <a:ext cx="360" cy="2043360"/>
              </a:xfrm>
              <a:prstGeom prst="line">
                <a:avLst/>
              </a:prstGeom>
              <a:ln w="219600">
                <a:solidFill>
                  <a:srgbClr val="e8f2a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3" name=""/>
              <p:cNvSpPr/>
              <p:nvPr/>
            </p:nvSpPr>
            <p:spPr>
              <a:xfrm flipH="1">
                <a:off x="5095080" y="29243520"/>
                <a:ext cx="28440" cy="3179880"/>
              </a:xfrm>
              <a:prstGeom prst="line">
                <a:avLst/>
              </a:prstGeom>
              <a:ln w="219600">
                <a:solidFill>
                  <a:srgbClr val="e8f2a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4" name=""/>
              <p:cNvSpPr/>
              <p:nvPr/>
            </p:nvSpPr>
            <p:spPr>
              <a:xfrm>
                <a:off x="11318400" y="24891120"/>
                <a:ext cx="4294800" cy="1256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5" name=""/>
              <p:cNvSpPr/>
              <p:nvPr/>
            </p:nvSpPr>
            <p:spPr>
              <a:xfrm>
                <a:off x="8082360" y="20013480"/>
                <a:ext cx="2785320" cy="2306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6" name=""/>
              <p:cNvSpPr/>
              <p:nvPr/>
            </p:nvSpPr>
            <p:spPr>
              <a:xfrm>
                <a:off x="9732240" y="22205880"/>
                <a:ext cx="360" cy="2043360"/>
              </a:xfrm>
              <a:prstGeom prst="line">
                <a:avLst/>
              </a:prstGeom>
              <a:ln w="2196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27" name=""/>
              <p:cNvGrpSpPr/>
              <p:nvPr/>
            </p:nvGrpSpPr>
            <p:grpSpPr>
              <a:xfrm>
                <a:off x="9087120" y="20974680"/>
                <a:ext cx="1344960" cy="1370880"/>
                <a:chOff x="9087120" y="20974680"/>
                <a:chExt cx="1344960" cy="1370880"/>
              </a:xfrm>
            </p:grpSpPr>
            <p:sp>
              <p:nvSpPr>
                <p:cNvPr id="828" name=""/>
                <p:cNvSpPr/>
                <p:nvPr/>
              </p:nvSpPr>
              <p:spPr>
                <a:xfrm>
                  <a:off x="9087120" y="20974680"/>
                  <a:ext cx="1344960" cy="137088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9" name=""/>
                <p:cNvSpPr/>
                <p:nvPr/>
              </p:nvSpPr>
              <p:spPr>
                <a:xfrm>
                  <a:off x="9195120" y="2150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CTTN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830" name=""/>
              <p:cNvGrpSpPr/>
              <p:nvPr/>
            </p:nvGrpSpPr>
            <p:grpSpPr>
              <a:xfrm>
                <a:off x="9915120" y="19534680"/>
                <a:ext cx="1344960" cy="1370880"/>
                <a:chOff x="9915120" y="19534680"/>
                <a:chExt cx="1344960" cy="1370880"/>
              </a:xfrm>
            </p:grpSpPr>
            <p:sp>
              <p:nvSpPr>
                <p:cNvPr id="831" name=""/>
                <p:cNvSpPr/>
                <p:nvPr/>
              </p:nvSpPr>
              <p:spPr>
                <a:xfrm>
                  <a:off x="9915120" y="19534680"/>
                  <a:ext cx="1344960" cy="137088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2" name=""/>
                <p:cNvSpPr/>
                <p:nvPr/>
              </p:nvSpPr>
              <p:spPr>
                <a:xfrm>
                  <a:off x="10023120" y="2006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EFNB1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833" name=""/>
              <p:cNvGrpSpPr/>
              <p:nvPr/>
            </p:nvGrpSpPr>
            <p:grpSpPr>
              <a:xfrm>
                <a:off x="10707480" y="21694680"/>
                <a:ext cx="1344960" cy="1370880"/>
                <a:chOff x="10707480" y="21694680"/>
                <a:chExt cx="1344960" cy="1370880"/>
              </a:xfrm>
            </p:grpSpPr>
            <p:sp>
              <p:nvSpPr>
                <p:cNvPr id="834" name=""/>
                <p:cNvSpPr/>
                <p:nvPr/>
              </p:nvSpPr>
              <p:spPr>
                <a:xfrm>
                  <a:off x="10707480" y="21694680"/>
                  <a:ext cx="1344960" cy="137088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5" name=""/>
                <p:cNvSpPr/>
                <p:nvPr/>
              </p:nvSpPr>
              <p:spPr>
                <a:xfrm>
                  <a:off x="10815480" y="2222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HIF1A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836" name=""/>
              <p:cNvGrpSpPr/>
              <p:nvPr/>
            </p:nvGrpSpPr>
            <p:grpSpPr>
              <a:xfrm>
                <a:off x="11679840" y="20254680"/>
                <a:ext cx="1344960" cy="1370880"/>
                <a:chOff x="11679840" y="20254680"/>
                <a:chExt cx="1344960" cy="1370880"/>
              </a:xfrm>
            </p:grpSpPr>
            <p:sp>
              <p:nvSpPr>
                <p:cNvPr id="837" name=""/>
                <p:cNvSpPr/>
                <p:nvPr/>
              </p:nvSpPr>
              <p:spPr>
                <a:xfrm>
                  <a:off x="11679840" y="20254680"/>
                  <a:ext cx="1344960" cy="137088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8" name=""/>
                <p:cNvSpPr/>
                <p:nvPr/>
              </p:nvSpPr>
              <p:spPr>
                <a:xfrm>
                  <a:off x="11787840" y="2078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EPHB6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839" name=""/>
              <p:cNvGrpSpPr/>
              <p:nvPr/>
            </p:nvGrpSpPr>
            <p:grpSpPr>
              <a:xfrm>
                <a:off x="12507840" y="21694680"/>
                <a:ext cx="1344960" cy="1370880"/>
                <a:chOff x="12507840" y="21694680"/>
                <a:chExt cx="1344960" cy="1370880"/>
              </a:xfrm>
            </p:grpSpPr>
            <p:sp>
              <p:nvSpPr>
                <p:cNvPr id="840" name=""/>
                <p:cNvSpPr/>
                <p:nvPr/>
              </p:nvSpPr>
              <p:spPr>
                <a:xfrm>
                  <a:off x="12507840" y="21694680"/>
                  <a:ext cx="1344960" cy="137088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1" name=""/>
                <p:cNvSpPr/>
                <p:nvPr/>
              </p:nvSpPr>
              <p:spPr>
                <a:xfrm>
                  <a:off x="12615840" y="2222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EPHA4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842" name=""/>
              <p:cNvGrpSpPr/>
              <p:nvPr/>
            </p:nvGrpSpPr>
            <p:grpSpPr>
              <a:xfrm>
                <a:off x="13588200" y="19534680"/>
                <a:ext cx="1344960" cy="1370880"/>
                <a:chOff x="13588200" y="19534680"/>
                <a:chExt cx="1344960" cy="1370880"/>
              </a:xfrm>
            </p:grpSpPr>
            <p:sp>
              <p:nvSpPr>
                <p:cNvPr id="843" name=""/>
                <p:cNvSpPr/>
                <p:nvPr/>
              </p:nvSpPr>
              <p:spPr>
                <a:xfrm>
                  <a:off x="13588200" y="19534680"/>
                  <a:ext cx="1344960" cy="137088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4" name=""/>
                <p:cNvSpPr/>
                <p:nvPr/>
              </p:nvSpPr>
              <p:spPr>
                <a:xfrm>
                  <a:off x="13696200" y="2006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NR1D1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845" name=""/>
              <p:cNvGrpSpPr/>
              <p:nvPr/>
            </p:nvGrpSpPr>
            <p:grpSpPr>
              <a:xfrm>
                <a:off x="14668200" y="21694680"/>
                <a:ext cx="1344960" cy="1370880"/>
                <a:chOff x="14668200" y="21694680"/>
                <a:chExt cx="1344960" cy="1370880"/>
              </a:xfrm>
            </p:grpSpPr>
            <p:sp>
              <p:nvSpPr>
                <p:cNvPr id="846" name=""/>
                <p:cNvSpPr/>
                <p:nvPr/>
              </p:nvSpPr>
              <p:spPr>
                <a:xfrm>
                  <a:off x="14668200" y="21694680"/>
                  <a:ext cx="1344960" cy="137088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7" name=""/>
                <p:cNvSpPr/>
                <p:nvPr/>
              </p:nvSpPr>
              <p:spPr>
                <a:xfrm>
                  <a:off x="14776200" y="2222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LAMA5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848" name=""/>
              <p:cNvGrpSpPr/>
              <p:nvPr/>
            </p:nvGrpSpPr>
            <p:grpSpPr>
              <a:xfrm>
                <a:off x="15748560" y="20254680"/>
                <a:ext cx="1344960" cy="1370880"/>
                <a:chOff x="15748560" y="20254680"/>
                <a:chExt cx="1344960" cy="1370880"/>
              </a:xfrm>
            </p:grpSpPr>
            <p:sp>
              <p:nvSpPr>
                <p:cNvPr id="849" name=""/>
                <p:cNvSpPr/>
                <p:nvPr/>
              </p:nvSpPr>
              <p:spPr>
                <a:xfrm>
                  <a:off x="15748560" y="20254680"/>
                  <a:ext cx="1344960" cy="137088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0" name=""/>
                <p:cNvSpPr/>
                <p:nvPr/>
              </p:nvSpPr>
              <p:spPr>
                <a:xfrm>
                  <a:off x="15856560" y="2078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PARD3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851" name=""/>
              <p:cNvGrpSpPr/>
              <p:nvPr/>
            </p:nvGrpSpPr>
            <p:grpSpPr>
              <a:xfrm>
                <a:off x="9087480" y="32494680"/>
                <a:ext cx="1344960" cy="1370880"/>
                <a:chOff x="9087480" y="32494680"/>
                <a:chExt cx="1344960" cy="1370880"/>
              </a:xfrm>
            </p:grpSpPr>
            <p:sp>
              <p:nvSpPr>
                <p:cNvPr id="852" name=""/>
                <p:cNvSpPr/>
                <p:nvPr/>
              </p:nvSpPr>
              <p:spPr>
                <a:xfrm>
                  <a:off x="9087480" y="32494680"/>
                  <a:ext cx="1344960" cy="137088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3" name=""/>
                <p:cNvSpPr/>
                <p:nvPr/>
              </p:nvSpPr>
              <p:spPr>
                <a:xfrm>
                  <a:off x="9195480" y="3302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ADAM8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854" name=""/>
              <p:cNvGrpSpPr/>
              <p:nvPr/>
            </p:nvGrpSpPr>
            <p:grpSpPr>
              <a:xfrm>
                <a:off x="10275480" y="31054680"/>
                <a:ext cx="1344960" cy="1370880"/>
                <a:chOff x="10275480" y="31054680"/>
                <a:chExt cx="1344960" cy="1370880"/>
              </a:xfrm>
            </p:grpSpPr>
            <p:sp>
              <p:nvSpPr>
                <p:cNvPr id="855" name=""/>
                <p:cNvSpPr/>
                <p:nvPr/>
              </p:nvSpPr>
              <p:spPr>
                <a:xfrm>
                  <a:off x="10275480" y="31054680"/>
                  <a:ext cx="1344960" cy="137088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6" name=""/>
                <p:cNvSpPr/>
                <p:nvPr/>
              </p:nvSpPr>
              <p:spPr>
                <a:xfrm>
                  <a:off x="10383480" y="3158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THY1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857" name=""/>
              <p:cNvGrpSpPr/>
              <p:nvPr/>
            </p:nvGrpSpPr>
            <p:grpSpPr>
              <a:xfrm>
                <a:off x="11067840" y="33214680"/>
                <a:ext cx="1344960" cy="1370880"/>
                <a:chOff x="11067840" y="33214680"/>
                <a:chExt cx="1344960" cy="1370880"/>
              </a:xfrm>
            </p:grpSpPr>
            <p:sp>
              <p:nvSpPr>
                <p:cNvPr id="858" name=""/>
                <p:cNvSpPr/>
                <p:nvPr/>
              </p:nvSpPr>
              <p:spPr>
                <a:xfrm>
                  <a:off x="11067840" y="33214680"/>
                  <a:ext cx="1344960" cy="137088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9" name=""/>
                <p:cNvSpPr/>
                <p:nvPr/>
              </p:nvSpPr>
              <p:spPr>
                <a:xfrm>
                  <a:off x="11175840" y="3374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PRKCI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860" name=""/>
              <p:cNvGrpSpPr/>
              <p:nvPr/>
            </p:nvGrpSpPr>
            <p:grpSpPr>
              <a:xfrm>
                <a:off x="12508200" y="33214680"/>
                <a:ext cx="1344960" cy="1370880"/>
                <a:chOff x="12508200" y="33214680"/>
                <a:chExt cx="1344960" cy="1370880"/>
              </a:xfrm>
            </p:grpSpPr>
            <p:sp>
              <p:nvSpPr>
                <p:cNvPr id="861" name=""/>
                <p:cNvSpPr/>
                <p:nvPr/>
              </p:nvSpPr>
              <p:spPr>
                <a:xfrm>
                  <a:off x="12508200" y="33214680"/>
                  <a:ext cx="1344960" cy="137088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2" name=""/>
                <p:cNvSpPr/>
                <p:nvPr/>
              </p:nvSpPr>
              <p:spPr>
                <a:xfrm>
                  <a:off x="12616200" y="3374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ROBO1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863" name=""/>
              <p:cNvGrpSpPr/>
              <p:nvPr/>
            </p:nvGrpSpPr>
            <p:grpSpPr>
              <a:xfrm>
                <a:off x="13588560" y="31054680"/>
                <a:ext cx="1344960" cy="1370880"/>
                <a:chOff x="13588560" y="31054680"/>
                <a:chExt cx="1344960" cy="1370880"/>
              </a:xfrm>
            </p:grpSpPr>
            <p:sp>
              <p:nvSpPr>
                <p:cNvPr id="864" name=""/>
                <p:cNvSpPr/>
                <p:nvPr/>
              </p:nvSpPr>
              <p:spPr>
                <a:xfrm>
                  <a:off x="13588560" y="31054680"/>
                  <a:ext cx="1344960" cy="137088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5" name=""/>
                <p:cNvSpPr/>
                <p:nvPr/>
              </p:nvSpPr>
              <p:spPr>
                <a:xfrm>
                  <a:off x="13696560" y="3158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HNRNPAB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866" name=""/>
              <p:cNvGrpSpPr/>
              <p:nvPr/>
            </p:nvGrpSpPr>
            <p:grpSpPr>
              <a:xfrm>
                <a:off x="14668560" y="33214680"/>
                <a:ext cx="1344960" cy="1370880"/>
                <a:chOff x="14668560" y="33214680"/>
                <a:chExt cx="1344960" cy="1370880"/>
              </a:xfrm>
            </p:grpSpPr>
            <p:sp>
              <p:nvSpPr>
                <p:cNvPr id="867" name=""/>
                <p:cNvSpPr/>
                <p:nvPr/>
              </p:nvSpPr>
              <p:spPr>
                <a:xfrm>
                  <a:off x="14668560" y="33214680"/>
                  <a:ext cx="1344960" cy="137088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8" name=""/>
                <p:cNvSpPr/>
                <p:nvPr/>
              </p:nvSpPr>
              <p:spPr>
                <a:xfrm>
                  <a:off x="14776560" y="3374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SRC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869" name=""/>
              <p:cNvGrpSpPr/>
              <p:nvPr/>
            </p:nvGrpSpPr>
            <p:grpSpPr>
              <a:xfrm>
                <a:off x="15748920" y="31774680"/>
                <a:ext cx="1344960" cy="1370880"/>
                <a:chOff x="15748920" y="31774680"/>
                <a:chExt cx="1344960" cy="1370880"/>
              </a:xfrm>
            </p:grpSpPr>
            <p:sp>
              <p:nvSpPr>
                <p:cNvPr id="870" name=""/>
                <p:cNvSpPr/>
                <p:nvPr/>
              </p:nvSpPr>
              <p:spPr>
                <a:xfrm>
                  <a:off x="15748920" y="31774680"/>
                  <a:ext cx="1344960" cy="1370880"/>
                </a:xfrm>
                <a:prstGeom prst="ellipse">
                  <a:avLst/>
                </a:prstGeom>
                <a:solidFill>
                  <a:srgbClr val="729fc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1" name=""/>
                <p:cNvSpPr/>
                <p:nvPr/>
              </p:nvSpPr>
              <p:spPr>
                <a:xfrm>
                  <a:off x="15856920" y="3230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ANO9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sp>
            <p:nvSpPr>
              <p:cNvPr id="872" name=""/>
              <p:cNvSpPr/>
              <p:nvPr/>
            </p:nvSpPr>
            <p:spPr>
              <a:xfrm>
                <a:off x="10560960" y="20574360"/>
                <a:ext cx="360" cy="3675960"/>
              </a:xfrm>
              <a:prstGeom prst="line">
                <a:avLst/>
              </a:prstGeom>
              <a:ln w="2196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3" name=""/>
              <p:cNvSpPr/>
              <p:nvPr/>
            </p:nvSpPr>
            <p:spPr>
              <a:xfrm>
                <a:off x="16372800" y="29180160"/>
                <a:ext cx="20160" cy="2989800"/>
              </a:xfrm>
              <a:prstGeom prst="line">
                <a:avLst/>
              </a:prstGeom>
              <a:ln w="2196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4" name=""/>
              <p:cNvSpPr/>
              <p:nvPr/>
            </p:nvSpPr>
            <p:spPr>
              <a:xfrm>
                <a:off x="9732240" y="29046240"/>
                <a:ext cx="11160" cy="3643560"/>
              </a:xfrm>
              <a:prstGeom prst="line">
                <a:avLst/>
              </a:prstGeom>
              <a:ln w="219600">
                <a:solidFill>
                  <a:srgbClr val="729fc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5" name=""/>
              <p:cNvSpPr/>
              <p:nvPr/>
            </p:nvSpPr>
            <p:spPr>
              <a:xfrm>
                <a:off x="20837160" y="29180520"/>
                <a:ext cx="360" cy="488088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6" name=""/>
              <p:cNvSpPr/>
              <p:nvPr/>
            </p:nvSpPr>
            <p:spPr>
              <a:xfrm>
                <a:off x="19433160" y="29180520"/>
                <a:ext cx="360" cy="488088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7" name=""/>
              <p:cNvSpPr/>
              <p:nvPr/>
            </p:nvSpPr>
            <p:spPr>
              <a:xfrm>
                <a:off x="18605160" y="29180880"/>
                <a:ext cx="20160" cy="298980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8" name=""/>
              <p:cNvSpPr/>
              <p:nvPr/>
            </p:nvSpPr>
            <p:spPr>
              <a:xfrm>
                <a:off x="21917160" y="29180520"/>
                <a:ext cx="20160" cy="298980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9" name=""/>
              <p:cNvSpPr/>
              <p:nvPr/>
            </p:nvSpPr>
            <p:spPr>
              <a:xfrm>
                <a:off x="23033160" y="29180520"/>
                <a:ext cx="360" cy="488088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0" name=""/>
              <p:cNvSpPr/>
              <p:nvPr/>
            </p:nvSpPr>
            <p:spPr>
              <a:xfrm>
                <a:off x="22980600" y="22207680"/>
                <a:ext cx="360" cy="204336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1" name=""/>
              <p:cNvSpPr/>
              <p:nvPr/>
            </p:nvSpPr>
            <p:spPr>
              <a:xfrm>
                <a:off x="19993320" y="20574720"/>
                <a:ext cx="360" cy="367596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2" name=""/>
              <p:cNvSpPr/>
              <p:nvPr/>
            </p:nvSpPr>
            <p:spPr>
              <a:xfrm>
                <a:off x="21901320" y="20574000"/>
                <a:ext cx="360" cy="367596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3" name=""/>
              <p:cNvSpPr/>
              <p:nvPr/>
            </p:nvSpPr>
            <p:spPr>
              <a:xfrm>
                <a:off x="24041160" y="21259800"/>
                <a:ext cx="20160" cy="298980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4" name=""/>
              <p:cNvSpPr/>
              <p:nvPr/>
            </p:nvSpPr>
            <p:spPr>
              <a:xfrm>
                <a:off x="19020600" y="22206960"/>
                <a:ext cx="360" cy="204336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5" name=""/>
              <p:cNvSpPr/>
              <p:nvPr/>
            </p:nvSpPr>
            <p:spPr>
              <a:xfrm>
                <a:off x="20820600" y="22207320"/>
                <a:ext cx="360" cy="204336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6" name=""/>
              <p:cNvSpPr/>
              <p:nvPr/>
            </p:nvSpPr>
            <p:spPr>
              <a:xfrm>
                <a:off x="17042040" y="24244200"/>
                <a:ext cx="7684200" cy="5122080"/>
              </a:xfrm>
              <a:prstGeom prst="rect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7" name=""/>
              <p:cNvSpPr/>
              <p:nvPr/>
            </p:nvSpPr>
            <p:spPr>
              <a:xfrm>
                <a:off x="18986760" y="24891120"/>
                <a:ext cx="4294800" cy="1256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8" name=""/>
              <p:cNvSpPr/>
              <p:nvPr/>
            </p:nvSpPr>
            <p:spPr>
              <a:xfrm>
                <a:off x="17400600" y="22205880"/>
                <a:ext cx="360" cy="204336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89" name=""/>
              <p:cNvGrpSpPr/>
              <p:nvPr/>
            </p:nvGrpSpPr>
            <p:grpSpPr>
              <a:xfrm>
                <a:off x="16755480" y="21406680"/>
                <a:ext cx="1344960" cy="1370880"/>
                <a:chOff x="16755480" y="21406680"/>
                <a:chExt cx="1344960" cy="1370880"/>
              </a:xfrm>
            </p:grpSpPr>
            <p:sp>
              <p:nvSpPr>
                <p:cNvPr id="890" name=""/>
                <p:cNvSpPr/>
                <p:nvPr/>
              </p:nvSpPr>
              <p:spPr>
                <a:xfrm>
                  <a:off x="16755480" y="21406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1" name=""/>
                <p:cNvSpPr/>
                <p:nvPr/>
              </p:nvSpPr>
              <p:spPr>
                <a:xfrm>
                  <a:off x="16863480" y="21935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TIMM9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892" name=""/>
              <p:cNvGrpSpPr/>
              <p:nvPr/>
            </p:nvGrpSpPr>
            <p:grpSpPr>
              <a:xfrm>
                <a:off x="17583480" y="19390680"/>
                <a:ext cx="1344960" cy="1370880"/>
                <a:chOff x="17583480" y="19390680"/>
                <a:chExt cx="1344960" cy="1370880"/>
              </a:xfrm>
            </p:grpSpPr>
            <p:sp>
              <p:nvSpPr>
                <p:cNvPr id="893" name=""/>
                <p:cNvSpPr/>
                <p:nvPr/>
              </p:nvSpPr>
              <p:spPr>
                <a:xfrm>
                  <a:off x="17583480" y="19390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4" name=""/>
                <p:cNvSpPr/>
                <p:nvPr/>
              </p:nvSpPr>
              <p:spPr>
                <a:xfrm>
                  <a:off x="17691480" y="19919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NDUFS8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895" name=""/>
              <p:cNvGrpSpPr/>
              <p:nvPr/>
            </p:nvGrpSpPr>
            <p:grpSpPr>
              <a:xfrm>
                <a:off x="18375840" y="21694680"/>
                <a:ext cx="1344960" cy="1370880"/>
                <a:chOff x="18375840" y="21694680"/>
                <a:chExt cx="1344960" cy="1370880"/>
              </a:xfrm>
            </p:grpSpPr>
            <p:sp>
              <p:nvSpPr>
                <p:cNvPr id="896" name=""/>
                <p:cNvSpPr/>
                <p:nvPr/>
              </p:nvSpPr>
              <p:spPr>
                <a:xfrm>
                  <a:off x="18375840" y="2169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7" name=""/>
                <p:cNvSpPr/>
                <p:nvPr/>
              </p:nvSpPr>
              <p:spPr>
                <a:xfrm>
                  <a:off x="18483840" y="2222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COX6A1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898" name=""/>
              <p:cNvGrpSpPr/>
              <p:nvPr/>
            </p:nvGrpSpPr>
            <p:grpSpPr>
              <a:xfrm>
                <a:off x="19348200" y="20254680"/>
                <a:ext cx="1344960" cy="1370880"/>
                <a:chOff x="19348200" y="20254680"/>
                <a:chExt cx="1344960" cy="1370880"/>
              </a:xfrm>
            </p:grpSpPr>
            <p:sp>
              <p:nvSpPr>
                <p:cNvPr id="899" name=""/>
                <p:cNvSpPr/>
                <p:nvPr/>
              </p:nvSpPr>
              <p:spPr>
                <a:xfrm>
                  <a:off x="19348200" y="2025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0" name=""/>
                <p:cNvSpPr/>
                <p:nvPr/>
              </p:nvSpPr>
              <p:spPr>
                <a:xfrm>
                  <a:off x="19456200" y="2078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MRPL18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901" name=""/>
              <p:cNvGrpSpPr/>
              <p:nvPr/>
            </p:nvGrpSpPr>
            <p:grpSpPr>
              <a:xfrm>
                <a:off x="20176200" y="21694680"/>
                <a:ext cx="1344960" cy="1370880"/>
                <a:chOff x="20176200" y="21694680"/>
                <a:chExt cx="1344960" cy="1370880"/>
              </a:xfrm>
            </p:grpSpPr>
            <p:sp>
              <p:nvSpPr>
                <p:cNvPr id="902" name=""/>
                <p:cNvSpPr/>
                <p:nvPr/>
              </p:nvSpPr>
              <p:spPr>
                <a:xfrm>
                  <a:off x="20176200" y="2169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3" name=""/>
                <p:cNvSpPr/>
                <p:nvPr/>
              </p:nvSpPr>
              <p:spPr>
                <a:xfrm>
                  <a:off x="20284200" y="2222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COX7A2L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904" name=""/>
              <p:cNvGrpSpPr/>
              <p:nvPr/>
            </p:nvGrpSpPr>
            <p:grpSpPr>
              <a:xfrm>
                <a:off x="21256560" y="19534680"/>
                <a:ext cx="1344960" cy="1370880"/>
                <a:chOff x="21256560" y="19534680"/>
                <a:chExt cx="1344960" cy="1370880"/>
              </a:xfrm>
            </p:grpSpPr>
            <p:sp>
              <p:nvSpPr>
                <p:cNvPr id="905" name=""/>
                <p:cNvSpPr/>
                <p:nvPr/>
              </p:nvSpPr>
              <p:spPr>
                <a:xfrm>
                  <a:off x="21256560" y="1953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6" name=""/>
                <p:cNvSpPr/>
                <p:nvPr/>
              </p:nvSpPr>
              <p:spPr>
                <a:xfrm>
                  <a:off x="21364560" y="2006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PLA2G4A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907" name=""/>
              <p:cNvGrpSpPr/>
              <p:nvPr/>
            </p:nvGrpSpPr>
            <p:grpSpPr>
              <a:xfrm>
                <a:off x="22336560" y="21694680"/>
                <a:ext cx="1344960" cy="1370880"/>
                <a:chOff x="22336560" y="21694680"/>
                <a:chExt cx="1344960" cy="1370880"/>
              </a:xfrm>
            </p:grpSpPr>
            <p:sp>
              <p:nvSpPr>
                <p:cNvPr id="908" name=""/>
                <p:cNvSpPr/>
                <p:nvPr/>
              </p:nvSpPr>
              <p:spPr>
                <a:xfrm>
                  <a:off x="22336560" y="2169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9" name=""/>
                <p:cNvSpPr/>
                <p:nvPr/>
              </p:nvSpPr>
              <p:spPr>
                <a:xfrm>
                  <a:off x="22444560" y="2222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MRPS7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910" name=""/>
              <p:cNvGrpSpPr/>
              <p:nvPr/>
            </p:nvGrpSpPr>
            <p:grpSpPr>
              <a:xfrm>
                <a:off x="23416920" y="20254680"/>
                <a:ext cx="1344960" cy="1370880"/>
                <a:chOff x="23416920" y="20254680"/>
                <a:chExt cx="1344960" cy="1370880"/>
              </a:xfrm>
            </p:grpSpPr>
            <p:sp>
              <p:nvSpPr>
                <p:cNvPr id="911" name=""/>
                <p:cNvSpPr/>
                <p:nvPr/>
              </p:nvSpPr>
              <p:spPr>
                <a:xfrm>
                  <a:off x="23416920" y="2025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2" name=""/>
                <p:cNvSpPr/>
                <p:nvPr/>
              </p:nvSpPr>
              <p:spPr>
                <a:xfrm>
                  <a:off x="23524920" y="2078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SUPV3L1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913" name=""/>
              <p:cNvGrpSpPr/>
              <p:nvPr/>
            </p:nvGrpSpPr>
            <p:grpSpPr>
              <a:xfrm>
                <a:off x="16755840" y="32998680"/>
                <a:ext cx="1344960" cy="1370880"/>
                <a:chOff x="16755840" y="32998680"/>
                <a:chExt cx="1344960" cy="1370880"/>
              </a:xfrm>
            </p:grpSpPr>
            <p:sp>
              <p:nvSpPr>
                <p:cNvPr id="914" name=""/>
                <p:cNvSpPr/>
                <p:nvPr/>
              </p:nvSpPr>
              <p:spPr>
                <a:xfrm>
                  <a:off x="16755840" y="32998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5" name=""/>
                <p:cNvSpPr/>
                <p:nvPr/>
              </p:nvSpPr>
              <p:spPr>
                <a:xfrm>
                  <a:off x="16863840" y="33527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DVL2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916" name=""/>
              <p:cNvGrpSpPr/>
              <p:nvPr/>
            </p:nvGrpSpPr>
            <p:grpSpPr>
              <a:xfrm>
                <a:off x="17943840" y="31054680"/>
                <a:ext cx="1344960" cy="1370880"/>
                <a:chOff x="17943840" y="31054680"/>
                <a:chExt cx="1344960" cy="1370880"/>
              </a:xfrm>
            </p:grpSpPr>
            <p:sp>
              <p:nvSpPr>
                <p:cNvPr id="917" name=""/>
                <p:cNvSpPr/>
                <p:nvPr/>
              </p:nvSpPr>
              <p:spPr>
                <a:xfrm>
                  <a:off x="17943840" y="3105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8" name=""/>
                <p:cNvSpPr/>
                <p:nvPr/>
              </p:nvSpPr>
              <p:spPr>
                <a:xfrm>
                  <a:off x="18051840" y="3158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PSMB1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919" name=""/>
              <p:cNvGrpSpPr/>
              <p:nvPr/>
            </p:nvGrpSpPr>
            <p:grpSpPr>
              <a:xfrm>
                <a:off x="18736200" y="33214680"/>
                <a:ext cx="1344960" cy="1370880"/>
                <a:chOff x="18736200" y="33214680"/>
                <a:chExt cx="1344960" cy="1370880"/>
              </a:xfrm>
            </p:grpSpPr>
            <p:sp>
              <p:nvSpPr>
                <p:cNvPr id="920" name=""/>
                <p:cNvSpPr/>
                <p:nvPr/>
              </p:nvSpPr>
              <p:spPr>
                <a:xfrm>
                  <a:off x="18736200" y="3321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1" name=""/>
                <p:cNvSpPr/>
                <p:nvPr/>
              </p:nvSpPr>
              <p:spPr>
                <a:xfrm>
                  <a:off x="18844200" y="3374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VTA1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922" name=""/>
              <p:cNvGrpSpPr/>
              <p:nvPr/>
            </p:nvGrpSpPr>
            <p:grpSpPr>
              <a:xfrm>
                <a:off x="20176560" y="33214680"/>
                <a:ext cx="1344960" cy="1370880"/>
                <a:chOff x="20176560" y="33214680"/>
                <a:chExt cx="1344960" cy="1370880"/>
              </a:xfrm>
            </p:grpSpPr>
            <p:sp>
              <p:nvSpPr>
                <p:cNvPr id="923" name=""/>
                <p:cNvSpPr/>
                <p:nvPr/>
              </p:nvSpPr>
              <p:spPr>
                <a:xfrm>
                  <a:off x="20176560" y="3321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4" name=""/>
                <p:cNvSpPr/>
                <p:nvPr/>
              </p:nvSpPr>
              <p:spPr>
                <a:xfrm>
                  <a:off x="20284560" y="3374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AP2S1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925" name=""/>
              <p:cNvGrpSpPr/>
              <p:nvPr/>
            </p:nvGrpSpPr>
            <p:grpSpPr>
              <a:xfrm>
                <a:off x="21256920" y="31054680"/>
                <a:ext cx="1344960" cy="1370880"/>
                <a:chOff x="21256920" y="31054680"/>
                <a:chExt cx="1344960" cy="1370880"/>
              </a:xfrm>
            </p:grpSpPr>
            <p:sp>
              <p:nvSpPr>
                <p:cNvPr id="926" name=""/>
                <p:cNvSpPr/>
                <p:nvPr/>
              </p:nvSpPr>
              <p:spPr>
                <a:xfrm>
                  <a:off x="21256920" y="3105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7" name=""/>
                <p:cNvSpPr/>
                <p:nvPr/>
              </p:nvSpPr>
              <p:spPr>
                <a:xfrm>
                  <a:off x="21364920" y="3158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SEH1L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928" name=""/>
              <p:cNvGrpSpPr/>
              <p:nvPr/>
            </p:nvGrpSpPr>
            <p:grpSpPr>
              <a:xfrm>
                <a:off x="22336920" y="33214680"/>
                <a:ext cx="1344960" cy="1370880"/>
                <a:chOff x="22336920" y="33214680"/>
                <a:chExt cx="1344960" cy="1370880"/>
              </a:xfrm>
            </p:grpSpPr>
            <p:sp>
              <p:nvSpPr>
                <p:cNvPr id="929" name=""/>
                <p:cNvSpPr/>
                <p:nvPr/>
              </p:nvSpPr>
              <p:spPr>
                <a:xfrm>
                  <a:off x="22336920" y="3321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0" name=""/>
                <p:cNvSpPr/>
                <p:nvPr/>
              </p:nvSpPr>
              <p:spPr>
                <a:xfrm>
                  <a:off x="22444920" y="3374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PSMC6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931" name=""/>
              <p:cNvGrpSpPr/>
              <p:nvPr/>
            </p:nvGrpSpPr>
            <p:grpSpPr>
              <a:xfrm>
                <a:off x="23417280" y="31054680"/>
                <a:ext cx="1344960" cy="1370880"/>
                <a:chOff x="23417280" y="31054680"/>
                <a:chExt cx="1344960" cy="1370880"/>
              </a:xfrm>
            </p:grpSpPr>
            <p:sp>
              <p:nvSpPr>
                <p:cNvPr id="932" name=""/>
                <p:cNvSpPr/>
                <p:nvPr/>
              </p:nvSpPr>
              <p:spPr>
                <a:xfrm>
                  <a:off x="23417280" y="3105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3" name=""/>
                <p:cNvSpPr/>
                <p:nvPr/>
              </p:nvSpPr>
              <p:spPr>
                <a:xfrm>
                  <a:off x="23525280" y="3158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PSMA7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sp>
            <p:nvSpPr>
              <p:cNvPr id="934" name=""/>
              <p:cNvSpPr/>
              <p:nvPr/>
            </p:nvSpPr>
            <p:spPr>
              <a:xfrm>
                <a:off x="18229320" y="20574360"/>
                <a:ext cx="360" cy="367596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5" name=""/>
              <p:cNvSpPr/>
              <p:nvPr/>
            </p:nvSpPr>
            <p:spPr>
              <a:xfrm>
                <a:off x="17400600" y="29334240"/>
                <a:ext cx="11160" cy="364356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6" name=""/>
              <p:cNvSpPr/>
              <p:nvPr/>
            </p:nvSpPr>
            <p:spPr>
              <a:xfrm>
                <a:off x="28325160" y="29180520"/>
                <a:ext cx="360" cy="488088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7" name=""/>
              <p:cNvSpPr/>
              <p:nvPr/>
            </p:nvSpPr>
            <p:spPr>
              <a:xfrm>
                <a:off x="26921160" y="29180520"/>
                <a:ext cx="360" cy="488088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8" name=""/>
              <p:cNvSpPr/>
              <p:nvPr/>
            </p:nvSpPr>
            <p:spPr>
              <a:xfrm>
                <a:off x="26093160" y="29180880"/>
                <a:ext cx="20160" cy="298980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9" name=""/>
              <p:cNvSpPr/>
              <p:nvPr/>
            </p:nvSpPr>
            <p:spPr>
              <a:xfrm>
                <a:off x="29405160" y="29180520"/>
                <a:ext cx="20160" cy="298980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0" name=""/>
              <p:cNvSpPr/>
              <p:nvPr/>
            </p:nvSpPr>
            <p:spPr>
              <a:xfrm>
                <a:off x="30197160" y="29180520"/>
                <a:ext cx="360" cy="488088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1" name=""/>
              <p:cNvSpPr/>
              <p:nvPr/>
            </p:nvSpPr>
            <p:spPr>
              <a:xfrm>
                <a:off x="30468600" y="22207680"/>
                <a:ext cx="360" cy="204336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2" name=""/>
              <p:cNvSpPr/>
              <p:nvPr/>
            </p:nvSpPr>
            <p:spPr>
              <a:xfrm>
                <a:off x="27481320" y="20574720"/>
                <a:ext cx="360" cy="367596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3" name=""/>
              <p:cNvSpPr/>
              <p:nvPr/>
            </p:nvSpPr>
            <p:spPr>
              <a:xfrm>
                <a:off x="29389320" y="20574000"/>
                <a:ext cx="360" cy="367596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4" name=""/>
              <p:cNvSpPr/>
              <p:nvPr/>
            </p:nvSpPr>
            <p:spPr>
              <a:xfrm>
                <a:off x="31529160" y="21259800"/>
                <a:ext cx="20160" cy="298980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5" name=""/>
              <p:cNvSpPr/>
              <p:nvPr/>
            </p:nvSpPr>
            <p:spPr>
              <a:xfrm>
                <a:off x="26508600" y="22206960"/>
                <a:ext cx="360" cy="204336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6" name=""/>
              <p:cNvSpPr/>
              <p:nvPr/>
            </p:nvSpPr>
            <p:spPr>
              <a:xfrm>
                <a:off x="28308600" y="22207320"/>
                <a:ext cx="360" cy="204336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7" name=""/>
              <p:cNvSpPr/>
              <p:nvPr/>
            </p:nvSpPr>
            <p:spPr>
              <a:xfrm>
                <a:off x="24530040" y="24244200"/>
                <a:ext cx="7684200" cy="5122080"/>
              </a:xfrm>
              <a:prstGeom prst="rect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8" name=""/>
              <p:cNvSpPr/>
              <p:nvPr/>
            </p:nvSpPr>
            <p:spPr>
              <a:xfrm>
                <a:off x="22669200" y="24416280"/>
                <a:ext cx="9545040" cy="5235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GO:mitochondrial inner membrane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GO:mitochondrial matrix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GO:mitochondrial protein-containing complex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KEGG:Alzheimer disease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KEGG:Pathways of neurodegeneration - multiple diseases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KEGG:Amyotrophic lateral sclerosis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Reactome:Signaling by WNT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Reactome:HIV Infection</a:t>
                </a:r>
                <a:endParaRPr b="0" lang="en-US" sz="2800" spc="-1" strike="noStrike">
                  <a:latin typeface="Arial"/>
                </a:endParaRPr>
              </a:p>
              <a:p>
                <a:pPr>
                  <a:lnSpc>
                    <a:spcPct val="115000"/>
                  </a:lnSpc>
                  <a:buNone/>
                </a:pPr>
                <a:r>
                  <a:rPr b="0" lang="en-US" sz="2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Reactome:Beta-catenin independent WNT signaling</a:t>
                </a:r>
                <a:endParaRPr b="0" lang="en-US" sz="2800" spc="-1" strike="noStrike">
                  <a:latin typeface="Arial"/>
                </a:endParaRPr>
              </a:p>
            </p:txBody>
          </p:sp>
          <p:sp>
            <p:nvSpPr>
              <p:cNvPr id="949" name=""/>
              <p:cNvSpPr/>
              <p:nvPr/>
            </p:nvSpPr>
            <p:spPr>
              <a:xfrm>
                <a:off x="26474760" y="24891120"/>
                <a:ext cx="4294800" cy="1256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0" name=""/>
              <p:cNvSpPr/>
              <p:nvPr/>
            </p:nvSpPr>
            <p:spPr>
              <a:xfrm>
                <a:off x="24888600" y="22205880"/>
                <a:ext cx="360" cy="204336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51" name=""/>
              <p:cNvGrpSpPr/>
              <p:nvPr/>
            </p:nvGrpSpPr>
            <p:grpSpPr>
              <a:xfrm>
                <a:off x="24243480" y="21586680"/>
                <a:ext cx="1344960" cy="1370880"/>
                <a:chOff x="24243480" y="21586680"/>
                <a:chExt cx="1344960" cy="1370880"/>
              </a:xfrm>
            </p:grpSpPr>
            <p:sp>
              <p:nvSpPr>
                <p:cNvPr id="952" name=""/>
                <p:cNvSpPr/>
                <p:nvPr/>
              </p:nvSpPr>
              <p:spPr>
                <a:xfrm>
                  <a:off x="24243480" y="21586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3" name=""/>
                <p:cNvSpPr/>
                <p:nvPr/>
              </p:nvSpPr>
              <p:spPr>
                <a:xfrm>
                  <a:off x="24351480" y="22115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MALSU1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954" name=""/>
              <p:cNvGrpSpPr/>
              <p:nvPr/>
            </p:nvGrpSpPr>
            <p:grpSpPr>
              <a:xfrm>
                <a:off x="25071480" y="19390680"/>
                <a:ext cx="1344960" cy="1370880"/>
                <a:chOff x="25071480" y="19390680"/>
                <a:chExt cx="1344960" cy="1370880"/>
              </a:xfrm>
            </p:grpSpPr>
            <p:sp>
              <p:nvSpPr>
                <p:cNvPr id="955" name=""/>
                <p:cNvSpPr/>
                <p:nvPr/>
              </p:nvSpPr>
              <p:spPr>
                <a:xfrm>
                  <a:off x="25071480" y="19390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6" name=""/>
                <p:cNvSpPr/>
                <p:nvPr/>
              </p:nvSpPr>
              <p:spPr>
                <a:xfrm>
                  <a:off x="25179480" y="19919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MRPL17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957" name=""/>
              <p:cNvGrpSpPr/>
              <p:nvPr/>
            </p:nvGrpSpPr>
            <p:grpSpPr>
              <a:xfrm>
                <a:off x="25863840" y="21694680"/>
                <a:ext cx="1344960" cy="1370880"/>
                <a:chOff x="25863840" y="21694680"/>
                <a:chExt cx="1344960" cy="1370880"/>
              </a:xfrm>
            </p:grpSpPr>
            <p:sp>
              <p:nvSpPr>
                <p:cNvPr id="958" name=""/>
                <p:cNvSpPr/>
                <p:nvPr/>
              </p:nvSpPr>
              <p:spPr>
                <a:xfrm>
                  <a:off x="25863840" y="2169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59" name=""/>
                <p:cNvSpPr/>
                <p:nvPr/>
              </p:nvSpPr>
              <p:spPr>
                <a:xfrm>
                  <a:off x="25971840" y="2222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MAIP1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960" name=""/>
              <p:cNvGrpSpPr/>
              <p:nvPr/>
            </p:nvGrpSpPr>
            <p:grpSpPr>
              <a:xfrm>
                <a:off x="26836200" y="20254680"/>
                <a:ext cx="1344960" cy="1370880"/>
                <a:chOff x="26836200" y="20254680"/>
                <a:chExt cx="1344960" cy="1370880"/>
              </a:xfrm>
            </p:grpSpPr>
            <p:sp>
              <p:nvSpPr>
                <p:cNvPr id="961" name=""/>
                <p:cNvSpPr/>
                <p:nvPr/>
              </p:nvSpPr>
              <p:spPr>
                <a:xfrm>
                  <a:off x="26836200" y="2025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2" name=""/>
                <p:cNvSpPr/>
                <p:nvPr/>
              </p:nvSpPr>
              <p:spPr>
                <a:xfrm>
                  <a:off x="26944200" y="2078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ABCE1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963" name=""/>
              <p:cNvGrpSpPr/>
              <p:nvPr/>
            </p:nvGrpSpPr>
            <p:grpSpPr>
              <a:xfrm>
                <a:off x="27664200" y="21694680"/>
                <a:ext cx="1344960" cy="1370880"/>
                <a:chOff x="27664200" y="21694680"/>
                <a:chExt cx="1344960" cy="1370880"/>
              </a:xfrm>
            </p:grpSpPr>
            <p:sp>
              <p:nvSpPr>
                <p:cNvPr id="964" name=""/>
                <p:cNvSpPr/>
                <p:nvPr/>
              </p:nvSpPr>
              <p:spPr>
                <a:xfrm>
                  <a:off x="27664200" y="2169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5" name=""/>
                <p:cNvSpPr/>
                <p:nvPr/>
              </p:nvSpPr>
              <p:spPr>
                <a:xfrm>
                  <a:off x="27772200" y="2222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NUDT2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966" name=""/>
              <p:cNvGrpSpPr/>
              <p:nvPr/>
            </p:nvGrpSpPr>
            <p:grpSpPr>
              <a:xfrm>
                <a:off x="28744560" y="19534680"/>
                <a:ext cx="1344960" cy="1370880"/>
                <a:chOff x="28744560" y="19534680"/>
                <a:chExt cx="1344960" cy="1370880"/>
              </a:xfrm>
            </p:grpSpPr>
            <p:sp>
              <p:nvSpPr>
                <p:cNvPr id="967" name=""/>
                <p:cNvSpPr/>
                <p:nvPr/>
              </p:nvSpPr>
              <p:spPr>
                <a:xfrm>
                  <a:off x="28744560" y="1953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8" name=""/>
                <p:cNvSpPr/>
                <p:nvPr/>
              </p:nvSpPr>
              <p:spPr>
                <a:xfrm>
                  <a:off x="28852560" y="2006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PHB1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969" name=""/>
              <p:cNvGrpSpPr/>
              <p:nvPr/>
            </p:nvGrpSpPr>
            <p:grpSpPr>
              <a:xfrm>
                <a:off x="29824560" y="21694680"/>
                <a:ext cx="1344960" cy="1370880"/>
                <a:chOff x="29824560" y="21694680"/>
                <a:chExt cx="1344960" cy="1370880"/>
              </a:xfrm>
            </p:grpSpPr>
            <p:sp>
              <p:nvSpPr>
                <p:cNvPr id="970" name=""/>
                <p:cNvSpPr/>
                <p:nvPr/>
              </p:nvSpPr>
              <p:spPr>
                <a:xfrm>
                  <a:off x="29824560" y="2169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1" name=""/>
                <p:cNvSpPr/>
                <p:nvPr/>
              </p:nvSpPr>
              <p:spPr>
                <a:xfrm>
                  <a:off x="29932560" y="2222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MRPL48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972" name=""/>
              <p:cNvGrpSpPr/>
              <p:nvPr/>
            </p:nvGrpSpPr>
            <p:grpSpPr>
              <a:xfrm>
                <a:off x="30904920" y="20254680"/>
                <a:ext cx="1344960" cy="1370880"/>
                <a:chOff x="30904920" y="20254680"/>
                <a:chExt cx="1344960" cy="1370880"/>
              </a:xfrm>
            </p:grpSpPr>
            <p:sp>
              <p:nvSpPr>
                <p:cNvPr id="973" name=""/>
                <p:cNvSpPr/>
                <p:nvPr/>
              </p:nvSpPr>
              <p:spPr>
                <a:xfrm>
                  <a:off x="30904920" y="2025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4" name=""/>
                <p:cNvSpPr/>
                <p:nvPr/>
              </p:nvSpPr>
              <p:spPr>
                <a:xfrm>
                  <a:off x="31012920" y="2078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GADD45GIP1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975" name=""/>
              <p:cNvGrpSpPr/>
              <p:nvPr/>
            </p:nvGrpSpPr>
            <p:grpSpPr>
              <a:xfrm>
                <a:off x="24243840" y="32494680"/>
                <a:ext cx="1344960" cy="1370880"/>
                <a:chOff x="24243840" y="32494680"/>
                <a:chExt cx="1344960" cy="1370880"/>
              </a:xfrm>
            </p:grpSpPr>
            <p:sp>
              <p:nvSpPr>
                <p:cNvPr id="976" name=""/>
                <p:cNvSpPr/>
                <p:nvPr/>
              </p:nvSpPr>
              <p:spPr>
                <a:xfrm>
                  <a:off x="24243840" y="3249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7" name=""/>
                <p:cNvSpPr/>
                <p:nvPr/>
              </p:nvSpPr>
              <p:spPr>
                <a:xfrm>
                  <a:off x="24351840" y="3302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PSMD7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978" name=""/>
              <p:cNvGrpSpPr/>
              <p:nvPr/>
            </p:nvGrpSpPr>
            <p:grpSpPr>
              <a:xfrm>
                <a:off x="25431840" y="31054680"/>
                <a:ext cx="1344960" cy="1370880"/>
                <a:chOff x="25431840" y="31054680"/>
                <a:chExt cx="1344960" cy="1370880"/>
              </a:xfrm>
            </p:grpSpPr>
            <p:sp>
              <p:nvSpPr>
                <p:cNvPr id="979" name=""/>
                <p:cNvSpPr/>
                <p:nvPr/>
              </p:nvSpPr>
              <p:spPr>
                <a:xfrm>
                  <a:off x="25431840" y="3105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0" name=""/>
                <p:cNvSpPr/>
                <p:nvPr/>
              </p:nvSpPr>
              <p:spPr>
                <a:xfrm>
                  <a:off x="25539840" y="3158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AKT2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981" name=""/>
              <p:cNvGrpSpPr/>
              <p:nvPr/>
            </p:nvGrpSpPr>
            <p:grpSpPr>
              <a:xfrm>
                <a:off x="26224200" y="33214680"/>
                <a:ext cx="1344960" cy="1370880"/>
                <a:chOff x="26224200" y="33214680"/>
                <a:chExt cx="1344960" cy="1370880"/>
              </a:xfrm>
            </p:grpSpPr>
            <p:sp>
              <p:nvSpPr>
                <p:cNvPr id="982" name=""/>
                <p:cNvSpPr/>
                <p:nvPr/>
              </p:nvSpPr>
              <p:spPr>
                <a:xfrm>
                  <a:off x="26224200" y="3321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3" name=""/>
                <p:cNvSpPr/>
                <p:nvPr/>
              </p:nvSpPr>
              <p:spPr>
                <a:xfrm>
                  <a:off x="26332200" y="3374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BCL9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984" name=""/>
              <p:cNvGrpSpPr/>
              <p:nvPr/>
            </p:nvGrpSpPr>
            <p:grpSpPr>
              <a:xfrm>
                <a:off x="27664560" y="33214680"/>
                <a:ext cx="1344960" cy="1370880"/>
                <a:chOff x="27664560" y="33214680"/>
                <a:chExt cx="1344960" cy="1370880"/>
              </a:xfrm>
            </p:grpSpPr>
            <p:sp>
              <p:nvSpPr>
                <p:cNvPr id="985" name=""/>
                <p:cNvSpPr/>
                <p:nvPr/>
              </p:nvSpPr>
              <p:spPr>
                <a:xfrm>
                  <a:off x="27664560" y="3321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6" name=""/>
                <p:cNvSpPr/>
                <p:nvPr/>
              </p:nvSpPr>
              <p:spPr>
                <a:xfrm>
                  <a:off x="27772560" y="3374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CLTA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987" name=""/>
              <p:cNvGrpSpPr/>
              <p:nvPr/>
            </p:nvGrpSpPr>
            <p:grpSpPr>
              <a:xfrm>
                <a:off x="28744920" y="31054680"/>
                <a:ext cx="1344960" cy="1370880"/>
                <a:chOff x="28744920" y="31054680"/>
                <a:chExt cx="1344960" cy="1370880"/>
              </a:xfrm>
            </p:grpSpPr>
            <p:sp>
              <p:nvSpPr>
                <p:cNvPr id="988" name=""/>
                <p:cNvSpPr/>
                <p:nvPr/>
              </p:nvSpPr>
              <p:spPr>
                <a:xfrm>
                  <a:off x="28744920" y="3105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9" name=""/>
                <p:cNvSpPr/>
                <p:nvPr/>
              </p:nvSpPr>
              <p:spPr>
                <a:xfrm>
                  <a:off x="28852920" y="3158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ELOC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sp>
            <p:nvSpPr>
              <p:cNvPr id="990" name=""/>
              <p:cNvSpPr/>
              <p:nvPr/>
            </p:nvSpPr>
            <p:spPr>
              <a:xfrm>
                <a:off x="29500920" y="33178680"/>
                <a:ext cx="1344960" cy="1370880"/>
              </a:xfrm>
              <a:prstGeom prst="ellipse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1" name=""/>
              <p:cNvSpPr/>
              <p:nvPr/>
            </p:nvSpPr>
            <p:spPr>
              <a:xfrm>
                <a:off x="29608920" y="33491880"/>
                <a:ext cx="1236960" cy="1027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1" lang="en-US" sz="2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ELSLC39A10OC</a:t>
                </a:r>
                <a:endParaRPr b="0" lang="en-US" sz="2200" spc="-1" strike="noStrike">
                  <a:latin typeface="Arial"/>
                </a:endParaRPr>
              </a:p>
            </p:txBody>
          </p:sp>
          <p:grpSp>
            <p:nvGrpSpPr>
              <p:cNvPr id="992" name=""/>
              <p:cNvGrpSpPr/>
              <p:nvPr/>
            </p:nvGrpSpPr>
            <p:grpSpPr>
              <a:xfrm>
                <a:off x="30401280" y="31270680"/>
                <a:ext cx="1344960" cy="1370880"/>
                <a:chOff x="30401280" y="31270680"/>
                <a:chExt cx="1344960" cy="1370880"/>
              </a:xfrm>
            </p:grpSpPr>
            <p:sp>
              <p:nvSpPr>
                <p:cNvPr id="993" name=""/>
                <p:cNvSpPr/>
                <p:nvPr/>
              </p:nvSpPr>
              <p:spPr>
                <a:xfrm>
                  <a:off x="30401280" y="31270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4" name=""/>
                <p:cNvSpPr/>
                <p:nvPr/>
              </p:nvSpPr>
              <p:spPr>
                <a:xfrm>
                  <a:off x="30509280" y="31799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PSMD4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sp>
            <p:nvSpPr>
              <p:cNvPr id="995" name=""/>
              <p:cNvSpPr/>
              <p:nvPr/>
            </p:nvSpPr>
            <p:spPr>
              <a:xfrm>
                <a:off x="25717320" y="20574360"/>
                <a:ext cx="360" cy="367596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6" name=""/>
              <p:cNvSpPr/>
              <p:nvPr/>
            </p:nvSpPr>
            <p:spPr>
              <a:xfrm>
                <a:off x="24888600" y="29046240"/>
                <a:ext cx="11160" cy="364356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7" name=""/>
              <p:cNvSpPr/>
              <p:nvPr/>
            </p:nvSpPr>
            <p:spPr>
              <a:xfrm>
                <a:off x="33976800" y="29180520"/>
                <a:ext cx="360" cy="488088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8" name=""/>
              <p:cNvSpPr/>
              <p:nvPr/>
            </p:nvSpPr>
            <p:spPr>
              <a:xfrm>
                <a:off x="33148800" y="29180880"/>
                <a:ext cx="20160" cy="298980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9" name=""/>
              <p:cNvSpPr/>
              <p:nvPr/>
            </p:nvSpPr>
            <p:spPr>
              <a:xfrm>
                <a:off x="35040960" y="20574720"/>
                <a:ext cx="360" cy="367596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0" name=""/>
              <p:cNvSpPr/>
              <p:nvPr/>
            </p:nvSpPr>
            <p:spPr>
              <a:xfrm>
                <a:off x="34068240" y="22206960"/>
                <a:ext cx="360" cy="204336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1" name=""/>
              <p:cNvSpPr/>
              <p:nvPr/>
            </p:nvSpPr>
            <p:spPr>
              <a:xfrm>
                <a:off x="35868240" y="22207320"/>
                <a:ext cx="360" cy="204336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2" name=""/>
              <p:cNvSpPr/>
              <p:nvPr/>
            </p:nvSpPr>
            <p:spPr>
              <a:xfrm>
                <a:off x="32089680" y="24244200"/>
                <a:ext cx="4028400" cy="5122080"/>
              </a:xfrm>
              <a:prstGeom prst="rect">
                <a:avLst/>
              </a:prstGeom>
              <a:solidFill>
                <a:srgbClr val="ffaa9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3" name=""/>
              <p:cNvSpPr/>
              <p:nvPr/>
            </p:nvSpPr>
            <p:spPr>
              <a:xfrm>
                <a:off x="34034400" y="24891120"/>
                <a:ext cx="4294800" cy="1256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4" name=""/>
              <p:cNvSpPr/>
              <p:nvPr/>
            </p:nvSpPr>
            <p:spPr>
              <a:xfrm>
                <a:off x="32448240" y="22205880"/>
                <a:ext cx="360" cy="204336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005" name=""/>
              <p:cNvGrpSpPr/>
              <p:nvPr/>
            </p:nvGrpSpPr>
            <p:grpSpPr>
              <a:xfrm>
                <a:off x="31803120" y="21550680"/>
                <a:ext cx="1344960" cy="1370880"/>
                <a:chOff x="31803120" y="21550680"/>
                <a:chExt cx="1344960" cy="1370880"/>
              </a:xfrm>
            </p:grpSpPr>
            <p:sp>
              <p:nvSpPr>
                <p:cNvPr id="1006" name=""/>
                <p:cNvSpPr/>
                <p:nvPr/>
              </p:nvSpPr>
              <p:spPr>
                <a:xfrm>
                  <a:off x="31803120" y="21550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07" name=""/>
                <p:cNvSpPr/>
                <p:nvPr/>
              </p:nvSpPr>
              <p:spPr>
                <a:xfrm>
                  <a:off x="31911120" y="22079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MRPS23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1008" name=""/>
              <p:cNvGrpSpPr/>
              <p:nvPr/>
            </p:nvGrpSpPr>
            <p:grpSpPr>
              <a:xfrm>
                <a:off x="32631120" y="19390680"/>
                <a:ext cx="1344960" cy="1370880"/>
                <a:chOff x="32631120" y="19390680"/>
                <a:chExt cx="1344960" cy="1370880"/>
              </a:xfrm>
            </p:grpSpPr>
            <p:sp>
              <p:nvSpPr>
                <p:cNvPr id="1009" name=""/>
                <p:cNvSpPr/>
                <p:nvPr/>
              </p:nvSpPr>
              <p:spPr>
                <a:xfrm>
                  <a:off x="32631120" y="19390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0" name=""/>
                <p:cNvSpPr/>
                <p:nvPr/>
              </p:nvSpPr>
              <p:spPr>
                <a:xfrm>
                  <a:off x="32739120" y="19919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MRPS16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1011" name=""/>
              <p:cNvGrpSpPr/>
              <p:nvPr/>
            </p:nvGrpSpPr>
            <p:grpSpPr>
              <a:xfrm>
                <a:off x="33423480" y="21694680"/>
                <a:ext cx="1344960" cy="1370880"/>
                <a:chOff x="33423480" y="21694680"/>
                <a:chExt cx="1344960" cy="1370880"/>
              </a:xfrm>
            </p:grpSpPr>
            <p:sp>
              <p:nvSpPr>
                <p:cNvPr id="1012" name=""/>
                <p:cNvSpPr/>
                <p:nvPr/>
              </p:nvSpPr>
              <p:spPr>
                <a:xfrm>
                  <a:off x="33423480" y="2169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3" name=""/>
                <p:cNvSpPr/>
                <p:nvPr/>
              </p:nvSpPr>
              <p:spPr>
                <a:xfrm>
                  <a:off x="33531480" y="2222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GLRX5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1014" name=""/>
              <p:cNvGrpSpPr/>
              <p:nvPr/>
            </p:nvGrpSpPr>
            <p:grpSpPr>
              <a:xfrm>
                <a:off x="34395840" y="20254680"/>
                <a:ext cx="1344960" cy="1370880"/>
                <a:chOff x="34395840" y="20254680"/>
                <a:chExt cx="1344960" cy="1370880"/>
              </a:xfrm>
            </p:grpSpPr>
            <p:sp>
              <p:nvSpPr>
                <p:cNvPr id="1015" name=""/>
                <p:cNvSpPr/>
                <p:nvPr/>
              </p:nvSpPr>
              <p:spPr>
                <a:xfrm>
                  <a:off x="34395840" y="2025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6" name=""/>
                <p:cNvSpPr/>
                <p:nvPr/>
              </p:nvSpPr>
              <p:spPr>
                <a:xfrm>
                  <a:off x="34503840" y="2078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MRPL40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1017" name=""/>
              <p:cNvGrpSpPr/>
              <p:nvPr/>
            </p:nvGrpSpPr>
            <p:grpSpPr>
              <a:xfrm>
                <a:off x="35223840" y="21694680"/>
                <a:ext cx="1344960" cy="1370880"/>
                <a:chOff x="35223840" y="21694680"/>
                <a:chExt cx="1344960" cy="1370880"/>
              </a:xfrm>
            </p:grpSpPr>
            <p:sp>
              <p:nvSpPr>
                <p:cNvPr id="1018" name=""/>
                <p:cNvSpPr/>
                <p:nvPr/>
              </p:nvSpPr>
              <p:spPr>
                <a:xfrm>
                  <a:off x="35223840" y="2169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9" name=""/>
                <p:cNvSpPr/>
                <p:nvPr/>
              </p:nvSpPr>
              <p:spPr>
                <a:xfrm>
                  <a:off x="35331840" y="2222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TIMM23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1020" name=""/>
              <p:cNvGrpSpPr/>
              <p:nvPr/>
            </p:nvGrpSpPr>
            <p:grpSpPr>
              <a:xfrm>
                <a:off x="31299480" y="32494680"/>
                <a:ext cx="1344960" cy="1370880"/>
                <a:chOff x="31299480" y="32494680"/>
                <a:chExt cx="1344960" cy="1370880"/>
              </a:xfrm>
            </p:grpSpPr>
            <p:sp>
              <p:nvSpPr>
                <p:cNvPr id="1021" name=""/>
                <p:cNvSpPr/>
                <p:nvPr/>
              </p:nvSpPr>
              <p:spPr>
                <a:xfrm>
                  <a:off x="31299480" y="3249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2" name=""/>
                <p:cNvSpPr/>
                <p:nvPr/>
              </p:nvSpPr>
              <p:spPr>
                <a:xfrm>
                  <a:off x="31407480" y="3302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PSMC2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1023" name=""/>
              <p:cNvGrpSpPr/>
              <p:nvPr/>
            </p:nvGrpSpPr>
            <p:grpSpPr>
              <a:xfrm>
                <a:off x="32487480" y="31054680"/>
                <a:ext cx="1344960" cy="1370880"/>
                <a:chOff x="32487480" y="31054680"/>
                <a:chExt cx="1344960" cy="1370880"/>
              </a:xfrm>
            </p:grpSpPr>
            <p:sp>
              <p:nvSpPr>
                <p:cNvPr id="1024" name=""/>
                <p:cNvSpPr/>
                <p:nvPr/>
              </p:nvSpPr>
              <p:spPr>
                <a:xfrm>
                  <a:off x="32487480" y="3105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5" name=""/>
                <p:cNvSpPr/>
                <p:nvPr/>
              </p:nvSpPr>
              <p:spPr>
                <a:xfrm>
                  <a:off x="32595480" y="3158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NELFA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1026" name=""/>
              <p:cNvGrpSpPr/>
              <p:nvPr/>
            </p:nvGrpSpPr>
            <p:grpSpPr>
              <a:xfrm>
                <a:off x="33279840" y="33214680"/>
                <a:ext cx="1344960" cy="1370880"/>
                <a:chOff x="33279840" y="33214680"/>
                <a:chExt cx="1344960" cy="1370880"/>
              </a:xfrm>
            </p:grpSpPr>
            <p:sp>
              <p:nvSpPr>
                <p:cNvPr id="1027" name=""/>
                <p:cNvSpPr/>
                <p:nvPr/>
              </p:nvSpPr>
              <p:spPr>
                <a:xfrm>
                  <a:off x="33279840" y="33214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8" name=""/>
                <p:cNvSpPr/>
                <p:nvPr/>
              </p:nvSpPr>
              <p:spPr>
                <a:xfrm>
                  <a:off x="33387840" y="33743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CAPN1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grpSp>
            <p:nvGrpSpPr>
              <p:cNvPr id="1029" name=""/>
              <p:cNvGrpSpPr/>
              <p:nvPr/>
            </p:nvGrpSpPr>
            <p:grpSpPr>
              <a:xfrm>
                <a:off x="34720200" y="31702680"/>
                <a:ext cx="1344960" cy="1370880"/>
                <a:chOff x="34720200" y="31702680"/>
                <a:chExt cx="1344960" cy="1370880"/>
              </a:xfrm>
            </p:grpSpPr>
            <p:sp>
              <p:nvSpPr>
                <p:cNvPr id="1030" name=""/>
                <p:cNvSpPr/>
                <p:nvPr/>
              </p:nvSpPr>
              <p:spPr>
                <a:xfrm>
                  <a:off x="34720200" y="31702680"/>
                  <a:ext cx="1344960" cy="1370880"/>
                </a:xfrm>
                <a:prstGeom prst="ellipse">
                  <a:avLst/>
                </a:prstGeom>
                <a:solidFill>
                  <a:srgbClr val="ffaa9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1" name=""/>
                <p:cNvSpPr/>
                <p:nvPr/>
              </p:nvSpPr>
              <p:spPr>
                <a:xfrm>
                  <a:off x="34828200" y="32231880"/>
                  <a:ext cx="1236960" cy="8416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22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NXT1</a:t>
                  </a:r>
                  <a:endParaRPr b="0" lang="en-US" sz="2200" spc="-1" strike="noStrike">
                    <a:latin typeface="Arial"/>
                  </a:endParaRPr>
                </a:p>
              </p:txBody>
            </p:sp>
          </p:grpSp>
          <p:sp>
            <p:nvSpPr>
              <p:cNvPr id="1032" name=""/>
              <p:cNvSpPr/>
              <p:nvPr/>
            </p:nvSpPr>
            <p:spPr>
              <a:xfrm>
                <a:off x="33276960" y="20574360"/>
                <a:ext cx="360" cy="367596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3" name=""/>
              <p:cNvSpPr/>
              <p:nvPr/>
            </p:nvSpPr>
            <p:spPr>
              <a:xfrm>
                <a:off x="31944240" y="29046240"/>
                <a:ext cx="11160" cy="364356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4" name=""/>
              <p:cNvSpPr/>
              <p:nvPr/>
            </p:nvSpPr>
            <p:spPr>
              <a:xfrm>
                <a:off x="35344800" y="29181240"/>
                <a:ext cx="20160" cy="2989800"/>
              </a:xfrm>
              <a:prstGeom prst="line">
                <a:avLst/>
              </a:prstGeom>
              <a:ln w="219600">
                <a:solidFill>
                  <a:srgbClr val="ffaa95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"/>
          <p:cNvSpPr/>
          <p:nvPr/>
        </p:nvSpPr>
        <p:spPr>
          <a:xfrm rot="5423400">
            <a:off x="35607600" y="64014840"/>
            <a:ext cx="4294800" cy="12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36" name=""/>
          <p:cNvGrpSpPr/>
          <p:nvPr/>
        </p:nvGrpSpPr>
        <p:grpSpPr>
          <a:xfrm>
            <a:off x="19118520" y="13543200"/>
            <a:ext cx="48944880" cy="41090760"/>
            <a:chOff x="19118520" y="13543200"/>
            <a:chExt cx="48944880" cy="41090760"/>
          </a:xfrm>
        </p:grpSpPr>
        <p:sp>
          <p:nvSpPr>
            <p:cNvPr id="1037" name=""/>
            <p:cNvSpPr/>
            <p:nvPr/>
          </p:nvSpPr>
          <p:spPr>
            <a:xfrm>
              <a:off x="33402240" y="26143200"/>
              <a:ext cx="21233160" cy="12936600"/>
            </a:xfrm>
            <a:prstGeom prst="rect">
              <a:avLst/>
            </a:pr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"/>
            <p:cNvSpPr/>
            <p:nvPr/>
          </p:nvSpPr>
          <p:spPr>
            <a:xfrm>
              <a:off x="33366240" y="13543200"/>
              <a:ext cx="21233160" cy="12936600"/>
            </a:xfrm>
            <a:prstGeom prst="rect">
              <a:avLst/>
            </a:prstGeom>
            <a:solidFill>
              <a:srgbClr val="e8f2a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"/>
            <p:cNvSpPr/>
            <p:nvPr/>
          </p:nvSpPr>
          <p:spPr>
            <a:xfrm>
              <a:off x="34105680" y="14873040"/>
              <a:ext cx="19615320" cy="1085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15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GO:rDNA binding</a:t>
              </a:r>
              <a:endParaRPr b="0" lang="en-US" sz="55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GO:RNA polymerase III cis-regulatory region sequence-specific DNA binding</a:t>
              </a:r>
              <a:endParaRPr b="0" lang="en-US" sz="55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GO:RNA polymerase III general transcription initiation factor activity</a:t>
              </a:r>
              <a:endParaRPr b="0" lang="en-US" sz="55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</a:pPr>
              <a:endParaRPr b="0" lang="en-US" sz="55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Reactome:Immunoregulatory interactions between a Lymphoid and a non-Lymphoid cell</a:t>
              </a:r>
              <a:endParaRPr b="0" lang="en-US" sz="55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Reactome:RNA polymerase III general transcription initiation factor activity</a:t>
              </a:r>
              <a:endParaRPr b="0" lang="en-US" sz="55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Reactome:Cytochrome c-mediated apoptotic response</a:t>
              </a:r>
              <a:endParaRPr b="0" lang="en-US" sz="55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</a:pPr>
              <a:endParaRPr b="0" lang="en-US" sz="5500" spc="-1" strike="noStrike">
                <a:latin typeface="Arial"/>
              </a:endParaRPr>
            </a:p>
          </p:txBody>
        </p:sp>
        <p:sp>
          <p:nvSpPr>
            <p:cNvPr id="1040" name=""/>
            <p:cNvSpPr/>
            <p:nvPr/>
          </p:nvSpPr>
          <p:spPr>
            <a:xfrm rot="5423400">
              <a:off x="35709840" y="42739560"/>
              <a:ext cx="4294800" cy="1256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1" name=""/>
            <p:cNvSpPr/>
            <p:nvPr/>
          </p:nvSpPr>
          <p:spPr>
            <a:xfrm>
              <a:off x="33389640" y="38853000"/>
              <a:ext cx="21245760" cy="11667600"/>
            </a:xfrm>
            <a:prstGeom prst="rect">
              <a:avLst/>
            </a:prstGeom>
            <a:solidFill>
              <a:srgbClr val="ffaa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2" name=""/>
            <p:cNvSpPr/>
            <p:nvPr/>
          </p:nvSpPr>
          <p:spPr>
            <a:xfrm>
              <a:off x="34069680" y="29165400"/>
              <a:ext cx="17739360" cy="1085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15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GO:dendritic spine</a:t>
              </a:r>
              <a:endParaRPr b="0" lang="en-US" sz="55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GO:neuron spine                   </a:t>
              </a:r>
              <a:endParaRPr b="0" lang="en-US" sz="55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GO:protein folding chaperone</a:t>
              </a:r>
              <a:endParaRPr b="0" lang="en-US" sz="55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</a:pPr>
              <a:endParaRPr b="0" lang="en-US" sz="55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KEGG:Endocytosis </a:t>
              </a:r>
              <a:endParaRPr b="0" lang="en-US" sz="55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KEGG:Protein processing in endoplasmic reticulum</a:t>
              </a:r>
              <a:endParaRPr b="0" lang="en-US" sz="55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KEGG:Axon guidance</a:t>
              </a:r>
              <a:endParaRPr b="0" lang="en-US" sz="5500" spc="-1" strike="noStrike">
                <a:latin typeface="Arial"/>
              </a:endParaRPr>
            </a:p>
          </p:txBody>
        </p:sp>
        <p:sp>
          <p:nvSpPr>
            <p:cNvPr id="1043" name=""/>
            <p:cNvSpPr/>
            <p:nvPr/>
          </p:nvSpPr>
          <p:spPr>
            <a:xfrm>
              <a:off x="34069680" y="43133760"/>
              <a:ext cx="16370280" cy="1150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15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GO:mitochondrial protein-containing complex</a:t>
              </a:r>
              <a:endParaRPr b="0" lang="en-US" sz="55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GO:mitochondrial inner membrane</a:t>
              </a:r>
              <a:endParaRPr b="0" lang="en-US" sz="5500" spc="-1" strike="noStrike">
                <a:latin typeface="Arial"/>
              </a:endParaRPr>
            </a:p>
            <a:p>
              <a:pPr>
                <a:lnSpc>
                  <a:spcPct val="115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GO:mitochondrial matrix</a:t>
              </a:r>
              <a:endParaRPr b="0" lang="en-US" sz="5500" spc="-1" strike="noStrike">
                <a:latin typeface="Arial"/>
              </a:endParaRPr>
            </a:p>
          </p:txBody>
        </p:sp>
        <p:sp>
          <p:nvSpPr>
            <p:cNvPr id="1044" name=""/>
            <p:cNvSpPr/>
            <p:nvPr/>
          </p:nvSpPr>
          <p:spPr>
            <a:xfrm rot="5423400">
              <a:off x="55069920" y="14839560"/>
              <a:ext cx="2737800" cy="2909880"/>
            </a:xfrm>
            <a:prstGeom prst="ellipse">
              <a:avLst/>
            </a:prstGeom>
            <a:solidFill>
              <a:srgbClr val="e8f2a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5" name=""/>
            <p:cNvSpPr/>
            <p:nvPr/>
          </p:nvSpPr>
          <p:spPr>
            <a:xfrm rot="5423400">
              <a:off x="55429920" y="19159560"/>
              <a:ext cx="2737800" cy="2909880"/>
            </a:xfrm>
            <a:prstGeom prst="ellipse">
              <a:avLst/>
            </a:prstGeom>
            <a:solidFill>
              <a:srgbClr val="e8f2a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"/>
            <p:cNvSpPr/>
            <p:nvPr/>
          </p:nvSpPr>
          <p:spPr>
            <a:xfrm rot="5423400">
              <a:off x="25693920" y="27439560"/>
              <a:ext cx="2737800" cy="2909880"/>
            </a:xfrm>
            <a:prstGeom prst="ellipse">
              <a:avLst/>
            </a:pr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"/>
            <p:cNvSpPr/>
            <p:nvPr/>
          </p:nvSpPr>
          <p:spPr>
            <a:xfrm rot="5423400">
              <a:off x="29653920" y="28879560"/>
              <a:ext cx="2737800" cy="2909880"/>
            </a:xfrm>
            <a:prstGeom prst="ellipse">
              <a:avLst/>
            </a:pr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"/>
            <p:cNvSpPr/>
            <p:nvPr/>
          </p:nvSpPr>
          <p:spPr>
            <a:xfrm rot="5423400">
              <a:off x="26053920" y="31759560"/>
              <a:ext cx="2737800" cy="2909880"/>
            </a:xfrm>
            <a:prstGeom prst="ellipse">
              <a:avLst/>
            </a:pr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9" name=""/>
            <p:cNvSpPr/>
            <p:nvPr/>
          </p:nvSpPr>
          <p:spPr>
            <a:xfrm rot="5423400">
              <a:off x="29653920" y="33559560"/>
              <a:ext cx="2737800" cy="2909880"/>
            </a:xfrm>
            <a:prstGeom prst="ellipse">
              <a:avLst/>
            </a:pr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"/>
            <p:cNvSpPr/>
            <p:nvPr/>
          </p:nvSpPr>
          <p:spPr>
            <a:xfrm rot="5423400">
              <a:off x="25909920" y="35539560"/>
              <a:ext cx="2737800" cy="2909880"/>
            </a:xfrm>
            <a:prstGeom prst="ellipse">
              <a:avLst/>
            </a:pr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"/>
            <p:cNvSpPr/>
            <p:nvPr/>
          </p:nvSpPr>
          <p:spPr>
            <a:xfrm rot="5423400">
              <a:off x="55429920" y="27583560"/>
              <a:ext cx="2737800" cy="2909880"/>
            </a:xfrm>
            <a:prstGeom prst="ellipse">
              <a:avLst/>
            </a:pr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"/>
            <p:cNvSpPr/>
            <p:nvPr/>
          </p:nvSpPr>
          <p:spPr>
            <a:xfrm rot="5423400">
              <a:off x="59389920" y="29851560"/>
              <a:ext cx="2737800" cy="2909880"/>
            </a:xfrm>
            <a:prstGeom prst="ellipse">
              <a:avLst/>
            </a:pr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"/>
            <p:cNvSpPr/>
            <p:nvPr/>
          </p:nvSpPr>
          <p:spPr>
            <a:xfrm rot="5423400">
              <a:off x="55789920" y="31759560"/>
              <a:ext cx="2737800" cy="2909880"/>
            </a:xfrm>
            <a:prstGeom prst="ellipse">
              <a:avLst/>
            </a:pr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"/>
            <p:cNvSpPr/>
            <p:nvPr/>
          </p:nvSpPr>
          <p:spPr>
            <a:xfrm rot="5423400">
              <a:off x="59389920" y="33559560"/>
              <a:ext cx="2737800" cy="2909880"/>
            </a:xfrm>
            <a:prstGeom prst="ellipse">
              <a:avLst/>
            </a:pr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"/>
            <p:cNvSpPr/>
            <p:nvPr/>
          </p:nvSpPr>
          <p:spPr>
            <a:xfrm rot="5423400">
              <a:off x="55429920" y="36079560"/>
              <a:ext cx="2737800" cy="2909880"/>
            </a:xfrm>
            <a:prstGeom prst="ellipse">
              <a:avLst/>
            </a:pr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"/>
            <p:cNvSpPr/>
            <p:nvPr/>
          </p:nvSpPr>
          <p:spPr>
            <a:xfrm rot="5423400">
              <a:off x="62593920" y="28339560"/>
              <a:ext cx="2737800" cy="2909880"/>
            </a:xfrm>
            <a:prstGeom prst="ellipse">
              <a:avLst/>
            </a:pr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"/>
            <p:cNvSpPr/>
            <p:nvPr/>
          </p:nvSpPr>
          <p:spPr>
            <a:xfrm rot="5423400">
              <a:off x="62629920" y="32479560"/>
              <a:ext cx="2737800" cy="2909880"/>
            </a:xfrm>
            <a:prstGeom prst="ellipse">
              <a:avLst/>
            </a:pr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"/>
            <p:cNvSpPr/>
            <p:nvPr/>
          </p:nvSpPr>
          <p:spPr>
            <a:xfrm rot="5423400">
              <a:off x="22453920" y="29959560"/>
              <a:ext cx="2737800" cy="2909880"/>
            </a:xfrm>
            <a:prstGeom prst="ellipse">
              <a:avLst/>
            </a:pr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"/>
            <p:cNvSpPr/>
            <p:nvPr/>
          </p:nvSpPr>
          <p:spPr>
            <a:xfrm rot="5423400">
              <a:off x="28933920" y="36943560"/>
              <a:ext cx="2737800" cy="2909880"/>
            </a:xfrm>
            <a:prstGeom prst="ellipse">
              <a:avLst/>
            </a:pr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"/>
            <p:cNvSpPr/>
            <p:nvPr/>
          </p:nvSpPr>
          <p:spPr>
            <a:xfrm rot="5423400">
              <a:off x="59389920" y="38491560"/>
              <a:ext cx="2737800" cy="2909880"/>
            </a:xfrm>
            <a:prstGeom prst="ellipse">
              <a:avLst/>
            </a:prstGeom>
            <a:solidFill>
              <a:srgbClr val="ffaa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"/>
            <p:cNvSpPr/>
            <p:nvPr/>
          </p:nvSpPr>
          <p:spPr>
            <a:xfrm rot="5423400">
              <a:off x="55573920" y="40795560"/>
              <a:ext cx="2737800" cy="2909880"/>
            </a:xfrm>
            <a:prstGeom prst="ellipse">
              <a:avLst/>
            </a:prstGeom>
            <a:solidFill>
              <a:srgbClr val="ffaa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"/>
            <p:cNvSpPr/>
            <p:nvPr/>
          </p:nvSpPr>
          <p:spPr>
            <a:xfrm rot="5423400">
              <a:off x="59389920" y="42199560"/>
              <a:ext cx="2737800" cy="2909880"/>
            </a:xfrm>
            <a:prstGeom prst="ellipse">
              <a:avLst/>
            </a:prstGeom>
            <a:solidFill>
              <a:srgbClr val="ffaa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"/>
            <p:cNvSpPr/>
            <p:nvPr/>
          </p:nvSpPr>
          <p:spPr>
            <a:xfrm rot="5423400">
              <a:off x="55429920" y="44719560"/>
              <a:ext cx="2737800" cy="2909880"/>
            </a:xfrm>
            <a:prstGeom prst="ellipse">
              <a:avLst/>
            </a:prstGeom>
            <a:solidFill>
              <a:srgbClr val="ffaa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"/>
            <p:cNvSpPr/>
            <p:nvPr/>
          </p:nvSpPr>
          <p:spPr>
            <a:xfrm rot="5423400">
              <a:off x="61909920" y="44719560"/>
              <a:ext cx="2737800" cy="2909880"/>
            </a:xfrm>
            <a:prstGeom prst="ellipse">
              <a:avLst/>
            </a:prstGeom>
            <a:solidFill>
              <a:srgbClr val="ffaa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"/>
            <p:cNvSpPr/>
            <p:nvPr/>
          </p:nvSpPr>
          <p:spPr>
            <a:xfrm rot="5423400">
              <a:off x="62629920" y="41119560"/>
              <a:ext cx="2737800" cy="2909880"/>
            </a:xfrm>
            <a:prstGeom prst="ellipse">
              <a:avLst/>
            </a:prstGeom>
            <a:solidFill>
              <a:srgbClr val="ffaa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"/>
            <p:cNvSpPr/>
            <p:nvPr/>
          </p:nvSpPr>
          <p:spPr>
            <a:xfrm rot="5423400">
              <a:off x="26053920" y="42451560"/>
              <a:ext cx="2737800" cy="2909880"/>
            </a:xfrm>
            <a:prstGeom prst="ellipse">
              <a:avLst/>
            </a:prstGeom>
            <a:solidFill>
              <a:srgbClr val="ffaa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"/>
            <p:cNvSpPr/>
            <p:nvPr/>
          </p:nvSpPr>
          <p:spPr>
            <a:xfrm rot="5423400">
              <a:off x="26053920" y="46159560"/>
              <a:ext cx="2737800" cy="2909880"/>
            </a:xfrm>
            <a:prstGeom prst="ellipse">
              <a:avLst/>
            </a:prstGeom>
            <a:solidFill>
              <a:srgbClr val="ffaa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"/>
            <p:cNvSpPr/>
            <p:nvPr/>
          </p:nvSpPr>
          <p:spPr>
            <a:xfrm rot="5423400">
              <a:off x="29221920" y="40939560"/>
              <a:ext cx="2737800" cy="2909880"/>
            </a:xfrm>
            <a:prstGeom prst="ellipse">
              <a:avLst/>
            </a:prstGeom>
            <a:solidFill>
              <a:srgbClr val="ffaa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"/>
            <p:cNvSpPr/>
            <p:nvPr/>
          </p:nvSpPr>
          <p:spPr>
            <a:xfrm rot="5423400">
              <a:off x="29293920" y="45079560"/>
              <a:ext cx="2737800" cy="2909880"/>
            </a:xfrm>
            <a:prstGeom prst="ellipse">
              <a:avLst/>
            </a:prstGeom>
            <a:solidFill>
              <a:srgbClr val="ffaa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"/>
            <p:cNvSpPr/>
            <p:nvPr/>
          </p:nvSpPr>
          <p:spPr>
            <a:xfrm rot="5423400">
              <a:off x="55429920" y="48103560"/>
              <a:ext cx="2737800" cy="2909880"/>
            </a:xfrm>
            <a:prstGeom prst="ellipse">
              <a:avLst/>
            </a:prstGeom>
            <a:solidFill>
              <a:srgbClr val="ffaa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"/>
            <p:cNvSpPr/>
            <p:nvPr/>
          </p:nvSpPr>
          <p:spPr>
            <a:xfrm rot="5423400">
              <a:off x="58669920" y="46663560"/>
              <a:ext cx="2737800" cy="2909880"/>
            </a:xfrm>
            <a:prstGeom prst="ellipse">
              <a:avLst/>
            </a:prstGeom>
            <a:solidFill>
              <a:srgbClr val="ffaa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"/>
            <p:cNvSpPr/>
            <p:nvPr/>
          </p:nvSpPr>
          <p:spPr>
            <a:xfrm>
              <a:off x="55919880" y="15116760"/>
              <a:ext cx="1370160" cy="87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CXADR</a:t>
              </a:r>
              <a:endParaRPr b="0" lang="en-US" sz="5500" spc="-1" strike="noStrike">
                <a:latin typeface="Arial"/>
              </a:endParaRPr>
            </a:p>
          </p:txBody>
        </p:sp>
        <p:sp>
          <p:nvSpPr>
            <p:cNvPr id="1073" name=""/>
            <p:cNvSpPr/>
            <p:nvPr/>
          </p:nvSpPr>
          <p:spPr>
            <a:xfrm>
              <a:off x="55998720" y="19868760"/>
              <a:ext cx="1583280" cy="87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GTF3C5</a:t>
              </a:r>
              <a:endParaRPr b="0" lang="en-US" sz="5500" spc="-1" strike="noStrike">
                <a:latin typeface="Arial"/>
              </a:endParaRPr>
            </a:p>
          </p:txBody>
        </p:sp>
        <p:sp>
          <p:nvSpPr>
            <p:cNvPr id="1074" name=""/>
            <p:cNvSpPr/>
            <p:nvPr/>
          </p:nvSpPr>
          <p:spPr>
            <a:xfrm rot="5423400">
              <a:off x="29257920" y="14839560"/>
              <a:ext cx="2737800" cy="2909880"/>
            </a:xfrm>
            <a:prstGeom prst="ellipse">
              <a:avLst/>
            </a:prstGeom>
            <a:solidFill>
              <a:srgbClr val="e8f2a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"/>
            <p:cNvSpPr/>
            <p:nvPr/>
          </p:nvSpPr>
          <p:spPr>
            <a:xfrm rot="5423400">
              <a:off x="29617920" y="19159560"/>
              <a:ext cx="2737800" cy="2909880"/>
            </a:xfrm>
            <a:prstGeom prst="ellipse">
              <a:avLst/>
            </a:prstGeom>
            <a:solidFill>
              <a:srgbClr val="e8f2a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"/>
            <p:cNvSpPr/>
            <p:nvPr/>
          </p:nvSpPr>
          <p:spPr>
            <a:xfrm>
              <a:off x="29711880" y="15620760"/>
              <a:ext cx="2163240" cy="87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CASP3</a:t>
              </a:r>
              <a:endParaRPr b="0" lang="en-US" sz="5500" spc="-1" strike="noStrike">
                <a:latin typeface="Arial"/>
              </a:endParaRPr>
            </a:p>
          </p:txBody>
        </p:sp>
        <p:sp>
          <p:nvSpPr>
            <p:cNvPr id="1077" name=""/>
            <p:cNvSpPr/>
            <p:nvPr/>
          </p:nvSpPr>
          <p:spPr>
            <a:xfrm>
              <a:off x="29754720" y="20336760"/>
              <a:ext cx="2508840" cy="87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CD1A</a:t>
              </a:r>
              <a:endParaRPr b="0" lang="en-US" sz="5500" spc="-1" strike="noStrike">
                <a:latin typeface="Arial"/>
              </a:endParaRPr>
            </a:p>
          </p:txBody>
        </p:sp>
        <p:sp>
          <p:nvSpPr>
            <p:cNvPr id="1078" name=""/>
            <p:cNvSpPr/>
            <p:nvPr/>
          </p:nvSpPr>
          <p:spPr>
            <a:xfrm>
              <a:off x="55631880" y="2861676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"/>
            <p:cNvSpPr/>
            <p:nvPr/>
          </p:nvSpPr>
          <p:spPr>
            <a:xfrm>
              <a:off x="56028240" y="328651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"/>
            <p:cNvSpPr/>
            <p:nvPr/>
          </p:nvSpPr>
          <p:spPr>
            <a:xfrm>
              <a:off x="55632600" y="3714948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"/>
            <p:cNvSpPr/>
            <p:nvPr/>
          </p:nvSpPr>
          <p:spPr>
            <a:xfrm>
              <a:off x="59701680" y="3070656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2" name=""/>
            <p:cNvSpPr/>
            <p:nvPr/>
          </p:nvSpPr>
          <p:spPr>
            <a:xfrm>
              <a:off x="29247120" y="3801600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"/>
            <p:cNvSpPr/>
            <p:nvPr/>
          </p:nvSpPr>
          <p:spPr>
            <a:xfrm>
              <a:off x="29787480" y="2991636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"/>
            <p:cNvSpPr/>
            <p:nvPr/>
          </p:nvSpPr>
          <p:spPr>
            <a:xfrm>
              <a:off x="26007840" y="28476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5" name=""/>
            <p:cNvSpPr/>
            <p:nvPr/>
          </p:nvSpPr>
          <p:spPr>
            <a:xfrm>
              <a:off x="26260560" y="3661344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6" name=""/>
            <p:cNvSpPr/>
            <p:nvPr/>
          </p:nvSpPr>
          <p:spPr>
            <a:xfrm>
              <a:off x="22733280" y="3099816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"/>
            <p:cNvSpPr/>
            <p:nvPr/>
          </p:nvSpPr>
          <p:spPr>
            <a:xfrm rot="5423400">
              <a:off x="22098600" y="33919560"/>
              <a:ext cx="2737800" cy="2909880"/>
            </a:xfrm>
            <a:prstGeom prst="ellipse">
              <a:avLst/>
            </a:pr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"/>
            <p:cNvSpPr/>
            <p:nvPr/>
          </p:nvSpPr>
          <p:spPr>
            <a:xfrm>
              <a:off x="22373640" y="3473784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"/>
            <p:cNvSpPr/>
            <p:nvPr/>
          </p:nvSpPr>
          <p:spPr>
            <a:xfrm>
              <a:off x="22790520" y="442771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"/>
            <p:cNvSpPr/>
            <p:nvPr/>
          </p:nvSpPr>
          <p:spPr>
            <a:xfrm>
              <a:off x="56017800" y="48889080"/>
              <a:ext cx="177228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"/>
            <p:cNvSpPr/>
            <p:nvPr/>
          </p:nvSpPr>
          <p:spPr>
            <a:xfrm rot="5423400">
              <a:off x="62634240" y="36079560"/>
              <a:ext cx="2737800" cy="2909880"/>
            </a:xfrm>
            <a:prstGeom prst="ellipse">
              <a:avLst/>
            </a:pr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"/>
            <p:cNvSpPr/>
            <p:nvPr/>
          </p:nvSpPr>
          <p:spPr>
            <a:xfrm rot="5423400">
              <a:off x="22093920" y="26719560"/>
              <a:ext cx="2737800" cy="2909880"/>
            </a:xfrm>
            <a:prstGeom prst="ellipse">
              <a:avLst/>
            </a:pr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"/>
            <p:cNvSpPr/>
            <p:nvPr/>
          </p:nvSpPr>
          <p:spPr>
            <a:xfrm rot="5423400">
              <a:off x="19213920" y="31399560"/>
              <a:ext cx="2737800" cy="2909880"/>
            </a:xfrm>
            <a:prstGeom prst="ellipse">
              <a:avLst/>
            </a:pr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"/>
            <p:cNvSpPr/>
            <p:nvPr/>
          </p:nvSpPr>
          <p:spPr>
            <a:xfrm>
              <a:off x="22263840" y="27684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ACAP3</a:t>
              </a:r>
              <a:endParaRPr b="0" lang="en-US" sz="5500" spc="-1" strike="noStrike">
                <a:latin typeface="Arial"/>
              </a:endParaRPr>
            </a:p>
          </p:txBody>
        </p:sp>
        <p:sp>
          <p:nvSpPr>
            <p:cNvPr id="1095" name=""/>
            <p:cNvSpPr/>
            <p:nvPr/>
          </p:nvSpPr>
          <p:spPr>
            <a:xfrm>
              <a:off x="25971840" y="28404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CTTN</a:t>
              </a:r>
              <a:endParaRPr b="0" lang="en-US" sz="5500" spc="-1" strike="noStrike">
                <a:latin typeface="Arial"/>
              </a:endParaRPr>
            </a:p>
          </p:txBody>
        </p:sp>
        <p:sp>
          <p:nvSpPr>
            <p:cNvPr id="1096" name=""/>
            <p:cNvSpPr/>
            <p:nvPr/>
          </p:nvSpPr>
          <p:spPr>
            <a:xfrm>
              <a:off x="29751840" y="29844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EPHA4</a:t>
              </a:r>
              <a:endParaRPr b="0" lang="en-US" sz="5500" spc="-1" strike="noStrike">
                <a:latin typeface="Arial"/>
              </a:endParaRPr>
            </a:p>
          </p:txBody>
        </p:sp>
        <p:sp>
          <p:nvSpPr>
            <p:cNvPr id="1097" name=""/>
            <p:cNvSpPr/>
            <p:nvPr/>
          </p:nvSpPr>
          <p:spPr>
            <a:xfrm>
              <a:off x="19347840" y="32364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6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EPHB6</a:t>
              </a:r>
              <a:endParaRPr b="0" lang="en-US" sz="6000" spc="-1" strike="noStrike">
                <a:latin typeface="Arial"/>
              </a:endParaRPr>
            </a:p>
          </p:txBody>
        </p:sp>
        <p:sp>
          <p:nvSpPr>
            <p:cNvPr id="1098" name=""/>
            <p:cNvSpPr/>
            <p:nvPr/>
          </p:nvSpPr>
          <p:spPr>
            <a:xfrm>
              <a:off x="22731840" y="30636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HSP90AB1</a:t>
              </a:r>
              <a:endParaRPr b="0" lang="en-US" sz="5500" spc="-1" strike="noStrike">
                <a:latin typeface="Arial"/>
              </a:endParaRPr>
            </a:p>
          </p:txBody>
        </p:sp>
        <p:sp>
          <p:nvSpPr>
            <p:cNvPr id="1099" name=""/>
            <p:cNvSpPr/>
            <p:nvPr/>
          </p:nvSpPr>
          <p:spPr>
            <a:xfrm>
              <a:off x="22407840" y="34596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HSP90B1</a:t>
              </a:r>
              <a:endParaRPr b="0" lang="en-US" sz="5500" spc="-1" strike="noStrike">
                <a:latin typeface="Arial"/>
              </a:endParaRPr>
            </a:p>
          </p:txBody>
        </p:sp>
        <p:sp>
          <p:nvSpPr>
            <p:cNvPr id="1100" name=""/>
            <p:cNvSpPr/>
            <p:nvPr/>
          </p:nvSpPr>
          <p:spPr>
            <a:xfrm>
              <a:off x="26151840" y="36288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HSPA1A</a:t>
              </a:r>
              <a:endParaRPr b="1" lang="en-US" sz="5500" spc="-1" strike="noStrike">
                <a:latin typeface="Arial"/>
              </a:endParaRPr>
            </a:p>
          </p:txBody>
        </p:sp>
        <p:sp>
          <p:nvSpPr>
            <p:cNvPr id="1101" name=""/>
            <p:cNvSpPr/>
            <p:nvPr/>
          </p:nvSpPr>
          <p:spPr>
            <a:xfrm>
              <a:off x="26079840" y="32760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KHSRP</a:t>
              </a:r>
              <a:endParaRPr b="1" lang="en-US" sz="5500" spc="-1" strike="noStrike">
                <a:latin typeface="Arial"/>
              </a:endParaRPr>
            </a:p>
          </p:txBody>
        </p:sp>
        <p:sp>
          <p:nvSpPr>
            <p:cNvPr id="1102" name=""/>
            <p:cNvSpPr/>
            <p:nvPr/>
          </p:nvSpPr>
          <p:spPr>
            <a:xfrm>
              <a:off x="29067840" y="37944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LRRC4</a:t>
              </a:r>
              <a:endParaRPr b="0" lang="en-US" sz="5500" spc="-1" strike="noStrike">
                <a:latin typeface="Arial"/>
              </a:endParaRPr>
            </a:p>
          </p:txBody>
        </p:sp>
        <p:sp>
          <p:nvSpPr>
            <p:cNvPr id="1103" name=""/>
            <p:cNvSpPr/>
            <p:nvPr/>
          </p:nvSpPr>
          <p:spPr>
            <a:xfrm>
              <a:off x="29859840" y="34596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MOGS</a:t>
              </a:r>
              <a:endParaRPr b="0" lang="en-US" sz="5500" spc="-1" strike="noStrike">
                <a:latin typeface="Arial"/>
              </a:endParaRPr>
            </a:p>
          </p:txBody>
        </p:sp>
        <p:sp>
          <p:nvSpPr>
            <p:cNvPr id="1104" name=""/>
            <p:cNvSpPr/>
            <p:nvPr/>
          </p:nvSpPr>
          <p:spPr>
            <a:xfrm>
              <a:off x="55419840" y="37080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NFE2L2</a:t>
              </a:r>
              <a:endParaRPr b="0" lang="en-US" sz="5500" spc="-1" strike="noStrike">
                <a:latin typeface="Arial"/>
              </a:endParaRPr>
            </a:p>
          </p:txBody>
        </p:sp>
        <p:sp>
          <p:nvSpPr>
            <p:cNvPr id="1105" name=""/>
            <p:cNvSpPr/>
            <p:nvPr/>
          </p:nvSpPr>
          <p:spPr>
            <a:xfrm>
              <a:off x="55923840" y="32688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NR1D1</a:t>
              </a:r>
              <a:endParaRPr b="0" lang="en-US" sz="5500" spc="-1" strike="noStrike">
                <a:latin typeface="Arial"/>
              </a:endParaRPr>
            </a:p>
          </p:txBody>
        </p:sp>
        <p:sp>
          <p:nvSpPr>
            <p:cNvPr id="1106" name=""/>
            <p:cNvSpPr/>
            <p:nvPr/>
          </p:nvSpPr>
          <p:spPr>
            <a:xfrm>
              <a:off x="55563840" y="28476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PARD3</a:t>
              </a:r>
              <a:endParaRPr b="0" lang="en-US" sz="5500" spc="-1" strike="noStrike">
                <a:latin typeface="Arial"/>
              </a:endParaRPr>
            </a:p>
          </p:txBody>
        </p:sp>
        <p:sp>
          <p:nvSpPr>
            <p:cNvPr id="1107" name=""/>
            <p:cNvSpPr/>
            <p:nvPr/>
          </p:nvSpPr>
          <p:spPr>
            <a:xfrm>
              <a:off x="59523840" y="34524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PPFIA1</a:t>
              </a:r>
              <a:endParaRPr b="0" lang="en-US" sz="5500" spc="-1" strike="noStrike">
                <a:latin typeface="Arial"/>
              </a:endParaRPr>
            </a:p>
          </p:txBody>
        </p:sp>
        <p:sp>
          <p:nvSpPr>
            <p:cNvPr id="1108" name=""/>
            <p:cNvSpPr/>
            <p:nvPr/>
          </p:nvSpPr>
          <p:spPr>
            <a:xfrm>
              <a:off x="59631840" y="30780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PRKCI</a:t>
              </a:r>
              <a:endParaRPr b="0" lang="en-US" sz="5500" spc="-1" strike="noStrike">
                <a:latin typeface="Arial"/>
              </a:endParaRPr>
            </a:p>
          </p:txBody>
        </p:sp>
        <p:sp>
          <p:nvSpPr>
            <p:cNvPr id="1109" name=""/>
            <p:cNvSpPr/>
            <p:nvPr/>
          </p:nvSpPr>
          <p:spPr>
            <a:xfrm>
              <a:off x="62655840" y="37116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ROBO1</a:t>
              </a:r>
              <a:endParaRPr b="0" lang="en-US" sz="5500" spc="-1" strike="noStrike">
                <a:latin typeface="Arial"/>
              </a:endParaRPr>
            </a:p>
          </p:txBody>
        </p:sp>
        <p:sp>
          <p:nvSpPr>
            <p:cNvPr id="1110" name=""/>
            <p:cNvSpPr/>
            <p:nvPr/>
          </p:nvSpPr>
          <p:spPr>
            <a:xfrm>
              <a:off x="62835840" y="33372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SH3GL1</a:t>
              </a:r>
              <a:endParaRPr b="0" lang="en-US" sz="5500" spc="-1" strike="noStrike">
                <a:latin typeface="Arial"/>
              </a:endParaRPr>
            </a:p>
          </p:txBody>
        </p:sp>
        <p:sp>
          <p:nvSpPr>
            <p:cNvPr id="1111" name=""/>
            <p:cNvSpPr/>
            <p:nvPr/>
          </p:nvSpPr>
          <p:spPr>
            <a:xfrm>
              <a:off x="62835840" y="29088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55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STAMBP</a:t>
              </a:r>
              <a:endParaRPr b="0" lang="en-US" sz="5500" spc="-1" strike="noStrike">
                <a:latin typeface="Arial"/>
              </a:endParaRPr>
            </a:p>
          </p:txBody>
        </p:sp>
        <p:sp>
          <p:nvSpPr>
            <p:cNvPr id="1112" name=""/>
            <p:cNvSpPr/>
            <p:nvPr/>
          </p:nvSpPr>
          <p:spPr>
            <a:xfrm rot="5423400">
              <a:off x="22453920" y="44719560"/>
              <a:ext cx="2737800" cy="2909880"/>
            </a:xfrm>
            <a:prstGeom prst="ellipse">
              <a:avLst/>
            </a:prstGeom>
            <a:solidFill>
              <a:srgbClr val="ffaa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"/>
            <p:cNvSpPr/>
            <p:nvPr/>
          </p:nvSpPr>
          <p:spPr>
            <a:xfrm rot="5423400">
              <a:off x="23101920" y="48859560"/>
              <a:ext cx="2737800" cy="2909880"/>
            </a:xfrm>
            <a:prstGeom prst="ellipse">
              <a:avLst/>
            </a:prstGeom>
            <a:solidFill>
              <a:srgbClr val="ffaa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"/>
            <p:cNvSpPr/>
            <p:nvPr/>
          </p:nvSpPr>
          <p:spPr>
            <a:xfrm rot="5423400">
              <a:off x="29329920" y="48319560"/>
              <a:ext cx="2737800" cy="2909880"/>
            </a:xfrm>
            <a:prstGeom prst="ellipse">
              <a:avLst/>
            </a:prstGeom>
            <a:solidFill>
              <a:srgbClr val="ffaa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"/>
            <p:cNvSpPr/>
            <p:nvPr/>
          </p:nvSpPr>
          <p:spPr>
            <a:xfrm rot="5423400">
              <a:off x="22453920" y="41011560"/>
              <a:ext cx="2737800" cy="2909880"/>
            </a:xfrm>
            <a:prstGeom prst="ellipse">
              <a:avLst/>
            </a:prstGeom>
            <a:solidFill>
              <a:srgbClr val="ffaa9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"/>
            <p:cNvSpPr/>
            <p:nvPr/>
          </p:nvSpPr>
          <p:spPr>
            <a:xfrm>
              <a:off x="22695840" y="41580720"/>
              <a:ext cx="273528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6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COX6B1</a:t>
              </a:r>
              <a:endParaRPr b="0" lang="en-US" sz="6000" spc="-1" strike="noStrike">
                <a:latin typeface="Arial"/>
              </a:endParaRPr>
            </a:p>
          </p:txBody>
        </p:sp>
        <p:sp>
          <p:nvSpPr>
            <p:cNvPr id="1117" name=""/>
            <p:cNvSpPr/>
            <p:nvPr/>
          </p:nvSpPr>
          <p:spPr>
            <a:xfrm>
              <a:off x="29499840" y="41904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6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ETFB</a:t>
              </a:r>
              <a:endParaRPr b="0" lang="en-US" sz="6000" spc="-1" strike="noStrike">
                <a:latin typeface="Arial"/>
              </a:endParaRPr>
            </a:p>
          </p:txBody>
        </p:sp>
        <p:sp>
          <p:nvSpPr>
            <p:cNvPr id="1118" name=""/>
            <p:cNvSpPr/>
            <p:nvPr/>
          </p:nvSpPr>
          <p:spPr>
            <a:xfrm>
              <a:off x="26115840" y="43380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6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GSTZ1</a:t>
              </a:r>
              <a:endParaRPr b="0" lang="en-US" sz="6000" spc="-1" strike="noStrike">
                <a:latin typeface="Arial"/>
              </a:endParaRPr>
            </a:p>
          </p:txBody>
        </p:sp>
        <p:sp>
          <p:nvSpPr>
            <p:cNvPr id="1119" name=""/>
            <p:cNvSpPr/>
            <p:nvPr/>
          </p:nvSpPr>
          <p:spPr>
            <a:xfrm>
              <a:off x="22731840" y="45288720"/>
              <a:ext cx="263016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6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HSD17B10</a:t>
              </a:r>
              <a:endParaRPr b="0" lang="en-US" sz="6000" spc="-1" strike="noStrike">
                <a:latin typeface="Arial"/>
              </a:endParaRPr>
            </a:p>
          </p:txBody>
        </p:sp>
        <p:sp>
          <p:nvSpPr>
            <p:cNvPr id="1120" name=""/>
            <p:cNvSpPr/>
            <p:nvPr/>
          </p:nvSpPr>
          <p:spPr>
            <a:xfrm>
              <a:off x="26511840" y="46728720"/>
              <a:ext cx="215856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6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MRPL58</a:t>
              </a:r>
              <a:endParaRPr b="0" lang="en-US" sz="6000" spc="-1" strike="noStrike">
                <a:latin typeface="Arial"/>
              </a:endParaRPr>
            </a:p>
          </p:txBody>
        </p:sp>
        <p:sp>
          <p:nvSpPr>
            <p:cNvPr id="1121" name=""/>
            <p:cNvSpPr/>
            <p:nvPr/>
          </p:nvSpPr>
          <p:spPr>
            <a:xfrm>
              <a:off x="29247840" y="46008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6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MRPL9</a:t>
              </a:r>
              <a:endParaRPr b="0" lang="en-US" sz="6000" spc="-1" strike="noStrike">
                <a:latin typeface="Arial"/>
              </a:endParaRPr>
            </a:p>
          </p:txBody>
        </p:sp>
        <p:sp>
          <p:nvSpPr>
            <p:cNvPr id="1122" name=""/>
            <p:cNvSpPr/>
            <p:nvPr/>
          </p:nvSpPr>
          <p:spPr>
            <a:xfrm>
              <a:off x="23163840" y="49464720"/>
              <a:ext cx="298728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6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MRPS16</a:t>
              </a:r>
              <a:endParaRPr b="0" lang="en-US" sz="6000" spc="-1" strike="noStrike">
                <a:latin typeface="Arial"/>
              </a:endParaRPr>
            </a:p>
          </p:txBody>
        </p:sp>
        <p:sp>
          <p:nvSpPr>
            <p:cNvPr id="1123" name=""/>
            <p:cNvSpPr/>
            <p:nvPr/>
          </p:nvSpPr>
          <p:spPr>
            <a:xfrm>
              <a:off x="29427840" y="49320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6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MRPS7</a:t>
              </a:r>
              <a:endParaRPr b="0" lang="en-US" sz="6000" spc="-1" strike="noStrike">
                <a:latin typeface="Arial"/>
              </a:endParaRPr>
            </a:p>
          </p:txBody>
        </p:sp>
        <p:sp>
          <p:nvSpPr>
            <p:cNvPr id="1124" name=""/>
            <p:cNvSpPr/>
            <p:nvPr/>
          </p:nvSpPr>
          <p:spPr>
            <a:xfrm>
              <a:off x="55923840" y="41292720"/>
              <a:ext cx="236916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6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PLA2G4A</a:t>
              </a:r>
              <a:endParaRPr b="1" lang="en-US" sz="6000" spc="-1" strike="noStrike">
                <a:latin typeface="Arial"/>
              </a:endParaRPr>
            </a:p>
          </p:txBody>
        </p:sp>
        <p:sp>
          <p:nvSpPr>
            <p:cNvPr id="1125" name=""/>
            <p:cNvSpPr/>
            <p:nvPr/>
          </p:nvSpPr>
          <p:spPr>
            <a:xfrm>
              <a:off x="55347840" y="45684720"/>
              <a:ext cx="532296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6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ROMO1</a:t>
              </a:r>
              <a:endParaRPr b="0" lang="en-US" sz="6000" spc="-1" strike="noStrike">
                <a:latin typeface="Arial"/>
              </a:endParaRPr>
            </a:p>
          </p:txBody>
        </p:sp>
        <p:sp>
          <p:nvSpPr>
            <p:cNvPr id="1126" name=""/>
            <p:cNvSpPr/>
            <p:nvPr/>
          </p:nvSpPr>
          <p:spPr>
            <a:xfrm>
              <a:off x="55419840" y="49104720"/>
              <a:ext cx="283500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6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SSBP1</a:t>
              </a:r>
              <a:endParaRPr b="0" lang="en-US" sz="6000" spc="-1" strike="noStrike">
                <a:latin typeface="Arial"/>
              </a:endParaRPr>
            </a:p>
          </p:txBody>
        </p:sp>
        <p:sp>
          <p:nvSpPr>
            <p:cNvPr id="1127" name=""/>
            <p:cNvSpPr/>
            <p:nvPr/>
          </p:nvSpPr>
          <p:spPr>
            <a:xfrm>
              <a:off x="58515840" y="47556720"/>
              <a:ext cx="463716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6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SUPV3L</a:t>
              </a:r>
              <a:endParaRPr b="0" lang="en-US" sz="6000" spc="-1" strike="noStrike">
                <a:latin typeface="Arial"/>
              </a:endParaRPr>
            </a:p>
          </p:txBody>
        </p:sp>
        <p:sp>
          <p:nvSpPr>
            <p:cNvPr id="1128" name=""/>
            <p:cNvSpPr/>
            <p:nvPr/>
          </p:nvSpPr>
          <p:spPr>
            <a:xfrm>
              <a:off x="62151840" y="45432720"/>
              <a:ext cx="291528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6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SUPV3L1</a:t>
              </a:r>
              <a:endParaRPr b="0" lang="en-US" sz="6000" spc="-1" strike="noStrike">
                <a:latin typeface="Arial"/>
              </a:endParaRPr>
            </a:p>
          </p:txBody>
        </p:sp>
        <p:sp>
          <p:nvSpPr>
            <p:cNvPr id="1129" name=""/>
            <p:cNvSpPr/>
            <p:nvPr/>
          </p:nvSpPr>
          <p:spPr>
            <a:xfrm>
              <a:off x="59595840" y="42804720"/>
              <a:ext cx="241416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6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TIMM17B1</a:t>
              </a:r>
              <a:endParaRPr b="0" lang="en-US" sz="6000" spc="-1" strike="noStrike">
                <a:latin typeface="Arial"/>
              </a:endParaRPr>
            </a:p>
          </p:txBody>
        </p:sp>
        <p:sp>
          <p:nvSpPr>
            <p:cNvPr id="1130" name=""/>
            <p:cNvSpPr/>
            <p:nvPr/>
          </p:nvSpPr>
          <p:spPr>
            <a:xfrm>
              <a:off x="62511840" y="42048720"/>
              <a:ext cx="555156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6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TIMM21</a:t>
              </a:r>
              <a:endParaRPr b="0" lang="en-US" sz="6000" spc="-1" strike="noStrike">
                <a:latin typeface="Arial"/>
              </a:endParaRPr>
            </a:p>
          </p:txBody>
        </p:sp>
        <p:sp>
          <p:nvSpPr>
            <p:cNvPr id="1131" name=""/>
            <p:cNvSpPr/>
            <p:nvPr/>
          </p:nvSpPr>
          <p:spPr>
            <a:xfrm>
              <a:off x="59709600" y="39033000"/>
              <a:ext cx="2729520" cy="165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6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UQCRFS1</a:t>
              </a:r>
              <a:endParaRPr b="0" lang="en-US" sz="6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2024-07-17T14:28:49Z</dcterms:created>
  <dc:creator/>
  <dc:description/>
  <dc:language>en-US</dc:language>
  <cp:lastModifiedBy/>
  <dcterms:modified xsi:type="dcterms:W3CDTF">2024-11-13T11:33:49Z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