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8288000" cy="1828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1EC0E1-47D2-4233-906F-AAE4F2AC62A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1645884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9819360"/>
            <a:ext cx="1645884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1BBD36-F29E-4A0F-94EA-3BB8487032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981936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981936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E26AC9-AF0A-44A6-AEE8-9D473777ADD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427932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427932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981936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981936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981936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91B3A8-1EEF-4C9C-A33C-567B50FB9EA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DC32B5-1CA9-4687-B63E-EE9B32CF04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914400" y="4279320"/>
            <a:ext cx="1645884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7FE55A1-F4BD-4A6B-8705-B38497CE51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1645884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20BEA1-20A9-4C95-83A8-524646D8EE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803160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9348120" y="4279320"/>
            <a:ext cx="803160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96D52AF-7959-483F-8FB0-A5044EE291B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4A692C-7E4B-40EF-9F30-D8CF51F00C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914400" y="729360"/>
            <a:ext cx="16458840" cy="1415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41016B-E3DE-4650-B97F-78269E605A6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9348120" y="4279320"/>
            <a:ext cx="803160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914400" y="981936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FF501F-3F82-4E87-8777-2D0929E941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4279320"/>
            <a:ext cx="1645884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030976-642F-462B-A06C-CB79E4F7DF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803160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934812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9348120" y="981936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E55B0C1-D69C-4B8B-BB65-DE89352108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934812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914400" y="9819360"/>
            <a:ext cx="1645884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1986A5-0D58-4FE1-9247-204CC7DF01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1645884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914400" y="9819360"/>
            <a:ext cx="1645884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9896C9-2DCA-4FB3-8D1D-9E4EA8CD71B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934812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914400" y="981936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9348120" y="981936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2A0380-68D9-4740-B851-202D3D3864D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479280" y="427932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2044160" y="427932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914400" y="981936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6479280" y="981936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12044160" y="981936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64F561-76BF-40FB-A551-7F21616ADB1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1645884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A5D1AE-61B0-4266-859C-4E40BA414B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803160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4279320"/>
            <a:ext cx="803160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913DC1-D6C3-4375-B666-7CEEBF7C58E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B58973-CDAD-4D87-AD25-14260022BE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729360"/>
            <a:ext cx="16458840" cy="1415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2E04DC-B1E6-462C-8E00-D45A9831E8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4279320"/>
            <a:ext cx="803160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981936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5F0D0A-B18A-4DAA-8A2E-743C176C69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803160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981936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2E0918-91BE-4BEB-B600-F3250B7EAA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9819360"/>
            <a:ext cx="1645884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D9BACD-D115-4633-B1B6-CA2602D2BC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480" cy="30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6254280" y="16659720"/>
            <a:ext cx="5794560" cy="12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13112280" y="16659720"/>
            <a:ext cx="4258440" cy="12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09A052-4B22-420E-9786-1CB12BD4FF6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914400" y="16659720"/>
            <a:ext cx="4258440" cy="12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4279320"/>
            <a:ext cx="1645884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6254280" y="16659720"/>
            <a:ext cx="5794560" cy="12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13112280" y="16659720"/>
            <a:ext cx="4258440" cy="12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15381C-F583-4D0F-9302-3143CBC0C1D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914400" y="16659720"/>
            <a:ext cx="4258440" cy="125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914400" y="4279320"/>
            <a:ext cx="1645884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"/>
          <p:cNvGrpSpPr/>
          <p:nvPr/>
        </p:nvGrpSpPr>
        <p:grpSpPr>
          <a:xfrm>
            <a:off x="1666800" y="457200"/>
            <a:ext cx="21192480" cy="11589840"/>
            <a:chOff x="1666800" y="457200"/>
            <a:chExt cx="21192480" cy="11589840"/>
          </a:xfrm>
        </p:grpSpPr>
        <p:sp>
          <p:nvSpPr>
            <p:cNvPr id="83" name=""/>
            <p:cNvSpPr/>
            <p:nvPr/>
          </p:nvSpPr>
          <p:spPr>
            <a:xfrm>
              <a:off x="9768600" y="8211240"/>
              <a:ext cx="13054680" cy="1368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4" name=""/>
            <p:cNvSpPr/>
            <p:nvPr/>
          </p:nvSpPr>
          <p:spPr>
            <a:xfrm>
              <a:off x="9768600" y="10423080"/>
              <a:ext cx="4236840" cy="162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entropy per stage: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Stage I   : 4.774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Stage II  : 4.082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Stage III : 5.704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5" name=""/>
            <p:cNvSpPr/>
            <p:nvPr/>
          </p:nvSpPr>
          <p:spPr>
            <a:xfrm>
              <a:off x="9799920" y="3703320"/>
              <a:ext cx="4331880" cy="1112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- 15208 genes 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- 486 samples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- 45 samples paired/control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6" name=""/>
            <p:cNvSpPr/>
            <p:nvPr/>
          </p:nvSpPr>
          <p:spPr>
            <a:xfrm>
              <a:off x="9800280" y="1903680"/>
              <a:ext cx="3645360" cy="856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Squamous Cell Carcinoma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- 3 stages</a:t>
              </a:r>
              <a:endParaRPr b="0" lang="en-US" sz="1800" spc="-1" strike="noStrike">
                <a:latin typeface="Arial"/>
              </a:endParaRPr>
            </a:p>
          </p:txBody>
        </p:sp>
        <p:pic>
          <p:nvPicPr>
            <p:cNvPr id="87" name="" descr=""/>
            <p:cNvPicPr/>
            <p:nvPr/>
          </p:nvPicPr>
          <p:blipFill>
            <a:blip r:embed="rId1"/>
            <a:stretch/>
          </p:blipFill>
          <p:spPr>
            <a:xfrm>
              <a:off x="8169120" y="3674160"/>
              <a:ext cx="921600" cy="921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8" name="" descr=""/>
            <p:cNvPicPr/>
            <p:nvPr/>
          </p:nvPicPr>
          <p:blipFill>
            <a:blip r:embed="rId2"/>
            <a:stretch/>
          </p:blipFill>
          <p:spPr>
            <a:xfrm>
              <a:off x="8002080" y="5970960"/>
              <a:ext cx="1256040" cy="1256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9" name="" descr=""/>
            <p:cNvPicPr/>
            <p:nvPr/>
          </p:nvPicPr>
          <p:blipFill>
            <a:blip r:embed="rId3"/>
            <a:stretch/>
          </p:blipFill>
          <p:spPr>
            <a:xfrm>
              <a:off x="7881840" y="8229240"/>
              <a:ext cx="1496160" cy="126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0" name="" descr=""/>
            <p:cNvPicPr/>
            <p:nvPr/>
          </p:nvPicPr>
          <p:blipFill>
            <a:blip r:embed="rId4"/>
            <a:stretch/>
          </p:blipFill>
          <p:spPr>
            <a:xfrm>
              <a:off x="8173800" y="1868760"/>
              <a:ext cx="912240" cy="912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1" name="" descr=""/>
            <p:cNvPicPr/>
            <p:nvPr/>
          </p:nvPicPr>
          <p:blipFill>
            <a:blip r:embed="rId5"/>
            <a:stretch/>
          </p:blipFill>
          <p:spPr>
            <a:xfrm>
              <a:off x="7742880" y="10593360"/>
              <a:ext cx="1774440" cy="858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2" name=""/>
            <p:cNvSpPr/>
            <p:nvPr/>
          </p:nvSpPr>
          <p:spPr>
            <a:xfrm>
              <a:off x="7720920" y="1439280"/>
              <a:ext cx="2444040" cy="1112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Lung cancer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3" name=""/>
            <p:cNvSpPr/>
            <p:nvPr/>
          </p:nvSpPr>
          <p:spPr>
            <a:xfrm>
              <a:off x="7720920" y="5281920"/>
              <a:ext cx="3742560" cy="600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Paired samples tumor/control positive per stage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4" name=""/>
            <p:cNvSpPr/>
            <p:nvPr/>
          </p:nvSpPr>
          <p:spPr>
            <a:xfrm>
              <a:off x="7720920" y="7694280"/>
              <a:ext cx="3626280" cy="600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All tumor samples differential pe stage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5" name=""/>
            <p:cNvSpPr/>
            <p:nvPr/>
          </p:nvSpPr>
          <p:spPr>
            <a:xfrm>
              <a:off x="7720920" y="10286640"/>
              <a:ext cx="2336400" cy="344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Entropy analysis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6" name=""/>
            <p:cNvSpPr/>
            <p:nvPr/>
          </p:nvSpPr>
          <p:spPr>
            <a:xfrm>
              <a:off x="7720920" y="3311280"/>
              <a:ext cx="2444040" cy="1112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Expression dataset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7" name=""/>
            <p:cNvSpPr/>
            <p:nvPr/>
          </p:nvSpPr>
          <p:spPr>
            <a:xfrm>
              <a:off x="8541000" y="3000960"/>
              <a:ext cx="93600" cy="226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5400" y="0"/>
                  </a:moveTo>
                  <a:lnTo>
                    <a:pt x="5400" y="162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16200" y="162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000000"/>
            </a:solidFill>
            <a:ln w="9144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"/>
            <p:cNvSpPr/>
            <p:nvPr/>
          </p:nvSpPr>
          <p:spPr>
            <a:xfrm>
              <a:off x="8541000" y="4837320"/>
              <a:ext cx="93600" cy="226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5400" y="0"/>
                  </a:moveTo>
                  <a:lnTo>
                    <a:pt x="5400" y="162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16200" y="162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000000"/>
            </a:solidFill>
            <a:ln w="9144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"/>
            <p:cNvSpPr/>
            <p:nvPr/>
          </p:nvSpPr>
          <p:spPr>
            <a:xfrm>
              <a:off x="8541000" y="7321680"/>
              <a:ext cx="93600" cy="226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5400" y="0"/>
                  </a:moveTo>
                  <a:lnTo>
                    <a:pt x="5400" y="162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16200" y="162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000000"/>
            </a:solidFill>
            <a:ln w="9144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"/>
            <p:cNvSpPr/>
            <p:nvPr/>
          </p:nvSpPr>
          <p:spPr>
            <a:xfrm>
              <a:off x="8541000" y="9913680"/>
              <a:ext cx="93600" cy="226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5400" y="0"/>
                  </a:moveTo>
                  <a:lnTo>
                    <a:pt x="5400" y="162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16200" y="162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000000"/>
            </a:solidFill>
            <a:ln w="9144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"/>
            <p:cNvSpPr/>
            <p:nvPr/>
          </p:nvSpPr>
          <p:spPr>
            <a:xfrm>
              <a:off x="1666800" y="1998720"/>
              <a:ext cx="3885480" cy="400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CreateMetadataFromGDCFiles.R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2" name=""/>
            <p:cNvSpPr/>
            <p:nvPr/>
          </p:nvSpPr>
          <p:spPr>
            <a:xfrm>
              <a:off x="1667160" y="3690720"/>
              <a:ext cx="2742120" cy="601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LoadExpressionData.R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RPKM_Normalization.R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3" name=""/>
            <p:cNvSpPr/>
            <p:nvPr/>
          </p:nvSpPr>
          <p:spPr>
            <a:xfrm>
              <a:off x="1667160" y="6138720"/>
              <a:ext cx="5485320" cy="601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CreateMetadataPairedSamplesRPKM.R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CalculateUregulatedfPairedSamplesRPKM.R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4" name=""/>
            <p:cNvSpPr/>
            <p:nvPr/>
          </p:nvSpPr>
          <p:spPr>
            <a:xfrm>
              <a:off x="1667520" y="8623080"/>
              <a:ext cx="5406120" cy="601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CreateDEGenesPerStageMeansFromPairedUp.R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5" name=""/>
            <p:cNvSpPr/>
            <p:nvPr/>
          </p:nvSpPr>
          <p:spPr>
            <a:xfrm>
              <a:off x="9799920" y="5963760"/>
              <a:ext cx="9132480" cy="1598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log2folchange=log2[Expr(tumor in Stage i)]-log2[Expr(normal in Stage i)]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log2folchange &gt;=0.58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Stage I  : 5422  genes (sub-select 1000x gene sets size n=50)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Stage II : 5641 genes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Stage III: 4913 genes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6" name=""/>
            <p:cNvSpPr/>
            <p:nvPr/>
          </p:nvSpPr>
          <p:spPr>
            <a:xfrm>
              <a:off x="7527600" y="457200"/>
              <a:ext cx="2444040" cy="1112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"/>
            <p:cNvSpPr/>
            <p:nvPr/>
          </p:nvSpPr>
          <p:spPr>
            <a:xfrm>
              <a:off x="1667880" y="10639440"/>
              <a:ext cx="5406120" cy="601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CalculateShannonEntropyMeansOfDiffRPKM.R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8" name=""/>
            <p:cNvSpPr/>
            <p:nvPr/>
          </p:nvSpPr>
          <p:spPr>
            <a:xfrm>
              <a:off x="9804600" y="8200440"/>
              <a:ext cx="13054680" cy="1368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log2folchange=log2[Expr(Stage i)-Expr(Stages ii and iii)]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log2folchange &gt;=1.58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Stage I  : 51 genes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Stage II : 46 genes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Stage III: 112 genes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/>
          <p:nvPr/>
        </p:nvSpPr>
        <p:spPr>
          <a:xfrm>
            <a:off x="9768600" y="8211240"/>
            <a:ext cx="13054680" cy="13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9768600" y="10495080"/>
            <a:ext cx="4236840" cy="162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entropy per stage: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Stage I   : 8.244, p.value=1.000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Stage II  : 9.226, p.value=0.360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Stage III : 9.373, p.value=0.012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9799920" y="3775320"/>
            <a:ext cx="433188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- 15208 genes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- 486 samples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- 45 samples paired/control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9800280" y="1903680"/>
            <a:ext cx="364536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Squamous Cell Carcinoma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- 3 stages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8169120" y="3674160"/>
            <a:ext cx="921600" cy="921600"/>
          </a:xfrm>
          <a:prstGeom prst="rect">
            <a:avLst/>
          </a:prstGeom>
          <a:ln w="0"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8002080" y="13026960"/>
            <a:ext cx="1256040" cy="1256040"/>
          </a:xfrm>
          <a:prstGeom prst="rect">
            <a:avLst/>
          </a:prstGeom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7881840" y="8301240"/>
            <a:ext cx="1496160" cy="1261080"/>
          </a:xfrm>
          <a:prstGeom prst="rect">
            <a:avLst/>
          </a:prstGeom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4"/>
          <a:stretch/>
        </p:blipFill>
        <p:spPr>
          <a:xfrm>
            <a:off x="8173800" y="1868760"/>
            <a:ext cx="912240" cy="912240"/>
          </a:xfrm>
          <a:prstGeom prst="rect">
            <a:avLst/>
          </a:prstGeom>
          <a:ln w="0">
            <a:noFill/>
          </a:ln>
        </p:spPr>
      </p:pic>
      <p:pic>
        <p:nvPicPr>
          <p:cNvPr id="117" name="" descr=""/>
          <p:cNvPicPr/>
          <p:nvPr/>
        </p:nvPicPr>
        <p:blipFill>
          <a:blip r:embed="rId5"/>
          <a:stretch/>
        </p:blipFill>
        <p:spPr>
          <a:xfrm>
            <a:off x="7742880" y="10665360"/>
            <a:ext cx="1774440" cy="858240"/>
          </a:xfrm>
          <a:prstGeom prst="rect">
            <a:avLst/>
          </a:prstGeom>
          <a:ln w="0">
            <a:noFill/>
          </a:ln>
        </p:spPr>
      </p:pic>
      <p:sp>
        <p:nvSpPr>
          <p:cNvPr id="118" name=""/>
          <p:cNvSpPr/>
          <p:nvPr/>
        </p:nvSpPr>
        <p:spPr>
          <a:xfrm>
            <a:off x="7720920" y="1439280"/>
            <a:ext cx="244404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Lung cancer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7720920" y="12337920"/>
            <a:ext cx="3742560" cy="60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Paired samples tumor/control validation stages~entropy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7720920" y="7766280"/>
            <a:ext cx="3626280" cy="60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Only tumor samples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gene per stage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7720920" y="10358640"/>
            <a:ext cx="23364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Entropy analysis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7720920" y="3311280"/>
            <a:ext cx="244404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Expression dataset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8541000" y="3000960"/>
            <a:ext cx="93600" cy="22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000000"/>
          </a:solidFill>
          <a:ln w="91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"/>
          <p:cNvSpPr/>
          <p:nvPr/>
        </p:nvSpPr>
        <p:spPr>
          <a:xfrm>
            <a:off x="8541000" y="7105320"/>
            <a:ext cx="93600" cy="22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000000"/>
          </a:solidFill>
          <a:ln w="91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>
            <a:off x="8541000" y="11857680"/>
            <a:ext cx="93600" cy="22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000000"/>
          </a:solidFill>
          <a:ln w="91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"/>
          <p:cNvSpPr/>
          <p:nvPr/>
        </p:nvSpPr>
        <p:spPr>
          <a:xfrm>
            <a:off x="8541000" y="9985680"/>
            <a:ext cx="93600" cy="22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000000"/>
          </a:solidFill>
          <a:ln w="91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"/>
          <p:cNvSpPr/>
          <p:nvPr/>
        </p:nvSpPr>
        <p:spPr>
          <a:xfrm>
            <a:off x="1666800" y="1998720"/>
            <a:ext cx="3885480" cy="40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CreateMetadataFromGDCFiles.R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1667160" y="3690720"/>
            <a:ext cx="45046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LoadExpressionData.R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RPKM_Normalization_V2.R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1667160" y="13194720"/>
            <a:ext cx="548532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PairedSamplesEntropyStagesValidation.R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1667520" y="8695080"/>
            <a:ext cx="540612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CreateDEGenesPerStageMeansFromPairedV2.R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9799920" y="13019760"/>
            <a:ext cx="9132480" cy="159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Stage I  : ???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Stage II : ???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Stage III: ???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7527600" y="457200"/>
            <a:ext cx="244404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"/>
          <p:cNvSpPr/>
          <p:nvPr/>
        </p:nvSpPr>
        <p:spPr>
          <a:xfrm>
            <a:off x="1667880" y="10711440"/>
            <a:ext cx="540612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CalculateShannonEntropy.R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9804600" y="8200440"/>
            <a:ext cx="13054680" cy="13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log2folchange=log2[Expr(Stage i)-Expr(Stages ii and iii)]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Log2folchange &gt;=1.58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Stage I  : 347 genes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Stage II : 301 genes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Stage III: 744 genes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6"/>
          <a:stretch/>
        </p:blipFill>
        <p:spPr>
          <a:xfrm>
            <a:off x="8233200" y="5965200"/>
            <a:ext cx="793440" cy="793440"/>
          </a:xfrm>
          <a:prstGeom prst="rect">
            <a:avLst/>
          </a:prstGeom>
          <a:ln w="0">
            <a:noFill/>
          </a:ln>
        </p:spPr>
      </p:pic>
      <p:sp>
        <p:nvSpPr>
          <p:cNvPr id="136" name=""/>
          <p:cNvSpPr/>
          <p:nvPr/>
        </p:nvSpPr>
        <p:spPr>
          <a:xfrm>
            <a:off x="7720920" y="5246640"/>
            <a:ext cx="23364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Filters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all samples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8541000" y="4909680"/>
            <a:ext cx="93600" cy="22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000000"/>
          </a:solidFill>
          <a:ln w="91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"/>
          <p:cNvSpPr/>
          <p:nvPr/>
        </p:nvSpPr>
        <p:spPr>
          <a:xfrm>
            <a:off x="9799920" y="6079320"/>
            <a:ext cx="551628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Mean[Expr(tumor)] &gt;10 RPKM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fc=Mean[Expr(tumor)]/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Mean[Expr(normal)]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threshold log2fc&gt;= 1.58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- 2725 genes after filters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1667520" y="6031080"/>
            <a:ext cx="540612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Filters.R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"/>
          <p:cNvSpPr/>
          <p:nvPr/>
        </p:nvSpPr>
        <p:spPr>
          <a:xfrm>
            <a:off x="8037000" y="9558720"/>
            <a:ext cx="8193240" cy="290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log2folchange=log2[Expr(Stage i)-Expr(Stages ii and iii)]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Log2folchange &gt;=1.58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GeneX_StageI=StageI(Patient1,Patient2,Patient3)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GeneX_StageII and III=(Patient4,Patient5,Patient6)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GeneX_StageI-GeneX_StageII_and_III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Stage I  : 376 genes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Stage II : 307 genes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Stage III: 774 genes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3657600" y="2053800"/>
            <a:ext cx="12003120" cy="6857640"/>
          </a:xfrm>
          <a:prstGeom prst="rect">
            <a:avLst/>
          </a:prstGeom>
          <a:ln w="0"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3910680" y="9118440"/>
            <a:ext cx="10353240" cy="690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5199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2024-04-18T10:42:11Z</dcterms:created>
  <dc:creator/>
  <dc:description/>
  <dc:language>en-US</dc:language>
  <cp:lastModifiedBy/>
  <dcterms:modified xsi:type="dcterms:W3CDTF">2024-04-28T14:37:41Z</dcterms:modified>
  <cp:revision>152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