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104063" cy="102346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86F881-2825-4929-BD79-65361EEC25B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EDE2FB-9C02-4F0C-BBFF-8A1CE1583D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B02513-5F22-49B6-8608-95AEC323918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98D9F8-8B6A-4D96-9CBC-DAA194E8309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B545C88-26E6-4643-81A9-5FBA6F6877A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E8C326-DA5C-4F66-BF90-5E5FE1C4C5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8B52A6-29A7-4D60-A2B1-C5EDD2B330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868E39-9A42-4385-91B8-349A2295F1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D439D2-ED60-416D-A941-A82D6FF808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B2BC3B-AC6C-40CA-84E0-8D6D631EB38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F8D747-515F-499D-A57C-BC4810464D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69359A-8FB9-4839-BA7C-314E20CFFE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995FC13-0D80-46FF-87E3-9E7EA7CC6B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A03226-54A7-4484-B491-17DC18BD98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B992733-FF2C-4EE5-BDDE-47817A29A9F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C6CE5A-F226-4160-A165-ABF00F7BD48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C6BD8C-D2F8-405C-80C9-DFB2F85BA72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8B270F-8308-4B14-AEDF-AC2A3B8FE7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064335-DF40-4B50-AFAC-C0CBE0EFBD1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FE80C7-6642-401C-9F8F-561E7C6AC0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B59943-95C6-4401-B5C9-98BD9DF5F3A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AE1F6E-1CE2-4FD8-B4D9-76D9D8B758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D6050F-29E5-4F3C-AB2C-F3B2A21385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30DFA4-334B-48A5-AEE0-F3818A8D96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DD48EE-CA61-4AE4-BCDE-BE5AF050E0CB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</a:t>
            </a:r>
            <a:r>
              <a:rPr b="0" lang="en-US" sz="4400" spc="-1" strike="noStrike">
                <a:latin typeface="Arial"/>
              </a:rPr>
              <a:t>le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473326-72FF-4EE5-A613-8221FA27C819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</a:t>
            </a:r>
            <a:r>
              <a:rPr b="0" lang="en-US" sz="4400" spc="-1" strike="noStrike">
                <a:latin typeface="Arial"/>
              </a:rPr>
              <a:t>le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39680" cy="238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70000"/>
          </a:bodyPr>
          <a:p>
            <a:pPr algn="ctr">
              <a:buNone/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L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u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n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g 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c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a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n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c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e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r 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p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r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o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g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r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e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s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s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i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o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n 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a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n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d 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s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t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a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g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i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n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g 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w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it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h 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t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r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a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n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c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r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i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p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t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o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m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e 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b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i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o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f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o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r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m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a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ti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c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s 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a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n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d 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e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n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t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r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o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p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y 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a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n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a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l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y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s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i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s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962160"/>
            <a:ext cx="9139680" cy="165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fr-FR" sz="2400" spc="-1" strike="noStrike">
                <a:solidFill>
                  <a:srgbClr val="000000"/>
                </a:solidFill>
                <a:latin typeface="Calibri Light"/>
              </a:rPr>
              <a:t>Fel</a:t>
            </a:r>
            <a:r>
              <a:rPr b="0" lang="fr-FR" sz="2400" spc="-1" strike="noStrike">
                <a:solidFill>
                  <a:srgbClr val="000000"/>
                </a:solidFill>
                <a:latin typeface="Calibri Light"/>
              </a:rPr>
              <a:t>ipe </a:t>
            </a:r>
            <a:r>
              <a:rPr b="0" lang="fr-FR" sz="2400" spc="-1" strike="noStrike">
                <a:solidFill>
                  <a:srgbClr val="000000"/>
                </a:solidFill>
                <a:latin typeface="Calibri Light"/>
              </a:rPr>
              <a:t>LE</a:t>
            </a:r>
            <a:r>
              <a:rPr b="0" lang="fr-FR" sz="2400" spc="-1" strike="noStrike">
                <a:solidFill>
                  <a:srgbClr val="000000"/>
                </a:solidFill>
                <a:latin typeface="Calibri Light"/>
              </a:rPr>
              <a:t>AL </a:t>
            </a:r>
            <a:r>
              <a:rPr b="0" lang="fr-FR" sz="2400" spc="-1" strike="noStrike">
                <a:solidFill>
                  <a:srgbClr val="000000"/>
                </a:solidFill>
                <a:latin typeface="Calibri Light"/>
              </a:rPr>
              <a:t>VA</a:t>
            </a:r>
            <a:r>
              <a:rPr b="0" lang="fr-FR" sz="2400" spc="-1" strike="noStrike">
                <a:solidFill>
                  <a:srgbClr val="000000"/>
                </a:solidFill>
                <a:latin typeface="Calibri Light"/>
              </a:rPr>
              <a:t>LE</a:t>
            </a:r>
            <a:r>
              <a:rPr b="0" lang="fr-FR" sz="2400" spc="-1" strike="noStrike">
                <a:solidFill>
                  <a:srgbClr val="000000"/>
                </a:solidFill>
                <a:latin typeface="Calibri Light"/>
              </a:rPr>
              <a:t>NTI</a:t>
            </a:r>
            <a:r>
              <a:rPr b="0" lang="fr-FR" sz="2400" spc="-1" strike="noStrike">
                <a:solidFill>
                  <a:srgbClr val="000000"/>
                </a:solidFill>
                <a:latin typeface="Calibri Light"/>
              </a:rPr>
              <a:t>M </a:t>
            </a:r>
            <a:endParaRPr b="0" lang="en-US" sz="2400" spc="-1" strike="noStrike">
              <a:latin typeface="Arial"/>
            </a:endParaRPr>
          </a:p>
          <a:p>
            <a:pPr algn="ctr">
              <a:buNone/>
            </a:pPr>
            <a:r>
              <a:rPr b="0" lang="fr-FR" sz="2400" spc="-1" strike="noStrike">
                <a:solidFill>
                  <a:srgbClr val="000000"/>
                </a:solidFill>
                <a:latin typeface="Calibri Light"/>
              </a:rPr>
              <a:t>Nic</a:t>
            </a:r>
            <a:r>
              <a:rPr b="0" lang="fr-FR" sz="2400" spc="-1" strike="noStrike">
                <a:solidFill>
                  <a:srgbClr val="000000"/>
                </a:solidFill>
                <a:latin typeface="Calibri Light"/>
              </a:rPr>
              <a:t>ola</a:t>
            </a:r>
            <a:r>
              <a:rPr b="0" lang="fr-FR" sz="2400" spc="-1" strike="noStrike">
                <a:solidFill>
                  <a:srgbClr val="000000"/>
                </a:solidFill>
                <a:latin typeface="Calibri Light"/>
              </a:rPr>
              <a:t>s </a:t>
            </a:r>
            <a:r>
              <a:rPr b="0" lang="fr-FR" sz="2400" spc="-1" strike="noStrike">
                <a:solidFill>
                  <a:srgbClr val="000000"/>
                </a:solidFill>
                <a:latin typeface="Calibri Light"/>
              </a:rPr>
              <a:t>CA</a:t>
            </a:r>
            <a:r>
              <a:rPr b="0" lang="fr-FR" sz="2400" spc="-1" strike="noStrike">
                <a:solidFill>
                  <a:srgbClr val="000000"/>
                </a:solidFill>
                <a:latin typeface="Calibri Light"/>
              </a:rPr>
              <a:t>RE</a:t>
            </a:r>
            <a:r>
              <a:rPr b="0" lang="fr-FR" sz="2400" spc="-1" strike="noStrike">
                <a:solidFill>
                  <a:srgbClr val="000000"/>
                </a:solidFill>
                <a:latin typeface="Calibri Light"/>
              </a:rPr>
              <a:t>LS</a:t>
            </a:r>
            <a:endParaRPr b="0" lang="en-US" sz="2400" spc="-1" strike="noStrike">
              <a:latin typeface="Arial"/>
            </a:endParaRPr>
          </a:p>
          <a:p>
            <a:pPr algn="ctr">
              <a:buNone/>
            </a:pPr>
            <a:r>
              <a:rPr b="0" lang="fr-FR" sz="2400" spc="-1" strike="noStrike">
                <a:solidFill>
                  <a:srgbClr val="000000"/>
                </a:solidFill>
                <a:latin typeface="Calibri Light"/>
              </a:rPr>
              <a:t>Ca</a:t>
            </a:r>
            <a:r>
              <a:rPr b="0" lang="fr-FR" sz="2400" spc="-1" strike="noStrike">
                <a:solidFill>
                  <a:srgbClr val="000000"/>
                </a:solidFill>
                <a:latin typeface="Calibri Light"/>
              </a:rPr>
              <a:t>rlyl</a:t>
            </a:r>
            <a:r>
              <a:rPr b="0" lang="fr-FR" sz="2400" spc="-1" strike="noStrike">
                <a:solidFill>
                  <a:srgbClr val="000000"/>
                </a:solidFill>
                <a:latin typeface="Calibri Light"/>
              </a:rPr>
              <a:t>e </a:t>
            </a:r>
            <a:r>
              <a:rPr b="0" lang="fr-FR" sz="2400" spc="-1" strike="noStrike">
                <a:solidFill>
                  <a:srgbClr val="000000"/>
                </a:solidFill>
                <a:latin typeface="Calibri Light"/>
              </a:rPr>
              <a:t>RIB</a:t>
            </a:r>
            <a:r>
              <a:rPr b="0" lang="fr-FR" sz="2400" spc="-1" strike="noStrike">
                <a:solidFill>
                  <a:srgbClr val="000000"/>
                </a:solidFill>
                <a:latin typeface="Calibri Light"/>
              </a:rPr>
              <a:t>EIR</a:t>
            </a:r>
            <a:r>
              <a:rPr b="0" lang="fr-FR" sz="2400" spc="-1" strike="noStrike">
                <a:solidFill>
                  <a:srgbClr val="000000"/>
                </a:solidFill>
                <a:latin typeface="Calibri Light"/>
              </a:rPr>
              <a:t>O </a:t>
            </a:r>
            <a:r>
              <a:rPr b="0" lang="fr-FR" sz="2400" spc="-1" strike="noStrike">
                <a:solidFill>
                  <a:srgbClr val="000000"/>
                </a:solidFill>
                <a:latin typeface="Calibri Light"/>
              </a:rPr>
              <a:t>LI</a:t>
            </a:r>
            <a:r>
              <a:rPr b="0" lang="fr-FR" sz="2400" spc="-1" strike="noStrike">
                <a:solidFill>
                  <a:srgbClr val="000000"/>
                </a:solidFill>
                <a:latin typeface="Calibri Light"/>
              </a:rPr>
              <a:t>MA</a:t>
            </a:r>
            <a:endParaRPr b="0" lang="en-US" sz="2400" spc="-1" strike="noStrike">
              <a:latin typeface="Arial"/>
            </a:endParaRPr>
          </a:p>
          <a:p>
            <a:pPr algn="ctr"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Calibri Light"/>
              </a:rPr>
              <a:t>CN</a:t>
            </a:r>
            <a:r>
              <a:rPr b="0" lang="fr-FR" sz="2000" spc="-1" strike="noStrike">
                <a:solidFill>
                  <a:srgbClr val="000000"/>
                </a:solidFill>
                <a:latin typeface="Calibri Light"/>
              </a:rPr>
              <a:t>Pq - </a:t>
            </a:r>
            <a:r>
              <a:rPr b="0" lang="fr-FR" sz="2000" spc="-1" strike="noStrike">
                <a:solidFill>
                  <a:srgbClr val="000000"/>
                </a:solidFill>
                <a:latin typeface="Calibri Light"/>
              </a:rPr>
              <a:t>Con</a:t>
            </a:r>
            <a:r>
              <a:rPr b="0" lang="fr-FR" sz="2000" spc="-1" strike="noStrike">
                <a:solidFill>
                  <a:srgbClr val="000000"/>
                </a:solidFill>
                <a:latin typeface="Calibri Light"/>
              </a:rPr>
              <a:t>sel</a:t>
            </a:r>
            <a:r>
              <a:rPr b="0" lang="fr-FR" sz="2000" spc="-1" strike="noStrike">
                <a:solidFill>
                  <a:srgbClr val="000000"/>
                </a:solidFill>
                <a:latin typeface="Calibri Light"/>
              </a:rPr>
              <a:t>ho </a:t>
            </a:r>
            <a:r>
              <a:rPr b="0" lang="fr-FR" sz="2000" spc="-1" strike="noStrike">
                <a:solidFill>
                  <a:srgbClr val="000000"/>
                </a:solidFill>
                <a:latin typeface="Calibri Light"/>
              </a:rPr>
              <a:t>Nac</a:t>
            </a:r>
            <a:r>
              <a:rPr b="0" lang="fr-FR" sz="2000" spc="-1" strike="noStrike">
                <a:solidFill>
                  <a:srgbClr val="000000"/>
                </a:solidFill>
                <a:latin typeface="Calibri Light"/>
              </a:rPr>
              <a:t>ion</a:t>
            </a:r>
            <a:r>
              <a:rPr b="0" lang="fr-FR" sz="2000" spc="-1" strike="noStrike">
                <a:solidFill>
                  <a:srgbClr val="000000"/>
                </a:solidFill>
                <a:latin typeface="Calibri Light"/>
              </a:rPr>
              <a:t>al </a:t>
            </a:r>
            <a:r>
              <a:rPr b="0" lang="fr-FR" sz="2000" spc="-1" strike="noStrike">
                <a:solidFill>
                  <a:srgbClr val="000000"/>
                </a:solidFill>
                <a:latin typeface="Calibri Light"/>
              </a:rPr>
              <a:t>de </a:t>
            </a:r>
            <a:r>
              <a:rPr b="0" lang="fr-FR" sz="2000" spc="-1" strike="noStrike">
                <a:solidFill>
                  <a:srgbClr val="000000"/>
                </a:solidFill>
                <a:latin typeface="Calibri Light"/>
              </a:rPr>
              <a:t>Des</a:t>
            </a:r>
            <a:r>
              <a:rPr b="0" lang="fr-FR" sz="2000" spc="-1" strike="noStrike">
                <a:solidFill>
                  <a:srgbClr val="000000"/>
                </a:solidFill>
                <a:latin typeface="Calibri Light"/>
              </a:rPr>
              <a:t>env</a:t>
            </a:r>
            <a:r>
              <a:rPr b="0" lang="fr-FR" sz="2000" spc="-1" strike="noStrike">
                <a:solidFill>
                  <a:srgbClr val="000000"/>
                </a:solidFill>
                <a:latin typeface="Calibri Light"/>
              </a:rPr>
              <a:t>olvi</a:t>
            </a:r>
            <a:r>
              <a:rPr b="0" lang="fr-FR" sz="2000" spc="-1" strike="noStrike">
                <a:solidFill>
                  <a:srgbClr val="000000"/>
                </a:solidFill>
                <a:latin typeface="Calibri Light"/>
              </a:rPr>
              <a:t>me</a:t>
            </a:r>
            <a:r>
              <a:rPr b="0" lang="fr-FR" sz="2000" spc="-1" strike="noStrike">
                <a:solidFill>
                  <a:srgbClr val="000000"/>
                </a:solidFill>
                <a:latin typeface="Calibri Light"/>
              </a:rPr>
              <a:t>nto </a:t>
            </a:r>
            <a:r>
              <a:rPr b="0" lang="fr-FR" sz="2000" spc="-1" strike="noStrike">
                <a:solidFill>
                  <a:srgbClr val="000000"/>
                </a:solidFill>
                <a:latin typeface="Calibri Light"/>
              </a:rPr>
              <a:t>Cie</a:t>
            </a:r>
            <a:r>
              <a:rPr b="0" lang="fr-FR" sz="2000" spc="-1" strike="noStrike">
                <a:solidFill>
                  <a:srgbClr val="000000"/>
                </a:solidFill>
                <a:latin typeface="Calibri Light"/>
              </a:rPr>
              <a:t>ntífi</a:t>
            </a:r>
            <a:r>
              <a:rPr b="0" lang="fr-FR" sz="2000" spc="-1" strike="noStrike">
                <a:solidFill>
                  <a:srgbClr val="000000"/>
                </a:solidFill>
                <a:latin typeface="Calibri Light"/>
              </a:rPr>
              <a:t>co </a:t>
            </a:r>
            <a:r>
              <a:rPr b="0" lang="fr-FR" sz="2000" spc="-1" strike="noStrike">
                <a:solidFill>
                  <a:srgbClr val="000000"/>
                </a:solidFill>
                <a:latin typeface="Calibri Light"/>
              </a:rPr>
              <a:t>e </a:t>
            </a:r>
            <a:r>
              <a:rPr b="0" lang="fr-FR" sz="2000" spc="-1" strike="noStrike">
                <a:solidFill>
                  <a:srgbClr val="000000"/>
                </a:solidFill>
                <a:latin typeface="Calibri Light"/>
              </a:rPr>
              <a:t>Tec</a:t>
            </a:r>
            <a:r>
              <a:rPr b="0" lang="fr-FR" sz="2000" spc="-1" strike="noStrike">
                <a:solidFill>
                  <a:srgbClr val="000000"/>
                </a:solidFill>
                <a:latin typeface="Calibri Light"/>
              </a:rPr>
              <a:t>nol</a:t>
            </a:r>
            <a:r>
              <a:rPr b="0" lang="fr-FR" sz="2000" spc="-1" strike="noStrike">
                <a:solidFill>
                  <a:srgbClr val="000000"/>
                </a:solidFill>
                <a:latin typeface="Calibri Light"/>
              </a:rPr>
              <a:t>ógi</a:t>
            </a:r>
            <a:r>
              <a:rPr b="0" lang="fr-FR" sz="2000" spc="-1" strike="noStrike">
                <a:solidFill>
                  <a:srgbClr val="000000"/>
                </a:solidFill>
                <a:latin typeface="Calibri Light"/>
              </a:rPr>
              <a:t>co</a:t>
            </a:r>
            <a:endParaRPr b="0" lang="en-US" sz="2000" spc="-1" strike="noStrike">
              <a:latin typeface="Arial"/>
            </a:endParaRPr>
          </a:p>
          <a:p>
            <a:pPr algn="ctr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Calibri Light"/>
              </a:rPr>
              <a:t>Fioc</a:t>
            </a:r>
            <a:r>
              <a:rPr b="0" lang="fr-FR" sz="2000" spc="-1" strike="noStrike">
                <a:solidFill>
                  <a:srgbClr val="000000"/>
                </a:solidFill>
                <a:latin typeface="Calibri Light"/>
              </a:rPr>
              <a:t>ruz  </a:t>
            </a:r>
            <a:r>
              <a:rPr b="0" lang="fr-FR" sz="2000" spc="-1" strike="noStrike">
                <a:solidFill>
                  <a:srgbClr val="000000"/>
                </a:solidFill>
                <a:latin typeface="Calibri Light"/>
              </a:rPr>
              <a:t>- </a:t>
            </a:r>
            <a:r>
              <a:rPr b="0" lang="fr-FR" sz="2000" spc="-1" strike="noStrike">
                <a:solidFill>
                  <a:srgbClr val="000000"/>
                </a:solidFill>
                <a:latin typeface="Calibri Light"/>
              </a:rPr>
              <a:t>Fun</a:t>
            </a:r>
            <a:r>
              <a:rPr b="0" lang="fr-FR" sz="2000" spc="-1" strike="noStrike">
                <a:solidFill>
                  <a:srgbClr val="000000"/>
                </a:solidFill>
                <a:latin typeface="Calibri Light"/>
              </a:rPr>
              <a:t>daç</a:t>
            </a:r>
            <a:r>
              <a:rPr b="0" lang="fr-FR" sz="2000" spc="-1" strike="noStrike">
                <a:solidFill>
                  <a:srgbClr val="000000"/>
                </a:solidFill>
                <a:latin typeface="Calibri Light"/>
              </a:rPr>
              <a:t>ão </a:t>
            </a:r>
            <a:r>
              <a:rPr b="0" lang="fr-FR" sz="2000" spc="-1" strike="noStrike">
                <a:solidFill>
                  <a:srgbClr val="000000"/>
                </a:solidFill>
                <a:latin typeface="Calibri Light"/>
              </a:rPr>
              <a:t>Os</a:t>
            </a:r>
            <a:r>
              <a:rPr b="0" lang="fr-FR" sz="2000" spc="-1" strike="noStrike">
                <a:solidFill>
                  <a:srgbClr val="000000"/>
                </a:solidFill>
                <a:latin typeface="Calibri Light"/>
              </a:rPr>
              <a:t>wal</a:t>
            </a:r>
            <a:r>
              <a:rPr b="0" lang="fr-FR" sz="2000" spc="-1" strike="noStrike">
                <a:solidFill>
                  <a:srgbClr val="000000"/>
                </a:solidFill>
                <a:latin typeface="Calibri Light"/>
              </a:rPr>
              <a:t>do </a:t>
            </a:r>
            <a:r>
              <a:rPr b="0" lang="fr-FR" sz="2000" spc="-1" strike="noStrike">
                <a:solidFill>
                  <a:srgbClr val="000000"/>
                </a:solidFill>
                <a:latin typeface="Calibri Light"/>
              </a:rPr>
              <a:t>Cru</a:t>
            </a:r>
            <a:r>
              <a:rPr b="0" lang="fr-FR" sz="2000" spc="-1" strike="noStrike">
                <a:solidFill>
                  <a:srgbClr val="000000"/>
                </a:solidFill>
                <a:latin typeface="Calibri Light"/>
              </a:rPr>
              <a:t>z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828800" y="360"/>
            <a:ext cx="914328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3272400" y="410040"/>
            <a:ext cx="5632200" cy="609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457200" y="323640"/>
            <a:ext cx="11691000" cy="424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"/>
          <p:cNvGraphicFramePr/>
          <p:nvPr/>
        </p:nvGraphicFramePr>
        <p:xfrm>
          <a:off x="0" y="268560"/>
          <a:ext cx="12115080" cy="6279840"/>
        </p:xfrm>
        <a:graphic>
          <a:graphicData uri="http://schemas.openxmlformats.org/drawingml/2006/table">
            <a:tbl>
              <a:tblPr/>
              <a:tblGrid>
                <a:gridCol w="695880"/>
                <a:gridCol w="914400"/>
                <a:gridCol w="564480"/>
                <a:gridCol w="578160"/>
                <a:gridCol w="702720"/>
                <a:gridCol w="576360"/>
                <a:gridCol w="776880"/>
                <a:gridCol w="830160"/>
                <a:gridCol w="821160"/>
                <a:gridCol w="860760"/>
                <a:gridCol w="860760"/>
                <a:gridCol w="1449360"/>
                <a:gridCol w="1100520"/>
              </a:tblGrid>
              <a:tr h="551880">
                <a:tc gridSpan="3"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Threshol</a:t>
                      </a:r>
                      <a:r>
                        <a:rPr b="0" lang="en-US" sz="1000" spc="-1" strike="noStrike">
                          <a:latin typeface="Arial"/>
                        </a:rPr>
                        <a:t>ds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3"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Number </a:t>
                      </a:r>
                      <a:r>
                        <a:rPr b="0" lang="en-US" sz="1000" spc="-1" strike="noStrike">
                          <a:latin typeface="Arial"/>
                        </a:rPr>
                        <a:t>of tumor </a:t>
                      </a:r>
                      <a:r>
                        <a:rPr b="0" lang="en-US" sz="1000" spc="-1" strike="noStrike">
                          <a:latin typeface="Arial"/>
                        </a:rPr>
                        <a:t>genes </a:t>
                      </a:r>
                      <a:r>
                        <a:rPr b="0" lang="en-US" sz="1000" spc="-1" strike="noStrike">
                          <a:latin typeface="Arial"/>
                        </a:rPr>
                        <a:t>per stage </a:t>
                      </a:r>
                      <a:r>
                        <a:rPr b="0" lang="en-US" sz="1000" spc="-1" strike="noStrike">
                          <a:latin typeface="Arial"/>
                        </a:rPr>
                        <a:t>(all/exclu</a:t>
                      </a:r>
                      <a:r>
                        <a:rPr b="0" lang="en-US" sz="1000" spc="-1" strike="noStrike">
                          <a:latin typeface="Arial"/>
                        </a:rPr>
                        <a:t>sive per </a:t>
                      </a:r>
                      <a:r>
                        <a:rPr b="0" lang="en-US" sz="1000" spc="-1" strike="noStrike">
                          <a:latin typeface="Arial"/>
                        </a:rPr>
                        <a:t>stage)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3"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co-</a:t>
                      </a:r>
                      <a:r>
                        <a:rPr b="0" lang="en-US" sz="1000" spc="-1" strike="noStrike">
                          <a:latin typeface="Arial"/>
                        </a:rPr>
                        <a:t>expressi</a:t>
                      </a:r>
                      <a:r>
                        <a:rPr b="0" lang="en-US" sz="1000" spc="-1" strike="noStrike">
                          <a:latin typeface="Arial"/>
                        </a:rPr>
                        <a:t>on </a:t>
                      </a:r>
                      <a:r>
                        <a:rPr b="0" lang="en-US" sz="1000" spc="-1" strike="noStrike">
                          <a:latin typeface="Arial"/>
                        </a:rPr>
                        <a:t>netwoRk, </a:t>
                      </a:r>
                      <a:r>
                        <a:rPr b="0" lang="en-US" sz="1000" spc="-1" strike="noStrike">
                          <a:latin typeface="Arial"/>
                        </a:rPr>
                        <a:t>after </a:t>
                      </a:r>
                      <a:r>
                        <a:rPr b="0" lang="en-US" sz="1000" spc="-1" strike="noStrike">
                          <a:latin typeface="Arial"/>
                        </a:rPr>
                        <a:t>filtering  </a:t>
                      </a:r>
                      <a:r>
                        <a:rPr b="0" lang="en-US" sz="1000" spc="-1" strike="noStrike">
                          <a:latin typeface="Arial"/>
                        </a:rPr>
                        <a:t>(Nº of </a:t>
                      </a:r>
                      <a:r>
                        <a:rPr b="0" lang="en-US" sz="1000" spc="-1" strike="noStrike">
                          <a:latin typeface="Arial"/>
                        </a:rPr>
                        <a:t>vertex/Nº </a:t>
                      </a:r>
                      <a:r>
                        <a:rPr b="0" lang="en-US" sz="1000" spc="-1" strike="noStrike">
                          <a:latin typeface="Arial"/>
                        </a:rPr>
                        <a:t>of </a:t>
                      </a:r>
                      <a:r>
                        <a:rPr b="0" lang="en-US" sz="1000" spc="-1" strike="noStrike">
                          <a:latin typeface="Arial"/>
                        </a:rPr>
                        <a:t>edges/E</a:t>
                      </a:r>
                      <a:r>
                        <a:rPr b="0" lang="en-US" sz="1000" spc="-1" strike="noStrike">
                          <a:latin typeface="Arial"/>
                        </a:rPr>
                        <a:t>ntropy)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3"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sub-</a:t>
                      </a:r>
                      <a:r>
                        <a:rPr b="0" lang="en-US" sz="1000" spc="-1" strike="noStrike">
                          <a:latin typeface="Arial"/>
                        </a:rPr>
                        <a:t>interacto</a:t>
                      </a:r>
                      <a:r>
                        <a:rPr b="0" lang="en-US" sz="1000" spc="-1" strike="noStrike">
                          <a:latin typeface="Arial"/>
                        </a:rPr>
                        <a:t>me </a:t>
                      </a:r>
                      <a:r>
                        <a:rPr b="0" lang="en-US" sz="1000" spc="-1" strike="noStrike">
                          <a:latin typeface="Arial"/>
                        </a:rPr>
                        <a:t>network, </a:t>
                      </a:r>
                      <a:r>
                        <a:rPr b="0" lang="en-US" sz="1000" spc="-1" strike="noStrike">
                          <a:latin typeface="Arial"/>
                        </a:rPr>
                        <a:t>extrapola</a:t>
                      </a:r>
                      <a:r>
                        <a:rPr b="0" lang="en-US" sz="1000" spc="-1" strike="noStrike">
                          <a:latin typeface="Arial"/>
                        </a:rPr>
                        <a:t>ted  (Nº </a:t>
                      </a:r>
                      <a:r>
                        <a:rPr b="0" lang="en-US" sz="1000" spc="-1" strike="noStrike">
                          <a:latin typeface="Arial"/>
                        </a:rPr>
                        <a:t>of </a:t>
                      </a:r>
                      <a:r>
                        <a:rPr b="0" lang="en-US" sz="1000" spc="-1" strike="noStrike">
                          <a:latin typeface="Arial"/>
                        </a:rPr>
                        <a:t>vertex/Nº </a:t>
                      </a:r>
                      <a:r>
                        <a:rPr b="0" lang="en-US" sz="1000" spc="-1" strike="noStrike">
                          <a:latin typeface="Arial"/>
                        </a:rPr>
                        <a:t>of </a:t>
                      </a:r>
                      <a:r>
                        <a:rPr b="0" lang="en-US" sz="1000" spc="-1" strike="noStrike">
                          <a:latin typeface="Arial"/>
                        </a:rPr>
                        <a:t>edges/E</a:t>
                      </a:r>
                      <a:r>
                        <a:rPr b="0" lang="en-US" sz="1000" spc="-1" strike="noStrike">
                          <a:latin typeface="Arial"/>
                        </a:rPr>
                        <a:t>ntropy)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5924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RPKM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LFC </a:t>
                      </a:r>
                      <a:r>
                        <a:rPr b="0" lang="en-US" sz="1000" spc="-1" strike="noStrike">
                          <a:latin typeface="Arial"/>
                        </a:rPr>
                        <a:t>tumor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LFC per </a:t>
                      </a:r>
                      <a:r>
                        <a:rPr b="0" lang="en-US" sz="1000" spc="-1" strike="noStrike">
                          <a:latin typeface="Arial"/>
                        </a:rPr>
                        <a:t>stage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Nº of </a:t>
                      </a:r>
                      <a:r>
                        <a:rPr b="0" lang="en-US" sz="1000" spc="-1" strike="noStrike">
                          <a:latin typeface="Arial"/>
                        </a:rPr>
                        <a:t>tumor </a:t>
                      </a:r>
                      <a:r>
                        <a:rPr b="0" lang="en-US" sz="1000" spc="-1" strike="noStrike">
                          <a:latin typeface="Arial"/>
                        </a:rPr>
                        <a:t>genes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1" lang="en-US" sz="1000" spc="-1" strike="noStrike">
                          <a:latin typeface="Arial"/>
                        </a:rPr>
                        <a:t>Stage I</a:t>
                      </a:r>
                      <a:endParaRPr b="1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1" lang="en-US" sz="1000" spc="-1" strike="noStrike">
                          <a:latin typeface="Arial"/>
                        </a:rPr>
                        <a:t>Stage II</a:t>
                      </a:r>
                      <a:endParaRPr b="1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1" lang="en-US" sz="1000" spc="-1" strike="noStrike">
                          <a:latin typeface="Arial"/>
                        </a:rPr>
                        <a:t>Stage III</a:t>
                      </a:r>
                      <a:endParaRPr b="1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1" lang="en-US" sz="1000" spc="-1" strike="noStrike">
                          <a:latin typeface="Arial"/>
                        </a:rPr>
                        <a:t>Stage I</a:t>
                      </a:r>
                      <a:endParaRPr b="1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1" lang="en-US" sz="1000" spc="-1" strike="noStrike">
                          <a:latin typeface="Arial"/>
                        </a:rPr>
                        <a:t>Stage II</a:t>
                      </a:r>
                      <a:endParaRPr b="1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1" lang="en-US" sz="1000" spc="-1" strike="noStrike">
                          <a:latin typeface="Arial"/>
                        </a:rPr>
                        <a:t>Stage III</a:t>
                      </a:r>
                      <a:endParaRPr b="1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1" lang="en-US" sz="1000" spc="-1" strike="noStrike">
                          <a:latin typeface="Arial"/>
                        </a:rPr>
                        <a:t>Stage I</a:t>
                      </a:r>
                      <a:endParaRPr b="1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1" lang="en-US" sz="1000" spc="-1" strike="noStrike">
                          <a:latin typeface="Arial"/>
                        </a:rPr>
                        <a:t>Stage II</a:t>
                      </a:r>
                      <a:endParaRPr b="1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1" lang="en-US" sz="1000" spc="-1" strike="noStrike">
                          <a:latin typeface="Arial"/>
                        </a:rPr>
                        <a:t>Stage III</a:t>
                      </a:r>
                      <a:endParaRPr b="1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5188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≥</a:t>
                      </a:r>
                      <a:r>
                        <a:rPr b="0" lang="en-US" sz="1000" spc="-1" strike="noStrike">
                          <a:latin typeface="Arial"/>
                        </a:rPr>
                        <a:t>1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≥</a:t>
                      </a:r>
                      <a:r>
                        <a:rPr b="0" lang="en-US" sz="1000" spc="-1" strike="noStrike">
                          <a:latin typeface="Arial"/>
                        </a:rPr>
                        <a:t>1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1894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159/104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246/190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344/263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78/123/1.</a:t>
                      </a:r>
                      <a:r>
                        <a:rPr b="0" lang="en-US" sz="1000" spc="-1" strike="noStrike">
                          <a:latin typeface="Arial"/>
                        </a:rPr>
                        <a:t>8509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142/289/</a:t>
                      </a:r>
                      <a:r>
                        <a:rPr b="0" lang="en-US" sz="1000" spc="-1" strike="noStrike">
                          <a:latin typeface="Arial"/>
                        </a:rPr>
                        <a:t>2.1892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197/416/</a:t>
                      </a:r>
                      <a:r>
                        <a:rPr b="0" lang="en-US" sz="1000" spc="-1" strike="noStrike">
                          <a:latin typeface="Arial"/>
                        </a:rPr>
                        <a:t>2.7483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360/434/</a:t>
                      </a:r>
                      <a:r>
                        <a:rPr b="0" lang="en-US" sz="1000" spc="-1" strike="noStrike">
                          <a:latin typeface="Arial"/>
                        </a:rPr>
                        <a:t>1.8228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566/846/</a:t>
                      </a:r>
                      <a:r>
                        <a:rPr b="0" lang="en-US" sz="1000" spc="-1" strike="noStrike">
                          <a:latin typeface="Arial"/>
                        </a:rPr>
                        <a:t>2.3299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747/1381</a:t>
                      </a:r>
                      <a:r>
                        <a:rPr b="0" lang="en-US" sz="1000" spc="-1" strike="noStrike">
                          <a:latin typeface="Arial"/>
                        </a:rPr>
                        <a:t>/2.7499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5188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5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≥</a:t>
                      </a:r>
                      <a:r>
                        <a:rPr b="0" lang="en-US" sz="1000" spc="-1" strike="noStrike">
                          <a:latin typeface="Arial"/>
                        </a:rPr>
                        <a:t>1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≥</a:t>
                      </a:r>
                      <a:r>
                        <a:rPr b="0" lang="en-US" sz="1000" spc="-1" strike="noStrike">
                          <a:latin typeface="Arial"/>
                        </a:rPr>
                        <a:t>1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1537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154/99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243/187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338/257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74/114/1.</a:t>
                      </a:r>
                      <a:r>
                        <a:rPr b="0" lang="en-US" sz="1000" spc="-1" strike="noStrike">
                          <a:latin typeface="Arial"/>
                        </a:rPr>
                        <a:t>774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140/287/</a:t>
                      </a:r>
                      <a:r>
                        <a:rPr b="0" lang="en-US" sz="1000" spc="-1" strike="noStrike">
                          <a:latin typeface="Arial"/>
                        </a:rPr>
                        <a:t>2.2088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192/401/</a:t>
                      </a:r>
                      <a:r>
                        <a:rPr b="0" lang="en-US" sz="1000" spc="-1" strike="noStrike">
                          <a:latin typeface="Arial"/>
                        </a:rPr>
                        <a:t>2.74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317/376/</a:t>
                      </a:r>
                      <a:r>
                        <a:rPr b="0" lang="en-US" sz="1000" spc="-1" strike="noStrike">
                          <a:latin typeface="Arial"/>
                        </a:rPr>
                        <a:t>1.7928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486/726/</a:t>
                      </a:r>
                      <a:r>
                        <a:rPr b="0" lang="en-US" sz="1000" spc="-1" strike="noStrike">
                          <a:latin typeface="Arial"/>
                        </a:rPr>
                        <a:t>2.3635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642/1199</a:t>
                      </a:r>
                      <a:r>
                        <a:rPr b="0" lang="en-US" sz="1000" spc="-1" strike="noStrike">
                          <a:latin typeface="Arial"/>
                        </a:rPr>
                        <a:t>/2.7873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5188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≥</a:t>
                      </a:r>
                      <a:r>
                        <a:rPr b="0" lang="en-US" sz="1000" spc="-1" strike="noStrike">
                          <a:latin typeface="Arial"/>
                        </a:rPr>
                        <a:t>1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≥</a:t>
                      </a:r>
                      <a:r>
                        <a:rPr b="0" lang="en-US" sz="1000" spc="-1" strike="noStrike">
                          <a:latin typeface="Arial"/>
                        </a:rPr>
                        <a:t>1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1022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140/87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225/171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313/236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65/90/1.4</a:t>
                      </a:r>
                      <a:r>
                        <a:rPr b="0" lang="en-US" sz="1000" spc="-1" strike="noStrike">
                          <a:latin typeface="Arial"/>
                        </a:rPr>
                        <a:t>5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130/253/</a:t>
                      </a:r>
                      <a:r>
                        <a:rPr b="0" lang="en-US" sz="1000" spc="-1" strike="noStrike">
                          <a:latin typeface="Arial"/>
                        </a:rPr>
                        <a:t>2.076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177/376/</a:t>
                      </a:r>
                      <a:r>
                        <a:rPr b="0" lang="en-US" sz="1000" spc="-1" strike="noStrike">
                          <a:latin typeface="Arial"/>
                        </a:rPr>
                        <a:t>2.7919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231/256/</a:t>
                      </a:r>
                      <a:r>
                        <a:rPr b="0" lang="en-US" sz="1000" spc="-1" strike="noStrike">
                          <a:latin typeface="Arial"/>
                        </a:rPr>
                        <a:t>1.7223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362/527/</a:t>
                      </a:r>
                      <a:r>
                        <a:rPr b="0" lang="en-US" sz="1000" spc="-1" strike="noStrike">
                          <a:latin typeface="Arial"/>
                        </a:rPr>
                        <a:t>2.3367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462/824/</a:t>
                      </a:r>
                      <a:r>
                        <a:rPr b="0" lang="en-US" sz="1000" spc="-1" strike="noStrike">
                          <a:latin typeface="Arial"/>
                        </a:rPr>
                        <a:t>2.7546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5188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≥</a:t>
                      </a:r>
                      <a:r>
                        <a:rPr b="0" lang="en-US" sz="1000" spc="-1" strike="noStrike">
                          <a:latin typeface="Arial"/>
                        </a:rPr>
                        <a:t>1.58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≥</a:t>
                      </a:r>
                      <a:r>
                        <a:rPr b="0" lang="en-US" sz="1000" spc="-1" strike="noStrike">
                          <a:latin typeface="Arial"/>
                        </a:rPr>
                        <a:t>1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883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109/67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159/123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161/113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50/76/1.9</a:t>
                      </a:r>
                      <a:r>
                        <a:rPr b="0" lang="en-US" sz="1000" spc="-1" strike="noStrike">
                          <a:latin typeface="Arial"/>
                        </a:rPr>
                        <a:t>375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92/190/2.</a:t>
                      </a:r>
                      <a:r>
                        <a:rPr b="0" lang="en-US" sz="1000" spc="-1" strike="noStrike">
                          <a:latin typeface="Arial"/>
                        </a:rPr>
                        <a:t>2714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84/141/1.</a:t>
                      </a:r>
                      <a:r>
                        <a:rPr b="0" lang="en-US" sz="1000" spc="-1" strike="noStrike">
                          <a:latin typeface="Arial"/>
                        </a:rPr>
                        <a:t>9329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101/108/</a:t>
                      </a:r>
                      <a:r>
                        <a:rPr b="0" lang="en-US" sz="1000" spc="-1" strike="noStrike">
                          <a:latin typeface="Arial"/>
                        </a:rPr>
                        <a:t>1.6237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195/229/</a:t>
                      </a:r>
                      <a:r>
                        <a:rPr b="0" lang="en-US" sz="1000" spc="-1" strike="noStrike">
                          <a:latin typeface="Arial"/>
                        </a:rPr>
                        <a:t>1.9478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233/336/</a:t>
                      </a:r>
                      <a:r>
                        <a:rPr b="0" lang="en-US" sz="1000" spc="-1" strike="noStrike">
                          <a:latin typeface="Arial"/>
                        </a:rPr>
                        <a:t>2.2566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5188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5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≥</a:t>
                      </a:r>
                      <a:r>
                        <a:rPr b="0" lang="en-US" sz="1000" spc="-1" strike="noStrike">
                          <a:latin typeface="Arial"/>
                        </a:rPr>
                        <a:t>1.58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≥</a:t>
                      </a:r>
                      <a:r>
                        <a:rPr b="0" lang="en-US" sz="1000" spc="-1" strike="noStrike">
                          <a:latin typeface="Arial"/>
                        </a:rPr>
                        <a:t>1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695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105/63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156/120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155/107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47/73/2.0</a:t>
                      </a:r>
                      <a:r>
                        <a:rPr b="0" lang="en-US" sz="1000" spc="-1" strike="noStrike">
                          <a:latin typeface="Arial"/>
                        </a:rPr>
                        <a:t>019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90/188/2.</a:t>
                      </a:r>
                      <a:r>
                        <a:rPr b="0" lang="en-US" sz="1000" spc="-1" strike="noStrike">
                          <a:latin typeface="Arial"/>
                        </a:rPr>
                        <a:t>304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80/130/1.</a:t>
                      </a:r>
                      <a:r>
                        <a:rPr b="0" lang="en-US" sz="1000" spc="-1" strike="noStrike">
                          <a:latin typeface="Arial"/>
                        </a:rPr>
                        <a:t>9456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84/89/1.5</a:t>
                      </a:r>
                      <a:r>
                        <a:rPr b="0" lang="en-US" sz="1000" spc="-1" strike="noStrike">
                          <a:latin typeface="Arial"/>
                        </a:rPr>
                        <a:t>565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157/182/</a:t>
                      </a:r>
                      <a:r>
                        <a:rPr b="0" lang="en-US" sz="1000" spc="-1" strike="noStrike">
                          <a:latin typeface="Arial"/>
                        </a:rPr>
                        <a:t>1.986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186/273/</a:t>
                      </a:r>
                      <a:r>
                        <a:rPr b="0" lang="en-US" sz="1000" spc="-1" strike="noStrike">
                          <a:latin typeface="Arial"/>
                        </a:rPr>
                        <a:t>2.3503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5188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≥</a:t>
                      </a:r>
                      <a:r>
                        <a:rPr b="0" lang="en-US" sz="1000" spc="-1" strike="noStrike">
                          <a:latin typeface="Arial"/>
                        </a:rPr>
                        <a:t>1.58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≥</a:t>
                      </a:r>
                      <a:r>
                        <a:rPr b="0" lang="en-US" sz="1000" spc="-1" strike="noStrike">
                          <a:latin typeface="Arial"/>
                        </a:rPr>
                        <a:t>1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452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92/52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145/110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134/89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39/54/1.4</a:t>
                      </a:r>
                      <a:r>
                        <a:rPr b="0" lang="en-US" sz="1000" spc="-1" strike="noStrike">
                          <a:latin typeface="Arial"/>
                        </a:rPr>
                        <a:t>745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82/164/2.</a:t>
                      </a:r>
                      <a:r>
                        <a:rPr b="0" lang="en-US" sz="1000" spc="-1" strike="noStrike">
                          <a:latin typeface="Arial"/>
                        </a:rPr>
                        <a:t>1161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66/93/1.5</a:t>
                      </a:r>
                      <a:r>
                        <a:rPr b="0" lang="en-US" sz="1000" spc="-1" strike="noStrike">
                          <a:latin typeface="Arial"/>
                        </a:rPr>
                        <a:t>724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57/52/1.3</a:t>
                      </a:r>
                      <a:r>
                        <a:rPr b="0" lang="en-US" sz="1000" spc="-1" strike="noStrike">
                          <a:latin typeface="Arial"/>
                        </a:rPr>
                        <a:t>245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118/133/</a:t>
                      </a:r>
                      <a:r>
                        <a:rPr b="0" lang="en-US" sz="1000" spc="-1" strike="noStrike">
                          <a:latin typeface="Arial"/>
                        </a:rPr>
                        <a:t>1.9119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129/175/</a:t>
                      </a:r>
                      <a:r>
                        <a:rPr b="0" lang="en-US" sz="1000" spc="-1" strike="noStrike">
                          <a:latin typeface="Arial"/>
                        </a:rPr>
                        <a:t>2.2628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5188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≥</a:t>
                      </a:r>
                      <a:r>
                        <a:rPr b="0" lang="en-US" sz="1000" spc="-1" strike="noStrike">
                          <a:latin typeface="Arial"/>
                        </a:rPr>
                        <a:t>1.58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≥</a:t>
                      </a:r>
                      <a:r>
                        <a:rPr b="0" lang="en-US" sz="1000" spc="-1" strike="noStrike">
                          <a:latin typeface="Arial"/>
                        </a:rPr>
                        <a:t>1.58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883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95/56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115/91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121/86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42/64/1.8</a:t>
                      </a:r>
                      <a:r>
                        <a:rPr b="0" lang="en-US" sz="1000" spc="-1" strike="noStrike">
                          <a:latin typeface="Arial"/>
                        </a:rPr>
                        <a:t>642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68/113/1.</a:t>
                      </a:r>
                      <a:r>
                        <a:rPr b="0" lang="en-US" sz="1000" spc="-1" strike="noStrike">
                          <a:latin typeface="Arial"/>
                        </a:rPr>
                        <a:t>9086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64/103/1.</a:t>
                      </a:r>
                      <a:r>
                        <a:rPr b="0" lang="en-US" sz="1000" spc="-1" strike="noStrike">
                          <a:latin typeface="Arial"/>
                        </a:rPr>
                        <a:t>8398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87/89/1.5</a:t>
                      </a:r>
                      <a:r>
                        <a:rPr b="0" lang="en-US" sz="1000" spc="-1" strike="noStrike">
                          <a:latin typeface="Arial"/>
                        </a:rPr>
                        <a:t>051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160/187/</a:t>
                      </a:r>
                      <a:r>
                        <a:rPr b="0" lang="en-US" sz="1000" spc="-1" strike="noStrike">
                          <a:latin typeface="Arial"/>
                        </a:rPr>
                        <a:t>1.9229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195/255/</a:t>
                      </a:r>
                      <a:r>
                        <a:rPr b="0" lang="en-US" sz="1000" spc="-1" strike="noStrike">
                          <a:latin typeface="Arial"/>
                        </a:rPr>
                        <a:t>2.0967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5188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5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≥</a:t>
                      </a:r>
                      <a:r>
                        <a:rPr b="0" lang="en-US" sz="1000" spc="-1" strike="noStrike">
                          <a:latin typeface="Arial"/>
                        </a:rPr>
                        <a:t>1.58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≥</a:t>
                      </a:r>
                      <a:r>
                        <a:rPr b="0" lang="en-US" sz="1000" spc="-1" strike="noStrike">
                          <a:latin typeface="Arial"/>
                        </a:rPr>
                        <a:t>1.58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695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92/53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115/91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117/82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39/56/1.6</a:t>
                      </a:r>
                      <a:r>
                        <a:rPr b="0" lang="en-US" sz="1000" spc="-1" strike="noStrike">
                          <a:latin typeface="Arial"/>
                        </a:rPr>
                        <a:t>946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68/113/1.</a:t>
                      </a:r>
                      <a:r>
                        <a:rPr b="0" lang="en-US" sz="1000" spc="-1" strike="noStrike">
                          <a:latin typeface="Arial"/>
                        </a:rPr>
                        <a:t>9086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61/100/1.</a:t>
                      </a:r>
                      <a:r>
                        <a:rPr b="0" lang="en-US" sz="1000" spc="-1" strike="noStrike">
                          <a:latin typeface="Arial"/>
                        </a:rPr>
                        <a:t>8995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72/73/1.4</a:t>
                      </a:r>
                      <a:r>
                        <a:rPr b="0" lang="en-US" sz="1000" spc="-1" strike="noStrike">
                          <a:latin typeface="Arial"/>
                        </a:rPr>
                        <a:t>283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131/151/1.9352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160/213/2.1903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5368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≥</a:t>
                      </a:r>
                      <a:r>
                        <a:rPr b="0" lang="en-US" sz="1000" spc="-1" strike="noStrike">
                          <a:latin typeface="Arial"/>
                        </a:rPr>
                        <a:t>1.58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≥</a:t>
                      </a:r>
                      <a:r>
                        <a:rPr b="0" lang="en-US" sz="1000" spc="-1" strike="noStrike">
                          <a:latin typeface="Arial"/>
                        </a:rPr>
                        <a:t>1.58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452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82/44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115/91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104/70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33/44/1.4186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67/112/1.9261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52/82/1.7948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44/42/1.3668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106/116/1.8114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110/139/2.1201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3760200" y="228600"/>
            <a:ext cx="5715000" cy="618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6560" y="1200600"/>
            <a:ext cx="12191760" cy="443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986400" y="330480"/>
            <a:ext cx="10287000" cy="632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3"/>
          <p:cNvSpPr txBox="1"/>
          <p:nvPr/>
        </p:nvSpPr>
        <p:spPr>
          <a:xfrm>
            <a:off x="1523880" y="930600"/>
            <a:ext cx="9139680" cy="4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fr-FR" sz="2400" spc="-1" strike="noStrike">
                <a:solidFill>
                  <a:srgbClr val="000000"/>
                </a:solidFill>
                <a:latin typeface="Calibri Light"/>
              </a:rPr>
              <a:t>Pró</a:t>
            </a:r>
            <a:r>
              <a:rPr b="0" lang="fr-FR" sz="2400" spc="-1" strike="noStrike">
                <a:solidFill>
                  <a:srgbClr val="000000"/>
                </a:solidFill>
                <a:latin typeface="Calibri Light"/>
              </a:rPr>
              <a:t>xi</a:t>
            </a:r>
            <a:r>
              <a:rPr b="0" lang="fr-FR" sz="2400" spc="-1" strike="noStrike">
                <a:solidFill>
                  <a:srgbClr val="000000"/>
                </a:solidFill>
                <a:latin typeface="Calibri Light"/>
              </a:rPr>
              <a:t>mo </a:t>
            </a:r>
            <a:r>
              <a:rPr b="0" lang="fr-FR" sz="2400" spc="-1" strike="noStrike">
                <a:solidFill>
                  <a:srgbClr val="000000"/>
                </a:solidFill>
                <a:latin typeface="Calibri Light"/>
              </a:rPr>
              <a:t>pa</a:t>
            </a:r>
            <a:r>
              <a:rPr b="0" lang="fr-FR" sz="2400" spc="-1" strike="noStrike">
                <a:solidFill>
                  <a:srgbClr val="000000"/>
                </a:solidFill>
                <a:latin typeface="Calibri Light"/>
              </a:rPr>
              <a:t>sso</a:t>
            </a:r>
            <a:r>
              <a:rPr b="0" lang="fr-FR" sz="2400" spc="-1" strike="noStrike">
                <a:solidFill>
                  <a:srgbClr val="000000"/>
                </a:solidFill>
                <a:latin typeface="Calibri Light"/>
              </a:rPr>
              <a:t>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2" name="PlaceHolder 4"/>
          <p:cNvSpPr txBox="1"/>
          <p:nvPr/>
        </p:nvSpPr>
        <p:spPr>
          <a:xfrm>
            <a:off x="1523880" y="2370960"/>
            <a:ext cx="9139680" cy="24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fr-FR" sz="2400" spc="-1" strike="noStrike">
                <a:solidFill>
                  <a:srgbClr val="000000"/>
                </a:solidFill>
                <a:latin typeface="Calibri Light"/>
              </a:rPr>
              <a:t>* </a:t>
            </a:r>
            <a:r>
              <a:rPr b="0" lang="fr-FR" sz="24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Bip</a:t>
            </a:r>
            <a:r>
              <a:rPr b="0" lang="fr-FR" sz="24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art</a:t>
            </a:r>
            <a:r>
              <a:rPr b="0" lang="fr-FR" sz="24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ite-</a:t>
            </a:r>
            <a:r>
              <a:rPr b="0" lang="fr-FR" sz="24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net</a:t>
            </a:r>
            <a:r>
              <a:rPr b="0" lang="fr-FR" sz="24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wo</a:t>
            </a:r>
            <a:r>
              <a:rPr b="0" lang="fr-FR" sz="24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rk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21040</TotalTime>
  <Application>LibreOffice/7.3.7.2$Linux_X86_64 LibreOffice_project/30$Build-2</Application>
  <AppVersion>15.0000</AppVersion>
  <Words>3135</Words>
  <Paragraphs>1063</Paragraphs>
  <Company>ISPED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2019-04-16T09:36:27Z</dcterms:created>
  <dc:creator>VALENTINE Felipe</dc:creator>
  <dc:description/>
  <dc:language>pt-BR</dc:language>
  <cp:lastModifiedBy/>
  <cp:lastPrinted>2019-05-31T14:24:20Z</cp:lastPrinted>
  <dcterms:modified xsi:type="dcterms:W3CDTF">2024-05-10T11:45:23Z</dcterms:modified>
  <cp:revision>850</cp:revision>
  <dc:subject/>
  <dc:title>Clustering analysis on MARTHA dataset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16</vt:i4>
  </property>
  <property fmtid="{D5CDD505-2E9C-101B-9397-08002B2CF9AE}" pid="3" name="PresentationFormat">
    <vt:lpwstr>Grand écran</vt:lpwstr>
  </property>
  <property fmtid="{D5CDD505-2E9C-101B-9397-08002B2CF9AE}" pid="4" name="Slides">
    <vt:i4>85</vt:i4>
  </property>
</Properties>
</file>