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media/image40.jpg" ContentType="image/png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303" r:id="rId2"/>
    <p:sldId id="362" r:id="rId3"/>
    <p:sldId id="400" r:id="rId4"/>
    <p:sldId id="396" r:id="rId5"/>
    <p:sldId id="408" r:id="rId6"/>
    <p:sldId id="407" r:id="rId7"/>
    <p:sldId id="401" r:id="rId8"/>
    <p:sldId id="358" r:id="rId9"/>
    <p:sldId id="399" r:id="rId10"/>
    <p:sldId id="346" r:id="rId11"/>
    <p:sldId id="329" r:id="rId12"/>
    <p:sldId id="336" r:id="rId13"/>
    <p:sldId id="378" r:id="rId14"/>
    <p:sldId id="379" r:id="rId15"/>
    <p:sldId id="410" r:id="rId16"/>
    <p:sldId id="381" r:id="rId17"/>
    <p:sldId id="376" r:id="rId18"/>
    <p:sldId id="377" r:id="rId19"/>
    <p:sldId id="361" r:id="rId20"/>
    <p:sldId id="360" r:id="rId21"/>
    <p:sldId id="353" r:id="rId22"/>
    <p:sldId id="357" r:id="rId23"/>
    <p:sldId id="383" r:id="rId24"/>
    <p:sldId id="411" r:id="rId25"/>
    <p:sldId id="354" r:id="rId26"/>
    <p:sldId id="386" r:id="rId27"/>
    <p:sldId id="412" r:id="rId28"/>
    <p:sldId id="371" r:id="rId2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8A4A"/>
    <a:srgbClr val="E2AC00"/>
    <a:srgbClr val="1B8F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48" autoAdjust="0"/>
    <p:restoredTop sz="94921" autoAdjust="0"/>
  </p:normalViewPr>
  <p:slideViewPr>
    <p:cSldViewPr>
      <p:cViewPr>
        <p:scale>
          <a:sx n="85" d="100"/>
          <a:sy n="85" d="100"/>
        </p:scale>
        <p:origin x="-989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AF105-D61A-4F2F-AFE9-259542E61103}" type="datetimeFigureOut">
              <a:rPr lang="pt-BR" smtClean="0"/>
              <a:t>26/06/2017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B7EBF-8EFE-4807-9FCF-8E6EABF93D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200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B7EBF-8EFE-4807-9FCF-8E6EABF93DA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241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B7EBF-8EFE-4807-9FCF-8E6EABF93DA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241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B7EBF-8EFE-4807-9FCF-8E6EABF93DA5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241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B7EBF-8EFE-4807-9FCF-8E6EABF93DA5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241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B7EBF-8EFE-4807-9FCF-8E6EABF93DA5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241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B7EBF-8EFE-4807-9FCF-8E6EABF93DA5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241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B7EBF-8EFE-4807-9FCF-8E6EABF93DA5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241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B7EBF-8EFE-4807-9FCF-8E6EABF93DA5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241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B7EBF-8EFE-4807-9FCF-8E6EABF93DA5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2414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B7EBF-8EFE-4807-9FCF-8E6EABF93DA5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2414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B7EBF-8EFE-4807-9FCF-8E6EABF93DA5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241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B7EBF-8EFE-4807-9FCF-8E6EABF93DA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2414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B7EBF-8EFE-4807-9FCF-8E6EABF93DA5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2414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B7EBF-8EFE-4807-9FCF-8E6EABF93DA5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2414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B7EBF-8EFE-4807-9FCF-8E6EABF93DA5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2414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B7EBF-8EFE-4807-9FCF-8E6EABF93DA5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2414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B7EBF-8EFE-4807-9FCF-8E6EABF93DA5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2414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B7EBF-8EFE-4807-9FCF-8E6EABF93DA5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2414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B7EBF-8EFE-4807-9FCF-8E6EABF93DA5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2414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B7EBF-8EFE-4807-9FCF-8E6EABF93DA5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241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B7EBF-8EFE-4807-9FCF-8E6EABF93DA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241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B7EBF-8EFE-4807-9FCF-8E6EABF93DA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241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B7EBF-8EFE-4807-9FCF-8E6EABF93DA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241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B7EBF-8EFE-4807-9FCF-8E6EABF93DA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241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B7EBF-8EFE-4807-9FCF-8E6EABF93DA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241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B7EBF-8EFE-4807-9FCF-8E6EABF93DA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241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B7EBF-8EFE-4807-9FCF-8E6EABF93DA5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241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EBD7-65BA-4BFE-84A0-6F28DFF8C60B}" type="datetimeFigureOut">
              <a:rPr lang="pt-BR" smtClean="0"/>
              <a:t>26/06/2017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8CB8-37AA-4392-941F-2C9670386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58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EBD7-65BA-4BFE-84A0-6F28DFF8C60B}" type="datetimeFigureOut">
              <a:rPr lang="pt-BR" smtClean="0"/>
              <a:t>26/06/2017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8CB8-37AA-4392-941F-2C9670386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5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EBD7-65BA-4BFE-84A0-6F28DFF8C60B}" type="datetimeFigureOut">
              <a:rPr lang="pt-BR" smtClean="0"/>
              <a:t>26/06/2017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8CB8-37AA-4392-941F-2C9670386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841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EBD7-65BA-4BFE-84A0-6F28DFF8C60B}" type="datetimeFigureOut">
              <a:rPr lang="pt-BR" smtClean="0"/>
              <a:t>26/06/2017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8CB8-37AA-4392-941F-2C9670386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675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EBD7-65BA-4BFE-84A0-6F28DFF8C60B}" type="datetimeFigureOut">
              <a:rPr lang="pt-BR" smtClean="0"/>
              <a:t>26/06/2017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8CB8-37AA-4392-941F-2C9670386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58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EBD7-65BA-4BFE-84A0-6F28DFF8C60B}" type="datetimeFigureOut">
              <a:rPr lang="pt-BR" smtClean="0"/>
              <a:t>26/06/2017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8CB8-37AA-4392-941F-2C9670386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28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EBD7-65BA-4BFE-84A0-6F28DFF8C60B}" type="datetimeFigureOut">
              <a:rPr lang="pt-BR" smtClean="0"/>
              <a:t>26/06/2017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8CB8-37AA-4392-941F-2C9670386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48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EBD7-65BA-4BFE-84A0-6F28DFF8C60B}" type="datetimeFigureOut">
              <a:rPr lang="pt-BR" smtClean="0"/>
              <a:t>26/06/2017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8CB8-37AA-4392-941F-2C9670386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74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EBD7-65BA-4BFE-84A0-6F28DFF8C60B}" type="datetimeFigureOut">
              <a:rPr lang="pt-BR" smtClean="0"/>
              <a:t>26/06/2017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8CB8-37AA-4392-941F-2C9670386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84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EBD7-65BA-4BFE-84A0-6F28DFF8C60B}" type="datetimeFigureOut">
              <a:rPr lang="pt-BR" smtClean="0"/>
              <a:t>26/06/2017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8CB8-37AA-4392-941F-2C9670386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474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EBD7-65BA-4BFE-84A0-6F28DFF8C60B}" type="datetimeFigureOut">
              <a:rPr lang="pt-BR" smtClean="0"/>
              <a:t>26/06/2017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8CB8-37AA-4392-941F-2C9670386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027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5EBD7-65BA-4BFE-84A0-6F28DFF8C60B}" type="datetimeFigureOut">
              <a:rPr lang="pt-BR" smtClean="0"/>
              <a:t>26/06/2017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68CB8-37AA-4392-941F-2C9670386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793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13" Type="http://schemas.openxmlformats.org/officeDocument/2006/relationships/image" Target="../media/image220.png"/><Relationship Id="rId3" Type="http://schemas.openxmlformats.org/officeDocument/2006/relationships/image" Target="../media/image27.jpg"/><Relationship Id="rId7" Type="http://schemas.openxmlformats.org/officeDocument/2006/relationships/image" Target="../media/image31.jpg"/><Relationship Id="rId12" Type="http://schemas.openxmlformats.org/officeDocument/2006/relationships/image" Target="../media/image2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11" Type="http://schemas.openxmlformats.org/officeDocument/2006/relationships/image" Target="../media/image200.png"/><Relationship Id="rId5" Type="http://schemas.openxmlformats.org/officeDocument/2006/relationships/image" Target="../media/image29.jpg"/><Relationship Id="rId4" Type="http://schemas.openxmlformats.org/officeDocument/2006/relationships/image" Target="../media/image28.jpg"/><Relationship Id="rId1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33.jpeg"/><Relationship Id="rId7" Type="http://schemas.openxmlformats.org/officeDocument/2006/relationships/image" Target="../media/image2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9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34.jpg"/><Relationship Id="rId7" Type="http://schemas.openxmlformats.org/officeDocument/2006/relationships/image" Target="../media/image29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0" Type="http://schemas.openxmlformats.org/officeDocument/2006/relationships/image" Target="../media/image3.jpg"/><Relationship Id="rId9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35.jpg"/><Relationship Id="rId7" Type="http://schemas.openxmlformats.org/officeDocument/2006/relationships/image" Target="../media/image29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0" Type="http://schemas.openxmlformats.org/officeDocument/2006/relationships/image" Target="../media/image3.jpg"/><Relationship Id="rId9" Type="http://schemas.openxmlformats.org/officeDocument/2006/relationships/image" Target="../media/image3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36.jpg"/><Relationship Id="rId7" Type="http://schemas.openxmlformats.org/officeDocument/2006/relationships/image" Target="../media/image29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.jpg"/><Relationship Id="rId10" Type="http://schemas.openxmlformats.org/officeDocument/2006/relationships/image" Target="../media/image48.png"/><Relationship Id="rId9" Type="http://schemas.openxmlformats.org/officeDocument/2006/relationships/image" Target="../media/image35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" Type="http://schemas.openxmlformats.org/officeDocument/2006/relationships/image" Target="../media/image49.png"/><Relationship Id="rId21" Type="http://schemas.openxmlformats.org/officeDocument/2006/relationships/image" Target="../media/image67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23" Type="http://schemas.openxmlformats.org/officeDocument/2006/relationships/image" Target="../media/image3.jp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3" Type="http://schemas.openxmlformats.org/officeDocument/2006/relationships/image" Target="../media/image37.jp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g"/><Relationship Id="rId5" Type="http://schemas.openxmlformats.org/officeDocument/2006/relationships/image" Target="../media/image38.jpg"/><Relationship Id="rId4" Type="http://schemas.openxmlformats.org/officeDocument/2006/relationships/image" Target="../media/image81.png"/><Relationship Id="rId9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40.jp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38.jpg"/><Relationship Id="rId4" Type="http://schemas.openxmlformats.org/officeDocument/2006/relationships/image" Target="../media/image41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18" Type="http://schemas.openxmlformats.org/officeDocument/2006/relationships/image" Target="../media/image105.png"/><Relationship Id="rId3" Type="http://schemas.openxmlformats.org/officeDocument/2006/relationships/image" Target="../media/image90.png"/><Relationship Id="rId21" Type="http://schemas.openxmlformats.org/officeDocument/2006/relationships/image" Target="../media/image108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5" Type="http://schemas.openxmlformats.org/officeDocument/2006/relationships/image" Target="../media/image102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Relationship Id="rId22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113.png"/><Relationship Id="rId18" Type="http://schemas.openxmlformats.org/officeDocument/2006/relationships/image" Target="../media/image118.png"/><Relationship Id="rId3" Type="http://schemas.openxmlformats.org/officeDocument/2006/relationships/image" Target="../media/image90.png"/><Relationship Id="rId21" Type="http://schemas.openxmlformats.org/officeDocument/2006/relationships/image" Target="../media/image40.png"/><Relationship Id="rId7" Type="http://schemas.openxmlformats.org/officeDocument/2006/relationships/image" Target="../media/image109.png"/><Relationship Id="rId12" Type="http://schemas.openxmlformats.org/officeDocument/2006/relationships/image" Target="../media/image112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42.png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111.png"/><Relationship Id="rId24" Type="http://schemas.openxmlformats.org/officeDocument/2006/relationships/image" Target="../media/image44.png"/><Relationship Id="rId5" Type="http://schemas.openxmlformats.org/officeDocument/2006/relationships/image" Target="../media/image92.png"/><Relationship Id="rId15" Type="http://schemas.openxmlformats.org/officeDocument/2006/relationships/image" Target="../media/image115.png"/><Relationship Id="rId23" Type="http://schemas.openxmlformats.org/officeDocument/2006/relationships/image" Target="../media/image420.png"/><Relationship Id="rId10" Type="http://schemas.openxmlformats.org/officeDocument/2006/relationships/image" Target="../media/image110.png"/><Relationship Id="rId19" Type="http://schemas.openxmlformats.org/officeDocument/2006/relationships/image" Target="../media/image119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14.png"/><Relationship Id="rId22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121.pn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5" Type="http://schemas.openxmlformats.org/officeDocument/2006/relationships/image" Target="../media/image47.jpg"/><Relationship Id="rId4" Type="http://schemas.openxmlformats.org/officeDocument/2006/relationships/image" Target="../media/image46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0.png"/><Relationship Id="rId7" Type="http://schemas.openxmlformats.org/officeDocument/2006/relationships/image" Target="../media/image7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jpg"/><Relationship Id="rId5" Type="http://schemas.openxmlformats.org/officeDocument/2006/relationships/image" Target="../media/image86.png"/><Relationship Id="rId10" Type="http://schemas.openxmlformats.org/officeDocument/2006/relationships/image" Target="../media/image3.jpg"/><Relationship Id="rId9" Type="http://schemas.openxmlformats.org/officeDocument/2006/relationships/image" Target="../media/image900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90.png"/><Relationship Id="rId18" Type="http://schemas.openxmlformats.org/officeDocument/2006/relationships/image" Target="../media/image130.png"/><Relationship Id="rId3" Type="http://schemas.openxmlformats.org/officeDocument/2006/relationships/image" Target="../media/image72.jpg"/><Relationship Id="rId12" Type="http://schemas.openxmlformats.org/officeDocument/2006/relationships/image" Target="../media/image980.png"/><Relationship Id="rId17" Type="http://schemas.openxmlformats.org/officeDocument/2006/relationships/image" Target="../media/image129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70.png"/><Relationship Id="rId15" Type="http://schemas.openxmlformats.org/officeDocument/2006/relationships/image" Target="../media/image3.jpg"/><Relationship Id="rId10" Type="http://schemas.openxmlformats.org/officeDocument/2006/relationships/image" Target="../media/image960.png"/><Relationship Id="rId14" Type="http://schemas.openxmlformats.org/officeDocument/2006/relationships/image" Target="../media/image100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0.png"/><Relationship Id="rId13" Type="http://schemas.openxmlformats.org/officeDocument/2006/relationships/image" Target="../media/image1070.png"/><Relationship Id="rId3" Type="http://schemas.openxmlformats.org/officeDocument/2006/relationships/image" Target="../media/image72.jpg"/><Relationship Id="rId7" Type="http://schemas.openxmlformats.org/officeDocument/2006/relationships/image" Target="../media/image1010.png"/><Relationship Id="rId12" Type="http://schemas.openxmlformats.org/officeDocument/2006/relationships/image" Target="../media/image106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50.png"/><Relationship Id="rId10" Type="http://schemas.openxmlformats.org/officeDocument/2006/relationships/image" Target="../media/image1040.png"/><Relationship Id="rId9" Type="http://schemas.openxmlformats.org/officeDocument/2006/relationships/image" Target="../media/image1030.png"/><Relationship Id="rId14" Type="http://schemas.openxmlformats.org/officeDocument/2006/relationships/image" Target="../media/image3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jpg"/><Relationship Id="rId3" Type="http://schemas.openxmlformats.org/officeDocument/2006/relationships/hyperlink" Target="https://www.coursera.org/learn/machine-learning" TargetMode="External"/><Relationship Id="rId7" Type="http://schemas.openxmlformats.org/officeDocument/2006/relationships/hyperlink" Target="https://github.com/PedroLelis/udacity-deep-learning" TargetMode="External"/><Relationship Id="rId12" Type="http://schemas.openxmlformats.org/officeDocument/2006/relationships/image" Target="../media/image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nsorflow.org/" TargetMode="External"/><Relationship Id="rId11" Type="http://schemas.openxmlformats.org/officeDocument/2006/relationships/image" Target="../media/image76.jpg"/><Relationship Id="rId5" Type="http://schemas.openxmlformats.org/officeDocument/2006/relationships/hyperlink" Target="http://web.stanford.edu/class/cs224n/syllabus.html" TargetMode="External"/><Relationship Id="rId10" Type="http://schemas.openxmlformats.org/officeDocument/2006/relationships/image" Target="../media/image73.jpeg"/><Relationship Id="rId4" Type="http://schemas.openxmlformats.org/officeDocument/2006/relationships/hyperlink" Target="https://br.udacity.com/course/deep-learning--ud730/" TargetMode="External"/><Relationship Id="rId9" Type="http://schemas.openxmlformats.org/officeDocument/2006/relationships/image" Target="../media/image7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3.jpg"/><Relationship Id="rId4" Type="http://schemas.openxmlformats.org/officeDocument/2006/relationships/image" Target="../media/image7.jp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3.jpg"/><Relationship Id="rId5" Type="http://schemas.openxmlformats.org/officeDocument/2006/relationships/image" Target="../media/image22.png"/><Relationship Id="rId10" Type="http://schemas.openxmlformats.org/officeDocument/2006/relationships/image" Target="../media/image25.png"/><Relationship Id="rId4" Type="http://schemas.openxmlformats.org/officeDocument/2006/relationships/image" Target="../media/image2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.jp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Shape 22"/>
          <p:cNvPicPr/>
          <p:nvPr/>
        </p:nvPicPr>
        <p:blipFill>
          <a:blip r:embed="rId2"/>
          <a:stretch/>
        </p:blipFill>
        <p:spPr>
          <a:xfrm>
            <a:off x="0" y="0"/>
            <a:ext cx="9141840" cy="6855840"/>
          </a:xfrm>
          <a:prstGeom prst="rect">
            <a:avLst/>
          </a:prstGeom>
          <a:ln>
            <a:noFill/>
          </a:ln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932" r="12922"/>
          <a:stretch/>
        </p:blipFill>
        <p:spPr>
          <a:xfrm>
            <a:off x="0" y="0"/>
            <a:ext cx="9177736" cy="6858000"/>
          </a:xfrm>
          <a:prstGeom prst="rect">
            <a:avLst/>
          </a:prstGeom>
        </p:spPr>
      </p:pic>
      <p:sp>
        <p:nvSpPr>
          <p:cNvPr id="5" name="CustomShape 1"/>
          <p:cNvSpPr/>
          <p:nvPr/>
        </p:nvSpPr>
        <p:spPr>
          <a:xfrm>
            <a:off x="683568" y="620688"/>
            <a:ext cx="8261352" cy="1052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pt-BR" sz="3600" b="1" spc="-1" dirty="0">
                <a:ln w="19050">
                  <a:solidFill>
                    <a:schemeClr val="tx1"/>
                  </a:solidFill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pt-BR" sz="3600" b="1" spc="-1" dirty="0" smtClean="0">
                <a:ln w="19050">
                  <a:solidFill>
                    <a:schemeClr val="tx1"/>
                  </a:solidFill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onteúdo </a:t>
            </a:r>
            <a:r>
              <a:rPr lang="pt-BR" sz="3600" b="1" spc="-1" dirty="0">
                <a:ln w="19050">
                  <a:solidFill>
                    <a:schemeClr val="tx1"/>
                  </a:solidFill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básico para entender R</a:t>
            </a:r>
            <a:r>
              <a:rPr lang="pt-BR" sz="3600" b="1" spc="-1" dirty="0" smtClean="0">
                <a:ln w="19050">
                  <a:solidFill>
                    <a:schemeClr val="tx1"/>
                  </a:solidFill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edes </a:t>
            </a:r>
            <a:r>
              <a:rPr lang="pt-BR" sz="3600" b="1" spc="-1" dirty="0">
                <a:ln w="19050">
                  <a:solidFill>
                    <a:schemeClr val="tx1"/>
                  </a:solidFill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pt-BR" sz="3600" b="1" spc="-1" dirty="0" smtClean="0">
                <a:ln w="19050">
                  <a:solidFill>
                    <a:schemeClr val="tx1"/>
                  </a:solidFill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eurais</a:t>
            </a:r>
            <a:endParaRPr lang="pt-BR" sz="3200" b="1" spc="-1" dirty="0">
              <a:ln w="19050">
                <a:solidFill>
                  <a:schemeClr val="tx1"/>
                </a:solidFill>
              </a:ln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2195736" y="4869160"/>
            <a:ext cx="6854672" cy="13681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pt-BR" sz="3600" b="1" strike="noStrike" spc="-1" dirty="0" smtClean="0">
                <a:ln w="12700">
                  <a:solidFill>
                    <a:schemeClr val="tx1"/>
                  </a:solidFill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Pedro </a:t>
            </a:r>
            <a:r>
              <a:rPr lang="pt-BR" sz="3600" b="1" strike="noStrike" spc="-1" dirty="0" err="1" smtClean="0">
                <a:ln w="12700">
                  <a:solidFill>
                    <a:schemeClr val="tx1"/>
                  </a:solidFill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Lelis</a:t>
            </a:r>
            <a:endParaRPr lang="pt-BR" sz="3600" b="1" strike="noStrike" spc="-1" dirty="0" smtClean="0">
              <a:ln w="12700">
                <a:solidFill>
                  <a:schemeClr val="tx1"/>
                </a:solidFill>
              </a:ln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r">
              <a:lnSpc>
                <a:spcPct val="100000"/>
              </a:lnSpc>
            </a:pPr>
            <a:r>
              <a:rPr lang="pt-BR" sz="2400" b="1" spc="-1" dirty="0" smtClean="0">
                <a:ln w="12700">
                  <a:solidFill>
                    <a:schemeClr val="tx1"/>
                  </a:solidFill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Mestrando em </a:t>
            </a:r>
            <a:r>
              <a:rPr lang="pt-BR" sz="2400" b="1" spc="-1" dirty="0" err="1" smtClean="0">
                <a:ln w="12700">
                  <a:solidFill>
                    <a:schemeClr val="tx1"/>
                  </a:solidFill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Deep</a:t>
            </a:r>
            <a:r>
              <a:rPr lang="pt-BR" sz="2400" b="1" spc="-1" dirty="0" smtClean="0">
                <a:ln w="12700">
                  <a:solidFill>
                    <a:schemeClr val="tx1"/>
                  </a:solidFill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NLP </a:t>
            </a:r>
            <a:r>
              <a:rPr lang="pt-BR" sz="2400" b="1" spc="-1" dirty="0" smtClean="0">
                <a:ln w="12700">
                  <a:solidFill>
                    <a:schemeClr val="tx1"/>
                  </a:solidFill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 UFABC</a:t>
            </a:r>
          </a:p>
          <a:p>
            <a:pPr algn="r">
              <a:lnSpc>
                <a:spcPct val="100000"/>
              </a:lnSpc>
            </a:pPr>
            <a:r>
              <a:rPr lang="pt-BR" sz="2400" b="1" strike="noStrike" spc="-1" dirty="0" smtClean="0">
                <a:ln w="12700">
                  <a:solidFill>
                    <a:schemeClr val="tx1"/>
                  </a:solidFill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Cientista de Dados na CI&amp;T</a:t>
            </a:r>
            <a:endParaRPr lang="pt-BR" sz="2400" b="1" strike="noStrike" spc="-1" dirty="0" smtClean="0">
              <a:ln w="12700">
                <a:solidFill>
                  <a:schemeClr val="tx1"/>
                </a:solidFill>
              </a:ln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CustomShape 3"/>
          <p:cNvSpPr/>
          <p:nvPr/>
        </p:nvSpPr>
        <p:spPr>
          <a:xfrm>
            <a:off x="941400" y="6531120"/>
            <a:ext cx="8003520" cy="33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240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6120" y="980728"/>
            <a:ext cx="8229600" cy="53312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5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Método do </a:t>
            </a:r>
            <a:r>
              <a:rPr lang="pt-BR" sz="25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Gradiente (</a:t>
            </a:r>
            <a:r>
              <a:rPr lang="en-US" sz="25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Gradient Descent</a:t>
            </a:r>
            <a:r>
              <a:rPr lang="pt-BR" sz="25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pt-BR" sz="2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0" y="12600"/>
            <a:ext cx="9141840" cy="70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endParaRPr lang="pt-BR" sz="1000" b="1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algn="ctr">
              <a:lnSpc>
                <a:spcPct val="100000"/>
              </a:lnSpc>
            </a:pPr>
            <a:r>
              <a:rPr lang="pt-BR" sz="1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Todo o conteúdo básico para entender redes neurais</a:t>
            </a:r>
            <a:endParaRPr lang="pt-BR" sz="1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876256" y="6453336"/>
            <a:ext cx="2133600" cy="365125"/>
          </a:xfrm>
        </p:spPr>
        <p:txBody>
          <a:bodyPr/>
          <a:lstStyle/>
          <a:p>
            <a:fld id="{70468CB8-37AA-4392-941F-2C96703860D3}" type="slidenum">
              <a:rPr lang="pt-BR" sz="1800" smtClean="0"/>
              <a:t>10</a:t>
            </a:fld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22" y="1772816"/>
            <a:ext cx="6825996" cy="347014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22" y="1772816"/>
            <a:ext cx="6825996" cy="347014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22" y="1772816"/>
            <a:ext cx="6825996" cy="347014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86" y="1772816"/>
            <a:ext cx="6825996" cy="3470148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22" y="1772816"/>
            <a:ext cx="6825996" cy="3470148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86" y="1772816"/>
            <a:ext cx="6825996" cy="3470148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1880980" y="5741599"/>
            <a:ext cx="5379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Figura 1.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Método do gradiente (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Coursera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</a:t>
            </a:r>
          </a:p>
        </p:txBody>
      </p:sp>
      <p:grpSp>
        <p:nvGrpSpPr>
          <p:cNvPr id="11" name="Grupo 10"/>
          <p:cNvGrpSpPr/>
          <p:nvPr/>
        </p:nvGrpSpPr>
        <p:grpSpPr>
          <a:xfrm>
            <a:off x="740768" y="3348655"/>
            <a:ext cx="6736743" cy="1889837"/>
            <a:chOff x="740768" y="3348655"/>
            <a:chExt cx="6736743" cy="18898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/>
                <p:cNvSpPr txBox="1"/>
                <p:nvPr/>
              </p:nvSpPr>
              <p:spPr>
                <a:xfrm>
                  <a:off x="740768" y="3348655"/>
                  <a:ext cx="1094928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𝑳</m:t>
                        </m:r>
                        <m:d>
                          <m:dPr>
                            <m:ctrlPr>
                              <a:rPr lang="pt-BR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pt-BR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pt-BR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pt-BR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pt-BR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CaixaDeTexto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768" y="3348655"/>
                  <a:ext cx="1094928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tângulo 7"/>
                <p:cNvSpPr/>
                <p:nvPr/>
              </p:nvSpPr>
              <p:spPr>
                <a:xfrm>
                  <a:off x="3106649" y="4869160"/>
                  <a:ext cx="529247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/>
                              </a:rPr>
                              <m:t>𝒘</m:t>
                            </m:r>
                          </m:e>
                          <m:sub>
                            <m:r>
                              <a:rPr lang="pt-BR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Retângulo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6649" y="4869160"/>
                  <a:ext cx="52924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tângulo 17"/>
                <p:cNvSpPr/>
                <p:nvPr/>
              </p:nvSpPr>
              <p:spPr>
                <a:xfrm>
                  <a:off x="6948264" y="4581128"/>
                  <a:ext cx="529247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/>
                              </a:rPr>
                              <m:t>𝒘</m:t>
                            </m:r>
                          </m:e>
                          <m:sub>
                            <m:r>
                              <a:rPr lang="pt-BR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8" name="Retângulo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264" y="4581128"/>
                  <a:ext cx="52924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7" b="12860"/>
          <a:stretch/>
        </p:blipFill>
        <p:spPr>
          <a:xfrm>
            <a:off x="1381124" y="6311944"/>
            <a:ext cx="7145655" cy="544488"/>
          </a:xfrm>
          <a:prstGeom prst="rect">
            <a:avLst/>
          </a:prstGeom>
        </p:spPr>
      </p:pic>
      <p:sp>
        <p:nvSpPr>
          <p:cNvPr id="20" name="CustomShape 1"/>
          <p:cNvSpPr/>
          <p:nvPr/>
        </p:nvSpPr>
        <p:spPr>
          <a:xfrm>
            <a:off x="-8434" y="0"/>
            <a:ext cx="9152434" cy="701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endParaRPr lang="pt-BR" sz="1000" b="1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algn="ctr">
              <a:lnSpc>
                <a:spcPct val="100000"/>
              </a:lnSpc>
            </a:pPr>
            <a:r>
              <a:rPr lang="pt-BR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Conteúdo </a:t>
            </a:r>
            <a:r>
              <a:rPr lang="pt-BR" sz="1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básico para entender redes </a:t>
            </a:r>
            <a:r>
              <a:rPr lang="pt-BR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neurais</a:t>
            </a:r>
            <a:endParaRPr lang="pt-BR" sz="1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8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6120" y="980728"/>
            <a:ext cx="8229600" cy="53312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5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Método do </a:t>
            </a:r>
            <a:r>
              <a:rPr lang="pt-BR" sz="25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Gradiente (</a:t>
            </a:r>
            <a:r>
              <a:rPr lang="en-US" sz="25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Gradient Descent</a:t>
            </a:r>
            <a:r>
              <a:rPr lang="pt-BR" sz="25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pt-BR" sz="25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0" y="12600"/>
            <a:ext cx="9141840" cy="70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endParaRPr lang="pt-BR" sz="1000" b="1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algn="ctr">
              <a:lnSpc>
                <a:spcPct val="100000"/>
              </a:lnSpc>
            </a:pPr>
            <a:r>
              <a:rPr lang="pt-BR" sz="1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Todo o conteúdo básico para entender redes neurais</a:t>
            </a:r>
            <a:endParaRPr lang="pt-BR" sz="1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876256" y="6453336"/>
            <a:ext cx="2133600" cy="365125"/>
          </a:xfrm>
        </p:spPr>
        <p:txBody>
          <a:bodyPr/>
          <a:lstStyle/>
          <a:p>
            <a:fld id="{70468CB8-37AA-4392-941F-2C96703860D3}" type="slidenum">
              <a:rPr lang="pt-BR" sz="1800" smtClean="0"/>
              <a:t>11</a:t>
            </a:fld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231363" y="5741599"/>
            <a:ext cx="4679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Figura </a:t>
            </a:r>
            <a:r>
              <a:rPr lang="pt-BR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pt-B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Função 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convexa (</a:t>
            </a:r>
            <a:r>
              <a:rPr 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Coursera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7" name="Grupo 16"/>
          <p:cNvGrpSpPr/>
          <p:nvPr/>
        </p:nvGrpSpPr>
        <p:grpSpPr>
          <a:xfrm>
            <a:off x="2046697" y="1772816"/>
            <a:ext cx="4955003" cy="3611880"/>
            <a:chOff x="2046697" y="1772816"/>
            <a:chExt cx="4955003" cy="3611880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0140" y="1772816"/>
              <a:ext cx="4861560" cy="361188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/>
                <p:cNvSpPr txBox="1"/>
                <p:nvPr/>
              </p:nvSpPr>
              <p:spPr>
                <a:xfrm rot="16200000">
                  <a:off x="1683899" y="3143726"/>
                  <a:ext cx="1094928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𝑳</m:t>
                        </m:r>
                        <m:d>
                          <m:dPr>
                            <m:ctrlPr>
                              <a:rPr lang="pt-BR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pt-BR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pt-BR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pt-BR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pt-BR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CaixaDe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683899" y="3143726"/>
                  <a:ext cx="1094928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Grupo 12"/>
            <p:cNvGrpSpPr/>
            <p:nvPr/>
          </p:nvGrpSpPr>
          <p:grpSpPr>
            <a:xfrm>
              <a:off x="3170670" y="4941168"/>
              <a:ext cx="529247" cy="369332"/>
              <a:chOff x="3170670" y="4941168"/>
              <a:chExt cx="529247" cy="369332"/>
            </a:xfrm>
          </p:grpSpPr>
          <p:sp>
            <p:nvSpPr>
              <p:cNvPr id="2" name="Retângulo 1"/>
              <p:cNvSpPr/>
              <p:nvPr/>
            </p:nvSpPr>
            <p:spPr>
              <a:xfrm>
                <a:off x="3327281" y="5056351"/>
                <a:ext cx="216024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tângulo 10"/>
                  <p:cNvSpPr/>
                  <p:nvPr/>
                </p:nvSpPr>
                <p:spPr>
                  <a:xfrm>
                    <a:off x="3170670" y="4941168"/>
                    <a:ext cx="529247" cy="369332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1" name="Retângulo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70670" y="4941168"/>
                    <a:ext cx="529247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upo 13"/>
            <p:cNvGrpSpPr/>
            <p:nvPr/>
          </p:nvGrpSpPr>
          <p:grpSpPr>
            <a:xfrm>
              <a:off x="5220072" y="5013176"/>
              <a:ext cx="529247" cy="369332"/>
              <a:chOff x="3170670" y="4941168"/>
              <a:chExt cx="529247" cy="369332"/>
            </a:xfrm>
          </p:grpSpPr>
          <p:sp>
            <p:nvSpPr>
              <p:cNvPr id="15" name="Retângulo 14"/>
              <p:cNvSpPr/>
              <p:nvPr/>
            </p:nvSpPr>
            <p:spPr>
              <a:xfrm>
                <a:off x="3327281" y="5056351"/>
                <a:ext cx="216024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tângulo 15"/>
                  <p:cNvSpPr/>
                  <p:nvPr/>
                </p:nvSpPr>
                <p:spPr>
                  <a:xfrm>
                    <a:off x="3170670" y="4941168"/>
                    <a:ext cx="529247" cy="369332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pt-BR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6" name="Retângulo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70670" y="4941168"/>
                    <a:ext cx="529247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7" b="12860"/>
          <a:stretch/>
        </p:blipFill>
        <p:spPr>
          <a:xfrm>
            <a:off x="1381124" y="6311944"/>
            <a:ext cx="7145655" cy="544488"/>
          </a:xfrm>
          <a:prstGeom prst="rect">
            <a:avLst/>
          </a:prstGeom>
        </p:spPr>
      </p:pic>
      <p:sp>
        <p:nvSpPr>
          <p:cNvPr id="19" name="CustomShape 1"/>
          <p:cNvSpPr/>
          <p:nvPr/>
        </p:nvSpPr>
        <p:spPr>
          <a:xfrm>
            <a:off x="-8434" y="0"/>
            <a:ext cx="9152434" cy="701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endParaRPr lang="pt-BR" sz="1000" b="1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algn="ctr">
              <a:lnSpc>
                <a:spcPct val="100000"/>
              </a:lnSpc>
            </a:pPr>
            <a:r>
              <a:rPr lang="pt-BR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Conteúdo </a:t>
            </a:r>
            <a:r>
              <a:rPr lang="pt-BR" sz="1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básico para entender redes </a:t>
            </a:r>
            <a:r>
              <a:rPr lang="pt-BR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neurais</a:t>
            </a:r>
            <a:endParaRPr lang="pt-BR" sz="1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28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29076"/>
            <a:ext cx="8092440" cy="416052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6120" y="980728"/>
            <a:ext cx="8229600" cy="53312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5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Método do Gradiente </a:t>
            </a:r>
            <a:r>
              <a:rPr lang="pt-BR" sz="25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25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Gradient Descent</a:t>
            </a:r>
            <a:r>
              <a:rPr lang="pt-BR" sz="25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pt-BR" sz="25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0" y="12600"/>
            <a:ext cx="9141840" cy="70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endParaRPr lang="pt-BR" sz="1000" b="1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algn="ctr">
              <a:lnSpc>
                <a:spcPct val="100000"/>
              </a:lnSpc>
            </a:pPr>
            <a:r>
              <a:rPr lang="pt-BR" sz="1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Todo o conteúdo básico para entender redes neurais</a:t>
            </a:r>
            <a:endParaRPr lang="pt-BR" sz="1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876256" y="6453336"/>
            <a:ext cx="2133600" cy="365125"/>
          </a:xfrm>
        </p:spPr>
        <p:txBody>
          <a:bodyPr/>
          <a:lstStyle/>
          <a:p>
            <a:fld id="{70468CB8-37AA-4392-941F-2C96703860D3}" type="slidenum">
              <a:rPr lang="pt-BR" sz="1800" smtClean="0"/>
              <a:t>12</a:t>
            </a:fld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049460" y="5741599"/>
            <a:ext cx="504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Figura </a:t>
            </a:r>
            <a:r>
              <a:rPr lang="pt-BR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pt-B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Método do 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gradiente (Udacity).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44362" y="2852936"/>
                <a:ext cx="1267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138A4A"/>
                          </a:solidFill>
                          <a:latin typeface="Cambria Math"/>
                        </a:rPr>
                        <m:t>𝑳</m:t>
                      </m:r>
                      <m:d>
                        <m:dPr>
                          <m:ctrlPr>
                            <a:rPr lang="pt-BR" b="1" i="1" smtClean="0">
                              <a:solidFill>
                                <a:srgbClr val="138A4A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1" i="1">
                                  <a:solidFill>
                                    <a:srgbClr val="138A4A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solidFill>
                                    <a:srgbClr val="138A4A"/>
                                  </a:solidFill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pt-BR" b="1" i="1">
                                  <a:solidFill>
                                    <a:srgbClr val="138A4A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b="1" i="1">
                                  <a:solidFill>
                                    <a:srgbClr val="138A4A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1" i="1" smtClean="0">
                                  <a:solidFill>
                                    <a:srgbClr val="138A4A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b="1" i="1">
                                  <a:solidFill>
                                    <a:srgbClr val="138A4A"/>
                                  </a:solidFill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pt-BR" b="1" i="1" smtClean="0">
                                  <a:solidFill>
                                    <a:srgbClr val="138A4A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b="1" dirty="0">
                  <a:solidFill>
                    <a:srgbClr val="138A4A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362" y="2852936"/>
                <a:ext cx="126739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611560" y="1556792"/>
                <a:ext cx="6430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solidFill>
                                <a:srgbClr val="138A4A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>
                              <a:solidFill>
                                <a:srgbClr val="138A4A"/>
                              </a:solidFill>
                              <a:latin typeface="Cambria Math"/>
                            </a:rPr>
                            <m:t>𝒘</m:t>
                          </m:r>
                        </m:e>
                        <m:sub>
                          <m:r>
                            <a:rPr lang="pt-BR" sz="2400" b="1" i="1" smtClean="0">
                              <a:solidFill>
                                <a:srgbClr val="138A4A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2400" b="1" dirty="0">
                  <a:solidFill>
                    <a:srgbClr val="138A4A"/>
                  </a:solidFill>
                </a:endParaRPr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556792"/>
                <a:ext cx="643061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5292080" y="5271591"/>
                <a:ext cx="6430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solidFill>
                                <a:srgbClr val="138A4A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>
                              <a:solidFill>
                                <a:srgbClr val="138A4A"/>
                              </a:solidFill>
                              <a:latin typeface="Cambria Math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138A4A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5271591"/>
                <a:ext cx="643061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5113023" y="3903439"/>
                <a:ext cx="2195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solidFill>
                            <a:srgbClr val="138A4A"/>
                          </a:solidFill>
                          <a:latin typeface="Cambria Math"/>
                        </a:rPr>
                        <m:t>−</m:t>
                      </m:r>
                      <m:r>
                        <a:rPr lang="pt-BR" sz="2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𝜶</m:t>
                      </m:r>
                      <m:r>
                        <a:rPr lang="pt-BR" sz="2400" b="1" i="1" smtClean="0">
                          <a:solidFill>
                            <a:srgbClr val="138A4A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1" i="1" smtClean="0">
                          <a:solidFill>
                            <a:srgbClr val="138A4A"/>
                          </a:solidFill>
                          <a:latin typeface="Cambria Math"/>
                        </a:rPr>
                        <m:t>𝑳</m:t>
                      </m:r>
                      <m:d>
                        <m:dPr>
                          <m:ctrlPr>
                            <a:rPr lang="pt-BR" sz="2400" b="1" i="1" smtClean="0">
                              <a:solidFill>
                                <a:srgbClr val="138A4A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1" i="1">
                                  <a:solidFill>
                                    <a:srgbClr val="138A4A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1" i="1">
                                  <a:solidFill>
                                    <a:srgbClr val="138A4A"/>
                                  </a:solidFill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pt-BR" sz="2400" b="1" i="1">
                                  <a:solidFill>
                                    <a:srgbClr val="138A4A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pt-BR" sz="2400" b="1" i="1" smtClean="0">
                              <a:solidFill>
                                <a:srgbClr val="138A4A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1" i="1">
                                  <a:solidFill>
                                    <a:srgbClr val="138A4A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1" i="1">
                                  <a:solidFill>
                                    <a:srgbClr val="138A4A"/>
                                  </a:solidFill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pt-BR" sz="2400" b="1" i="1" smtClean="0">
                                  <a:solidFill>
                                    <a:srgbClr val="138A4A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023" y="3903439"/>
                <a:ext cx="2195280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1475656" y="1907540"/>
            <a:ext cx="2161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E2AC00"/>
                </a:solidFill>
              </a:rPr>
              <a:t>dezenas de iterações</a:t>
            </a:r>
            <a:endParaRPr lang="pt-BR" b="1" dirty="0">
              <a:solidFill>
                <a:srgbClr val="E2AC00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156176" y="2204864"/>
            <a:ext cx="2247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rgbClr val="E2AC00"/>
                </a:solidFill>
              </a:rPr>
              <a:t>u</a:t>
            </a:r>
            <a:r>
              <a:rPr lang="pt-BR" b="1" dirty="0" smtClean="0">
                <a:solidFill>
                  <a:srgbClr val="E2AC00"/>
                </a:solidFill>
              </a:rPr>
              <a:t>tiliza todos os dados</a:t>
            </a:r>
          </a:p>
          <a:p>
            <a:pPr algn="ctr"/>
            <a:r>
              <a:rPr lang="pt-BR" b="1" dirty="0" smtClean="0">
                <a:solidFill>
                  <a:srgbClr val="E2AC00"/>
                </a:solidFill>
              </a:rPr>
              <a:t>a cada iteração</a:t>
            </a:r>
            <a:endParaRPr lang="pt-BR" b="1" dirty="0">
              <a:solidFill>
                <a:srgbClr val="E2AC00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5148064" y="2276872"/>
            <a:ext cx="3183450" cy="760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7" b="12860"/>
          <a:stretch/>
        </p:blipFill>
        <p:spPr>
          <a:xfrm>
            <a:off x="1381124" y="6311944"/>
            <a:ext cx="7145655" cy="544488"/>
          </a:xfrm>
          <a:prstGeom prst="rect">
            <a:avLst/>
          </a:prstGeom>
        </p:spPr>
      </p:pic>
      <p:sp>
        <p:nvSpPr>
          <p:cNvPr id="18" name="CustomShape 1"/>
          <p:cNvSpPr/>
          <p:nvPr/>
        </p:nvSpPr>
        <p:spPr>
          <a:xfrm>
            <a:off x="-8434" y="0"/>
            <a:ext cx="9152434" cy="701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endParaRPr lang="pt-BR" sz="1000" b="1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algn="ctr">
              <a:lnSpc>
                <a:spcPct val="100000"/>
              </a:lnSpc>
            </a:pPr>
            <a:r>
              <a:rPr lang="pt-BR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Conteúdo </a:t>
            </a:r>
            <a:r>
              <a:rPr lang="pt-BR" sz="1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básico para entender redes </a:t>
            </a:r>
            <a:r>
              <a:rPr lang="pt-BR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neurais</a:t>
            </a:r>
            <a:endParaRPr lang="pt-BR" sz="1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7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29076"/>
            <a:ext cx="8092440" cy="416052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6120" y="980728"/>
            <a:ext cx="8229600" cy="53312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Método do Gradiente Estocástico (S. G. D.)</a:t>
            </a:r>
            <a:endParaRPr lang="pt-BR" sz="2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0" y="12600"/>
            <a:ext cx="9141840" cy="70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endParaRPr lang="pt-BR" sz="1000" b="1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algn="ctr">
              <a:lnSpc>
                <a:spcPct val="100000"/>
              </a:lnSpc>
            </a:pPr>
            <a:r>
              <a:rPr lang="pt-BR" sz="1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Todo o conteúdo básico para entender redes neurais</a:t>
            </a:r>
            <a:endParaRPr lang="pt-BR" sz="1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876256" y="6453336"/>
            <a:ext cx="2133600" cy="365125"/>
          </a:xfrm>
        </p:spPr>
        <p:txBody>
          <a:bodyPr/>
          <a:lstStyle/>
          <a:p>
            <a:fld id="{70468CB8-37AA-4392-941F-2C96703860D3}" type="slidenum">
              <a:rPr lang="pt-BR" sz="1800" smtClean="0"/>
              <a:t>13</a:t>
            </a:fld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1367382" y="5741599"/>
            <a:ext cx="6407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Figura 4.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Método do 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gradiente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estocástico (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Udacity).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44362" y="2852936"/>
                <a:ext cx="1267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138A4A"/>
                          </a:solidFill>
                          <a:latin typeface="Cambria Math"/>
                        </a:rPr>
                        <m:t>𝑳</m:t>
                      </m:r>
                      <m:d>
                        <m:dPr>
                          <m:ctrlPr>
                            <a:rPr lang="pt-BR" b="1" i="1" smtClean="0">
                              <a:solidFill>
                                <a:srgbClr val="138A4A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1" i="1">
                                  <a:solidFill>
                                    <a:srgbClr val="138A4A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solidFill>
                                    <a:srgbClr val="138A4A"/>
                                  </a:solidFill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pt-BR" b="1" i="1">
                                  <a:solidFill>
                                    <a:srgbClr val="138A4A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b="1" i="1">
                                  <a:solidFill>
                                    <a:srgbClr val="138A4A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1" i="1" smtClean="0">
                                  <a:solidFill>
                                    <a:srgbClr val="138A4A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b="1" i="1">
                                  <a:solidFill>
                                    <a:srgbClr val="138A4A"/>
                                  </a:solidFill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pt-BR" b="1" i="1" smtClean="0">
                                  <a:solidFill>
                                    <a:srgbClr val="138A4A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b="1" dirty="0">
                  <a:solidFill>
                    <a:srgbClr val="138A4A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362" y="2852936"/>
                <a:ext cx="126739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611560" y="1556792"/>
                <a:ext cx="6430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solidFill>
                                <a:srgbClr val="138A4A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>
                              <a:solidFill>
                                <a:srgbClr val="138A4A"/>
                              </a:solidFill>
                              <a:latin typeface="Cambria Math"/>
                            </a:rPr>
                            <m:t>𝒘</m:t>
                          </m:r>
                        </m:e>
                        <m:sub>
                          <m:r>
                            <a:rPr lang="pt-BR" sz="2400" b="1" i="1" smtClean="0">
                              <a:solidFill>
                                <a:srgbClr val="138A4A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2400" b="1" dirty="0">
                  <a:solidFill>
                    <a:srgbClr val="138A4A"/>
                  </a:solidFill>
                </a:endParaRPr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556792"/>
                <a:ext cx="643061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5292080" y="5271591"/>
                <a:ext cx="6430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solidFill>
                                <a:srgbClr val="138A4A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>
                              <a:solidFill>
                                <a:srgbClr val="138A4A"/>
                              </a:solidFill>
                              <a:latin typeface="Cambria Math"/>
                            </a:rPr>
                            <m:t>𝒘</m:t>
                          </m:r>
                        </m:e>
                        <m:sub>
                          <m:r>
                            <a:rPr lang="pt-BR" sz="2400" b="1" i="1" smtClean="0">
                              <a:solidFill>
                                <a:srgbClr val="138A4A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5271591"/>
                <a:ext cx="643061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5113023" y="3903439"/>
                <a:ext cx="21952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solidFill>
                            <a:srgbClr val="138A4A"/>
                          </a:solidFill>
                          <a:latin typeface="Cambria Math"/>
                        </a:rPr>
                        <m:t>−</m:t>
                      </m:r>
                      <m:r>
                        <a:rPr lang="pt-BR" sz="2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𝜶</m:t>
                      </m:r>
                      <m:r>
                        <a:rPr lang="pt-BR" sz="2400" b="1" i="1" smtClean="0">
                          <a:solidFill>
                            <a:srgbClr val="138A4A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1" i="1" smtClean="0">
                          <a:solidFill>
                            <a:srgbClr val="138A4A"/>
                          </a:solidFill>
                          <a:latin typeface="Cambria Math"/>
                        </a:rPr>
                        <m:t>𝑳</m:t>
                      </m:r>
                      <m:d>
                        <m:dPr>
                          <m:ctrlPr>
                            <a:rPr lang="pt-BR" sz="2400" b="1" i="1" smtClean="0">
                              <a:solidFill>
                                <a:srgbClr val="138A4A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1" i="1">
                                  <a:solidFill>
                                    <a:srgbClr val="138A4A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1" i="1">
                                  <a:solidFill>
                                    <a:srgbClr val="138A4A"/>
                                  </a:solidFill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pt-BR" sz="2400" b="1" i="1">
                                  <a:solidFill>
                                    <a:srgbClr val="138A4A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pt-BR" sz="2400" b="1" i="1" smtClean="0">
                              <a:solidFill>
                                <a:srgbClr val="138A4A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1" i="1">
                                  <a:solidFill>
                                    <a:srgbClr val="138A4A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1" i="1">
                                  <a:solidFill>
                                    <a:srgbClr val="138A4A"/>
                                  </a:solidFill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pt-BR" sz="2400" b="1" i="1" smtClean="0">
                                  <a:solidFill>
                                    <a:srgbClr val="138A4A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023" y="3903439"/>
                <a:ext cx="2195281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1482166" y="1907540"/>
            <a:ext cx="2161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E2AC00"/>
                </a:solidFill>
              </a:rPr>
              <a:t>dezenas de iterações</a:t>
            </a:r>
            <a:endParaRPr lang="pt-BR" b="1" dirty="0">
              <a:solidFill>
                <a:srgbClr val="E2AC00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156176" y="2204864"/>
            <a:ext cx="2247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rgbClr val="E2AC00"/>
                </a:solidFill>
              </a:rPr>
              <a:t>u</a:t>
            </a:r>
            <a:r>
              <a:rPr lang="pt-BR" b="1" dirty="0" smtClean="0">
                <a:solidFill>
                  <a:srgbClr val="E2AC00"/>
                </a:solidFill>
              </a:rPr>
              <a:t>tiliza todos os dados</a:t>
            </a:r>
          </a:p>
          <a:p>
            <a:pPr algn="ctr"/>
            <a:r>
              <a:rPr lang="pt-BR" b="1" dirty="0" smtClean="0">
                <a:solidFill>
                  <a:srgbClr val="E2AC00"/>
                </a:solidFill>
              </a:rPr>
              <a:t>a cada iteração</a:t>
            </a:r>
            <a:endParaRPr lang="pt-BR" b="1" dirty="0">
              <a:solidFill>
                <a:srgbClr val="E2AC00"/>
              </a:solidFill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1401886" y="1628800"/>
            <a:ext cx="2373278" cy="523488"/>
            <a:chOff x="1401886" y="1628800"/>
            <a:chExt cx="2373278" cy="523488"/>
          </a:xfrm>
        </p:grpSpPr>
        <p:sp>
          <p:nvSpPr>
            <p:cNvPr id="17" name="CaixaDeTexto 16"/>
            <p:cNvSpPr txBox="1"/>
            <p:nvPr/>
          </p:nvSpPr>
          <p:spPr>
            <a:xfrm>
              <a:off x="1401886" y="1628800"/>
              <a:ext cx="2373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C00000"/>
                  </a:solidFill>
                </a:rPr>
                <a:t>d</a:t>
              </a:r>
              <a:r>
                <a:rPr lang="pt-BR" b="1" dirty="0" smtClean="0">
                  <a:solidFill>
                    <a:srgbClr val="C00000"/>
                  </a:solidFill>
                </a:rPr>
                <a:t>e centenas a milhares</a:t>
              </a:r>
              <a:endParaRPr lang="pt-BR" b="1" dirty="0">
                <a:solidFill>
                  <a:srgbClr val="C00000"/>
                </a:solidFill>
              </a:endParaRPr>
            </a:p>
          </p:txBody>
        </p:sp>
        <p:cxnSp>
          <p:nvCxnSpPr>
            <p:cNvPr id="20" name="Conector reto 19"/>
            <p:cNvCxnSpPr/>
            <p:nvPr/>
          </p:nvCxnSpPr>
          <p:spPr>
            <a:xfrm>
              <a:off x="1619672" y="2060848"/>
              <a:ext cx="731520" cy="91440"/>
            </a:xfrm>
            <a:prstGeom prst="line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5" name="Grupo 24"/>
          <p:cNvGrpSpPr/>
          <p:nvPr/>
        </p:nvGrpSpPr>
        <p:grpSpPr>
          <a:xfrm>
            <a:off x="5806593" y="1628800"/>
            <a:ext cx="2946512" cy="824870"/>
            <a:chOff x="5806593" y="1628800"/>
            <a:chExt cx="2946512" cy="824870"/>
          </a:xfrm>
        </p:grpSpPr>
        <p:sp>
          <p:nvSpPr>
            <p:cNvPr id="18" name="CaixaDeTexto 17"/>
            <p:cNvSpPr txBox="1"/>
            <p:nvPr/>
          </p:nvSpPr>
          <p:spPr>
            <a:xfrm>
              <a:off x="5806593" y="1628800"/>
              <a:ext cx="29465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>
                  <a:solidFill>
                    <a:srgbClr val="C00000"/>
                  </a:solidFill>
                </a:rPr>
                <a:t>u</a:t>
              </a:r>
              <a:r>
                <a:rPr lang="pt-BR" b="1" dirty="0" smtClean="0">
                  <a:solidFill>
                    <a:srgbClr val="C00000"/>
                  </a:solidFill>
                </a:rPr>
                <a:t>tiliza uma pequena</a:t>
              </a:r>
            </a:p>
            <a:p>
              <a:pPr algn="ctr"/>
              <a:r>
                <a:rPr lang="pt-BR" b="1" dirty="0" smtClean="0">
                  <a:solidFill>
                    <a:srgbClr val="C00000"/>
                  </a:solidFill>
                </a:rPr>
                <a:t>amostra</a:t>
              </a:r>
              <a:r>
                <a:rPr lang="en-US" b="1" dirty="0" smtClean="0">
                  <a:solidFill>
                    <a:srgbClr val="C00000"/>
                  </a:solidFill>
                </a:rPr>
                <a:t> </a:t>
              </a:r>
              <a:r>
                <a:rPr lang="pt-BR" b="1" dirty="0" smtClean="0">
                  <a:solidFill>
                    <a:srgbClr val="C00000"/>
                  </a:solidFill>
                </a:rPr>
                <a:t>aleatória dos dados</a:t>
              </a:r>
              <a:endParaRPr lang="pt-BR" b="1" dirty="0">
                <a:solidFill>
                  <a:srgbClr val="C00000"/>
                </a:solidFill>
              </a:endParaRPr>
            </a:p>
          </p:txBody>
        </p:sp>
        <p:cxnSp>
          <p:nvCxnSpPr>
            <p:cNvPr id="24" name="Conector reto 23"/>
            <p:cNvCxnSpPr/>
            <p:nvPr/>
          </p:nvCxnSpPr>
          <p:spPr>
            <a:xfrm>
              <a:off x="6274009" y="2362230"/>
              <a:ext cx="2011680" cy="91440"/>
            </a:xfrm>
            <a:prstGeom prst="line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7" b="12860"/>
          <a:stretch/>
        </p:blipFill>
        <p:spPr>
          <a:xfrm>
            <a:off x="1381124" y="6311944"/>
            <a:ext cx="7145655" cy="544488"/>
          </a:xfrm>
          <a:prstGeom prst="rect">
            <a:avLst/>
          </a:prstGeom>
        </p:spPr>
      </p:pic>
      <p:sp>
        <p:nvSpPr>
          <p:cNvPr id="22" name="CustomShape 1"/>
          <p:cNvSpPr/>
          <p:nvPr/>
        </p:nvSpPr>
        <p:spPr>
          <a:xfrm>
            <a:off x="-8434" y="0"/>
            <a:ext cx="9152434" cy="701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endParaRPr lang="pt-BR" sz="1000" b="1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algn="ctr">
              <a:lnSpc>
                <a:spcPct val="100000"/>
              </a:lnSpc>
            </a:pPr>
            <a:r>
              <a:rPr lang="pt-BR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Conteúdo </a:t>
            </a:r>
            <a:r>
              <a:rPr lang="pt-BR" sz="1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básico para entender redes </a:t>
            </a:r>
            <a:r>
              <a:rPr lang="pt-BR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neurais</a:t>
            </a:r>
            <a:endParaRPr lang="pt-BR" sz="1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18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34012"/>
            <a:ext cx="8092440" cy="443484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6120" y="980728"/>
            <a:ext cx="8229600" cy="53312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Método do Gradiente Estocástico (S. G. D.)</a:t>
            </a:r>
            <a:endParaRPr lang="pt-BR" sz="2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0" y="12600"/>
            <a:ext cx="9141840" cy="70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endParaRPr lang="pt-BR" sz="1000" b="1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algn="ctr">
              <a:lnSpc>
                <a:spcPct val="100000"/>
              </a:lnSpc>
            </a:pPr>
            <a:r>
              <a:rPr lang="pt-BR" sz="1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Todo o conteúdo básico para entender redes neurais</a:t>
            </a:r>
            <a:endParaRPr lang="pt-BR" sz="1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876256" y="6453336"/>
            <a:ext cx="2133600" cy="365125"/>
          </a:xfrm>
        </p:spPr>
        <p:txBody>
          <a:bodyPr/>
          <a:lstStyle/>
          <a:p>
            <a:fld id="{70468CB8-37AA-4392-941F-2C96703860D3}" type="slidenum">
              <a:rPr lang="pt-BR" sz="1800" smtClean="0"/>
              <a:t>14</a:t>
            </a:fld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27221" y="5741599"/>
            <a:ext cx="828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Figura 5</a:t>
            </a:r>
            <a:r>
              <a:rPr lang="pt-B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Otimizações do método do gradiente 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estocástico (Udacity).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44362" y="2852936"/>
                <a:ext cx="1267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138A4A"/>
                          </a:solidFill>
                          <a:latin typeface="Cambria Math"/>
                        </a:rPr>
                        <m:t>𝑳</m:t>
                      </m:r>
                      <m:d>
                        <m:dPr>
                          <m:ctrlPr>
                            <a:rPr lang="pt-BR" b="1" i="1" smtClean="0">
                              <a:solidFill>
                                <a:srgbClr val="138A4A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1" i="1">
                                  <a:solidFill>
                                    <a:srgbClr val="138A4A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solidFill>
                                    <a:srgbClr val="138A4A"/>
                                  </a:solidFill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pt-BR" b="1" i="1">
                                  <a:solidFill>
                                    <a:srgbClr val="138A4A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b="1" i="1">
                                  <a:solidFill>
                                    <a:srgbClr val="138A4A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1" i="1" smtClean="0">
                                  <a:solidFill>
                                    <a:srgbClr val="138A4A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b="1" i="1">
                                  <a:solidFill>
                                    <a:srgbClr val="138A4A"/>
                                  </a:solidFill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pt-BR" b="1" i="1" smtClean="0">
                                  <a:solidFill>
                                    <a:srgbClr val="138A4A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b="1" dirty="0">
                  <a:solidFill>
                    <a:srgbClr val="138A4A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362" y="2852936"/>
                <a:ext cx="126739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611560" y="1556792"/>
                <a:ext cx="6430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solidFill>
                                <a:srgbClr val="138A4A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>
                              <a:solidFill>
                                <a:srgbClr val="138A4A"/>
                              </a:solidFill>
                              <a:latin typeface="Cambria Math"/>
                            </a:rPr>
                            <m:t>𝒘</m:t>
                          </m:r>
                        </m:e>
                        <m:sub>
                          <m:r>
                            <a:rPr lang="pt-BR" sz="2400" b="1" i="1" smtClean="0">
                              <a:solidFill>
                                <a:srgbClr val="138A4A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2400" b="1" dirty="0">
                  <a:solidFill>
                    <a:srgbClr val="138A4A"/>
                  </a:solidFill>
                </a:endParaRPr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556792"/>
                <a:ext cx="643061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5292080" y="5271591"/>
                <a:ext cx="6430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solidFill>
                                <a:srgbClr val="138A4A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>
                              <a:solidFill>
                                <a:srgbClr val="138A4A"/>
                              </a:solidFill>
                              <a:latin typeface="Cambria Math"/>
                            </a:rPr>
                            <m:t>𝒘</m:t>
                          </m:r>
                        </m:e>
                        <m:sub>
                          <m:r>
                            <a:rPr lang="pt-BR" sz="2400" b="1" i="1" smtClean="0">
                              <a:solidFill>
                                <a:srgbClr val="138A4A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5271591"/>
                <a:ext cx="643061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5113023" y="3903439"/>
                <a:ext cx="21952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solidFill>
                            <a:srgbClr val="138A4A"/>
                          </a:solidFill>
                          <a:latin typeface="Cambria Math"/>
                        </a:rPr>
                        <m:t>−</m:t>
                      </m:r>
                      <m:r>
                        <a:rPr lang="pt-BR" sz="2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𝜶</m:t>
                      </m:r>
                      <m:r>
                        <a:rPr lang="pt-BR" sz="2400" b="1" i="1" smtClean="0">
                          <a:solidFill>
                            <a:srgbClr val="1B8FBE"/>
                          </a:solidFill>
                          <a:latin typeface="Cambria Math"/>
                          <a:ea typeface="Cambria Math"/>
                        </a:rPr>
                        <m:t>𝑴</m:t>
                      </m:r>
                      <m:d>
                        <m:dPr>
                          <m:ctrlPr>
                            <a:rPr lang="pt-BR" sz="2400" b="1" i="1" smtClean="0">
                              <a:solidFill>
                                <a:srgbClr val="1B8FB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1" i="1">
                                  <a:solidFill>
                                    <a:srgbClr val="1B8FBE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1" i="1">
                                  <a:solidFill>
                                    <a:srgbClr val="1B8FBE"/>
                                  </a:solidFill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pt-BR" sz="2400" b="1" i="1">
                                  <a:solidFill>
                                    <a:srgbClr val="1B8FBE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pt-BR" sz="2400" b="1" i="1" smtClean="0">
                              <a:solidFill>
                                <a:srgbClr val="1B8FBE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1" i="1">
                                  <a:solidFill>
                                    <a:srgbClr val="1B8FBE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1" i="1">
                                  <a:solidFill>
                                    <a:srgbClr val="1B8FBE"/>
                                  </a:solidFill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pt-BR" sz="2400" b="1" i="1" smtClean="0">
                                  <a:solidFill>
                                    <a:srgbClr val="1B8FBE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023" y="3903439"/>
                <a:ext cx="2195281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6228184" y="4911551"/>
                <a:ext cx="24497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solidFill>
                            <a:srgbClr val="1B8FBE"/>
                          </a:solidFill>
                          <a:latin typeface="Cambria Math"/>
                          <a:ea typeface="Cambria Math"/>
                        </a:rPr>
                        <m:t>𝑴</m:t>
                      </m:r>
                      <m:r>
                        <a:rPr lang="pt-BR" sz="2400" b="1" i="1" smtClean="0">
                          <a:solidFill>
                            <a:srgbClr val="1B8FBE"/>
                          </a:solidFill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pt-BR" sz="2400" b="1" i="1" smtClean="0">
                          <a:solidFill>
                            <a:srgbClr val="1B8FBE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pt-BR" sz="2400" b="1" i="1" smtClean="0">
                          <a:solidFill>
                            <a:srgbClr val="1B8FBE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pt-BR" sz="2400" b="1" i="1" smtClean="0">
                          <a:solidFill>
                            <a:srgbClr val="1B8FBE"/>
                          </a:solidFill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pt-BR" sz="2400" b="1" i="1" smtClean="0">
                          <a:solidFill>
                            <a:srgbClr val="1B8FBE"/>
                          </a:solidFill>
                          <a:latin typeface="Cambria Math"/>
                          <a:ea typeface="Cambria Math"/>
                        </a:rPr>
                        <m:t>𝑴</m:t>
                      </m:r>
                      <m:r>
                        <a:rPr lang="pt-BR" sz="2400" b="1" i="1" smtClean="0">
                          <a:solidFill>
                            <a:srgbClr val="1B8FBE"/>
                          </a:solidFill>
                          <a:latin typeface="Cambria Math"/>
                          <a:ea typeface="Cambria Math"/>
                        </a:rPr>
                        <m:t>+∆</m:t>
                      </m:r>
                      <m:r>
                        <a:rPr lang="pt-BR" sz="2400" b="1" i="1" smtClean="0">
                          <a:solidFill>
                            <a:srgbClr val="138A4A"/>
                          </a:solidFill>
                          <a:latin typeface="Cambria Math"/>
                          <a:ea typeface="Cambria Math"/>
                        </a:rPr>
                        <m:t>𝑳</m:t>
                      </m:r>
                    </m:oMath>
                  </m:oMathPara>
                </a14:m>
                <a:endParaRPr lang="pt-BR" sz="2400" b="1" dirty="0">
                  <a:solidFill>
                    <a:srgbClr val="138A4A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4911551"/>
                <a:ext cx="2449710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tângulo 18"/>
          <p:cNvSpPr/>
          <p:nvPr/>
        </p:nvSpPr>
        <p:spPr>
          <a:xfrm>
            <a:off x="5292080" y="1916832"/>
            <a:ext cx="3385814" cy="2057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7" b="12860"/>
          <a:stretch/>
        </p:blipFill>
        <p:spPr>
          <a:xfrm>
            <a:off x="1381124" y="6311944"/>
            <a:ext cx="7145655" cy="544488"/>
          </a:xfrm>
          <a:prstGeom prst="rect">
            <a:avLst/>
          </a:prstGeom>
        </p:spPr>
      </p:pic>
      <p:sp>
        <p:nvSpPr>
          <p:cNvPr id="17" name="CustomShape 1"/>
          <p:cNvSpPr/>
          <p:nvPr/>
        </p:nvSpPr>
        <p:spPr>
          <a:xfrm>
            <a:off x="-8434" y="0"/>
            <a:ext cx="9152434" cy="701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endParaRPr lang="pt-BR" sz="1000" b="1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algn="ctr">
              <a:lnSpc>
                <a:spcPct val="100000"/>
              </a:lnSpc>
            </a:pPr>
            <a:r>
              <a:rPr lang="pt-BR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Conteúdo </a:t>
            </a:r>
            <a:r>
              <a:rPr lang="pt-BR" sz="1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básico para entender redes </a:t>
            </a:r>
            <a:r>
              <a:rPr lang="pt-BR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neurais</a:t>
            </a:r>
            <a:endParaRPr lang="pt-BR" sz="1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85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6120" y="980728"/>
            <a:ext cx="8229600" cy="53312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5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Redes Neurais</a:t>
            </a:r>
            <a:endParaRPr lang="pt-BR" sz="2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0" y="12600"/>
            <a:ext cx="9141840" cy="70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endParaRPr lang="pt-BR" sz="1000" b="1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algn="ctr">
              <a:lnSpc>
                <a:spcPct val="100000"/>
              </a:lnSpc>
            </a:pPr>
            <a:r>
              <a:rPr lang="pt-BR" sz="1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Todo o conteúdo básico para entender redes neurais</a:t>
            </a:r>
            <a:endParaRPr lang="pt-BR" sz="1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876256" y="6453336"/>
            <a:ext cx="2133600" cy="365125"/>
          </a:xfrm>
        </p:spPr>
        <p:txBody>
          <a:bodyPr/>
          <a:lstStyle/>
          <a:p>
            <a:fld id="{70468CB8-37AA-4392-941F-2C96703860D3}" type="slidenum">
              <a:rPr lang="pt-BR" sz="1800" smtClean="0"/>
              <a:t>15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Elipse 1"/>
              <p:cNvSpPr/>
              <p:nvPr/>
            </p:nvSpPr>
            <p:spPr>
              <a:xfrm>
                <a:off x="971600" y="2348880"/>
                <a:ext cx="640080" cy="6400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2" name="Elips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348880"/>
                <a:ext cx="640080" cy="64008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11"/>
              <p:cNvSpPr/>
              <p:nvPr/>
            </p:nvSpPr>
            <p:spPr>
              <a:xfrm>
                <a:off x="971600" y="3429000"/>
                <a:ext cx="640080" cy="6400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12" name="Elips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429000"/>
                <a:ext cx="640080" cy="64008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13"/>
              <p:cNvSpPr/>
              <p:nvPr/>
            </p:nvSpPr>
            <p:spPr>
              <a:xfrm>
                <a:off x="971600" y="4509120"/>
                <a:ext cx="640080" cy="6400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14" name="Elips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509120"/>
                <a:ext cx="640080" cy="64008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lipse 14"/>
              <p:cNvSpPr/>
              <p:nvPr/>
            </p:nvSpPr>
            <p:spPr>
              <a:xfrm>
                <a:off x="2771800" y="234888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15" name="Elips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348880"/>
                <a:ext cx="640080" cy="64008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lipse 15"/>
              <p:cNvSpPr/>
              <p:nvPr/>
            </p:nvSpPr>
            <p:spPr>
              <a:xfrm>
                <a:off x="2771800" y="342900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400" b="1" i="1" smtClean="0">
                              <a:solidFill>
                                <a:srgbClr val="138A4A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138A4A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400" b="1" i="1" smtClean="0">
                              <a:solidFill>
                                <a:srgbClr val="E2AC0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sz="24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16" name="Elips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3429000"/>
                <a:ext cx="640080" cy="640080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Elipse 17"/>
              <p:cNvSpPr/>
              <p:nvPr/>
            </p:nvSpPr>
            <p:spPr>
              <a:xfrm>
                <a:off x="2771800" y="450912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400" b="1" i="1" smtClean="0">
                              <a:solidFill>
                                <a:srgbClr val="138A4A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138A4A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400" b="1" i="1">
                              <a:solidFill>
                                <a:srgbClr val="E2AC0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sz="24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18" name="Elips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4509120"/>
                <a:ext cx="640080" cy="640080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Elipse 21"/>
              <p:cNvSpPr/>
              <p:nvPr/>
            </p:nvSpPr>
            <p:spPr>
              <a:xfrm>
                <a:off x="4570946" y="234888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2400" b="1" i="1" smtClean="0">
                                  <a:solidFill>
                                    <a:srgbClr val="E2AC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E2AC0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22" name="Elips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946" y="2348880"/>
                <a:ext cx="640080" cy="640080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Elipse 22"/>
              <p:cNvSpPr/>
              <p:nvPr/>
            </p:nvSpPr>
            <p:spPr>
              <a:xfrm>
                <a:off x="4570946" y="342900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>
                              <a:solidFill>
                                <a:srgbClr val="E2AC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rgbClr val="E2AC0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23" name="Elips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946" y="3429000"/>
                <a:ext cx="640080" cy="640080"/>
              </a:xfrm>
              <a:prstGeom prst="ellipse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Elipse 23"/>
              <p:cNvSpPr/>
              <p:nvPr/>
            </p:nvSpPr>
            <p:spPr>
              <a:xfrm>
                <a:off x="4570946" y="450912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  </m:t>
                          </m:r>
                          <m:acc>
                            <m:accPr>
                              <m:chr m:val="̂"/>
                              <m:ctrlPr>
                                <a:rPr lang="en-US" sz="2400" b="1" i="1">
                                  <a:solidFill>
                                    <a:srgbClr val="E2AC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E2AC0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24" name="Elips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946" y="4509120"/>
                <a:ext cx="640080" cy="640080"/>
              </a:xfrm>
              <a:prstGeom prst="ellipse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ector de seta reta 24"/>
          <p:cNvCxnSpPr>
            <a:stCxn id="12" idx="6"/>
            <a:endCxn id="16" idx="2"/>
          </p:cNvCxnSpPr>
          <p:nvPr/>
        </p:nvCxnSpPr>
        <p:spPr>
          <a:xfrm>
            <a:off x="1611680" y="3749040"/>
            <a:ext cx="116012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>
            <a:off x="1611680" y="4829160"/>
            <a:ext cx="116012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endCxn id="16" idx="2"/>
          </p:cNvCxnSpPr>
          <p:nvPr/>
        </p:nvCxnSpPr>
        <p:spPr>
          <a:xfrm>
            <a:off x="1611680" y="2668920"/>
            <a:ext cx="1160120" cy="10801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2" idx="6"/>
            <a:endCxn id="18" idx="2"/>
          </p:cNvCxnSpPr>
          <p:nvPr/>
        </p:nvCxnSpPr>
        <p:spPr>
          <a:xfrm>
            <a:off x="1611680" y="2668920"/>
            <a:ext cx="1160120" cy="21602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endCxn id="18" idx="2"/>
          </p:cNvCxnSpPr>
          <p:nvPr/>
        </p:nvCxnSpPr>
        <p:spPr>
          <a:xfrm>
            <a:off x="1611680" y="3752850"/>
            <a:ext cx="1160120" cy="10763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endCxn id="16" idx="2"/>
          </p:cNvCxnSpPr>
          <p:nvPr/>
        </p:nvCxnSpPr>
        <p:spPr>
          <a:xfrm flipV="1">
            <a:off x="1611680" y="3749040"/>
            <a:ext cx="1160120" cy="10801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/>
          <p:nvPr/>
        </p:nvCxnSpPr>
        <p:spPr>
          <a:xfrm>
            <a:off x="3419872" y="2668920"/>
            <a:ext cx="116012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 flipV="1">
            <a:off x="3415028" y="2672730"/>
            <a:ext cx="1160120" cy="10801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 flipV="1">
            <a:off x="3419872" y="2672730"/>
            <a:ext cx="1160120" cy="21602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3408120" y="3749040"/>
            <a:ext cx="116012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>
            <a:off x="3408120" y="4829160"/>
            <a:ext cx="116012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>
            <a:off x="3408120" y="2668920"/>
            <a:ext cx="1160120" cy="10801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/>
          <p:nvPr/>
        </p:nvCxnSpPr>
        <p:spPr>
          <a:xfrm>
            <a:off x="3408120" y="2668920"/>
            <a:ext cx="1160120" cy="21602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/>
          <p:nvPr/>
        </p:nvCxnSpPr>
        <p:spPr>
          <a:xfrm>
            <a:off x="3408120" y="3752850"/>
            <a:ext cx="1160120" cy="10763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/>
          <p:nvPr/>
        </p:nvCxnSpPr>
        <p:spPr>
          <a:xfrm flipV="1">
            <a:off x="3408120" y="3749040"/>
            <a:ext cx="1160120" cy="10801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Elipse 66"/>
              <p:cNvSpPr/>
              <p:nvPr/>
            </p:nvSpPr>
            <p:spPr>
              <a:xfrm>
                <a:off x="2768040" y="3429000"/>
                <a:ext cx="640080" cy="6400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solidFill>
                                <a:srgbClr val="E2AC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rgbClr val="E2AC0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67" name="Elips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040" y="3429000"/>
                <a:ext cx="640080" cy="640080"/>
              </a:xfrm>
              <a:prstGeom prst="ellipse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Elipse 67"/>
              <p:cNvSpPr/>
              <p:nvPr/>
            </p:nvSpPr>
            <p:spPr>
              <a:xfrm>
                <a:off x="4572000" y="3429000"/>
                <a:ext cx="640080" cy="6400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  </m:t>
                          </m:r>
                          <m:acc>
                            <m:accPr>
                              <m:chr m:val="̂"/>
                              <m:ctrlPr>
                                <a:rPr lang="en-US" sz="2400" b="1" i="1">
                                  <a:solidFill>
                                    <a:srgbClr val="E2AC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E2AC0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68" name="Elips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429000"/>
                <a:ext cx="640080" cy="640080"/>
              </a:xfrm>
              <a:prstGeom prst="ellipse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upo 151"/>
          <p:cNvGrpSpPr/>
          <p:nvPr/>
        </p:nvGrpSpPr>
        <p:grpSpPr>
          <a:xfrm>
            <a:off x="971600" y="2348880"/>
            <a:ext cx="6035866" cy="2800320"/>
            <a:chOff x="971600" y="2348880"/>
            <a:chExt cx="6035866" cy="2800320"/>
          </a:xfrm>
        </p:grpSpPr>
        <p:cxnSp>
          <p:nvCxnSpPr>
            <p:cNvPr id="153" name="Conector de seta reta 152"/>
            <p:cNvCxnSpPr/>
            <p:nvPr/>
          </p:nvCxnSpPr>
          <p:spPr>
            <a:xfrm>
              <a:off x="3419872" y="2668920"/>
              <a:ext cx="1160120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de seta reta 153"/>
            <p:cNvCxnSpPr/>
            <p:nvPr/>
          </p:nvCxnSpPr>
          <p:spPr>
            <a:xfrm flipV="1">
              <a:off x="3415028" y="2672730"/>
              <a:ext cx="1160120" cy="108012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de seta reta 154"/>
            <p:cNvCxnSpPr/>
            <p:nvPr/>
          </p:nvCxnSpPr>
          <p:spPr>
            <a:xfrm flipV="1">
              <a:off x="3419872" y="2672730"/>
              <a:ext cx="1160120" cy="216024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Elipse 155"/>
                <p:cNvSpPr/>
                <p:nvPr/>
              </p:nvSpPr>
              <p:spPr>
                <a:xfrm>
                  <a:off x="971600" y="2348880"/>
                  <a:ext cx="640080" cy="6400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pt-BR" sz="2400" b="1" dirty="0"/>
                </a:p>
              </p:txBody>
            </p:sp>
          </mc:Choice>
          <mc:Fallback xmlns="">
            <p:sp>
              <p:nvSpPr>
                <p:cNvPr id="156" name="Elipse 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600" y="2348880"/>
                  <a:ext cx="640080" cy="640080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Elipse 156"/>
                <p:cNvSpPr/>
                <p:nvPr/>
              </p:nvSpPr>
              <p:spPr>
                <a:xfrm>
                  <a:off x="971600" y="3429000"/>
                  <a:ext cx="640080" cy="6400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pt-BR" sz="2400" b="1" dirty="0"/>
                </a:p>
              </p:txBody>
            </p:sp>
          </mc:Choice>
          <mc:Fallback xmlns="">
            <p:sp>
              <p:nvSpPr>
                <p:cNvPr id="157" name="Elipse 1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600" y="3429000"/>
                  <a:ext cx="640080" cy="640080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Elipse 157"/>
                <p:cNvSpPr/>
                <p:nvPr/>
              </p:nvSpPr>
              <p:spPr>
                <a:xfrm>
                  <a:off x="971600" y="4509120"/>
                  <a:ext cx="640080" cy="6400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pt-BR" sz="2400" b="1" dirty="0"/>
                </a:p>
              </p:txBody>
            </p:sp>
          </mc:Choice>
          <mc:Fallback xmlns="">
            <p:sp>
              <p:nvSpPr>
                <p:cNvPr id="158" name="Elipse 1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600" y="4509120"/>
                  <a:ext cx="640080" cy="640080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Elipse 158"/>
                <p:cNvSpPr/>
                <p:nvPr/>
              </p:nvSpPr>
              <p:spPr>
                <a:xfrm>
                  <a:off x="2771800" y="2348880"/>
                  <a:ext cx="640080" cy="6400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pt-BR" sz="2400" b="1" dirty="0"/>
                </a:p>
              </p:txBody>
            </p:sp>
          </mc:Choice>
          <mc:Fallback xmlns="">
            <p:sp>
              <p:nvSpPr>
                <p:cNvPr id="159" name="Elipse 1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800" y="2348880"/>
                  <a:ext cx="640080" cy="640080"/>
                </a:xfrm>
                <a:prstGeom prst="ellipse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  <a:ln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Elipse 159"/>
                <p:cNvSpPr/>
                <p:nvPr/>
              </p:nvSpPr>
              <p:spPr>
                <a:xfrm>
                  <a:off x="2771800" y="3429000"/>
                  <a:ext cx="640080" cy="6400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2400" b="1" i="1" smtClean="0">
                                <a:solidFill>
                                  <a:srgbClr val="138A4A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400" b="1" i="1" smtClean="0">
                                <a:solidFill>
                                  <a:srgbClr val="138A4A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b="1" i="1" smtClean="0">
                                <a:solidFill>
                                  <a:srgbClr val="E2AC00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pt-BR" sz="24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pt-BR" sz="2400" b="1" dirty="0"/>
                </a:p>
              </p:txBody>
            </p:sp>
          </mc:Choice>
          <mc:Fallback xmlns="">
            <p:sp>
              <p:nvSpPr>
                <p:cNvPr id="160" name="Elipse 1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800" y="3429000"/>
                  <a:ext cx="640080" cy="640080"/>
                </a:xfrm>
                <a:prstGeom prst="ellipse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  <a:ln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Elipse 160"/>
                <p:cNvSpPr/>
                <p:nvPr/>
              </p:nvSpPr>
              <p:spPr>
                <a:xfrm>
                  <a:off x="2771800" y="4509120"/>
                  <a:ext cx="640080" cy="6400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2400" b="1" i="1" smtClean="0">
                                <a:solidFill>
                                  <a:srgbClr val="138A4A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400" b="1" i="1">
                                <a:solidFill>
                                  <a:srgbClr val="138A4A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b="1" i="1">
                                <a:solidFill>
                                  <a:srgbClr val="E2AC00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  <m:sup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pt-BR" sz="24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pt-BR" sz="2400" b="1" dirty="0"/>
                </a:p>
              </p:txBody>
            </p:sp>
          </mc:Choice>
          <mc:Fallback xmlns="">
            <p:sp>
              <p:nvSpPr>
                <p:cNvPr id="161" name="Elipse 1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800" y="4509120"/>
                  <a:ext cx="640080" cy="640080"/>
                </a:xfrm>
                <a:prstGeom prst="ellipse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  <a:ln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Elipse 161"/>
                <p:cNvSpPr/>
                <p:nvPr/>
              </p:nvSpPr>
              <p:spPr>
                <a:xfrm>
                  <a:off x="4570946" y="2348880"/>
                  <a:ext cx="640080" cy="6400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pt-BR" sz="2400" b="1" dirty="0"/>
                </a:p>
              </p:txBody>
            </p:sp>
          </mc:Choice>
          <mc:Fallback xmlns="">
            <p:sp>
              <p:nvSpPr>
                <p:cNvPr id="162" name="Elipse 1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0946" y="2348880"/>
                  <a:ext cx="640080" cy="640080"/>
                </a:xfrm>
                <a:prstGeom prst="ellipse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  <a:ln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Elipse 162"/>
                <p:cNvSpPr/>
                <p:nvPr/>
              </p:nvSpPr>
              <p:spPr>
                <a:xfrm>
                  <a:off x="4570946" y="3429000"/>
                  <a:ext cx="640080" cy="6400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2400" b="1" i="1" smtClean="0">
                                <a:solidFill>
                                  <a:srgbClr val="138A4A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400" b="1" i="1">
                                <a:solidFill>
                                  <a:srgbClr val="138A4A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b="1" i="1">
                                <a:solidFill>
                                  <a:srgbClr val="E2AC00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𝟑</m:t>
                            </m:r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pt-BR" sz="2400" b="1" dirty="0"/>
                </a:p>
              </p:txBody>
            </p:sp>
          </mc:Choice>
          <mc:Fallback xmlns="">
            <p:sp>
              <p:nvSpPr>
                <p:cNvPr id="163" name="Elipse 1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0946" y="3429000"/>
                  <a:ext cx="640080" cy="640080"/>
                </a:xfrm>
                <a:prstGeom prst="ellipse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  <a:ln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Elipse 163"/>
                <p:cNvSpPr/>
                <p:nvPr/>
              </p:nvSpPr>
              <p:spPr>
                <a:xfrm>
                  <a:off x="4570946" y="4509120"/>
                  <a:ext cx="640080" cy="6400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2400" b="1" i="1" smtClean="0">
                                <a:solidFill>
                                  <a:srgbClr val="138A4A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400" b="1" i="1">
                                <a:solidFill>
                                  <a:srgbClr val="138A4A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b="1" i="1">
                                <a:solidFill>
                                  <a:srgbClr val="E2AC00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  <m:sup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𝟑</m:t>
                            </m:r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pt-BR" sz="2400" b="1" dirty="0"/>
                </a:p>
              </p:txBody>
            </p:sp>
          </mc:Choice>
          <mc:Fallback xmlns="">
            <p:sp>
              <p:nvSpPr>
                <p:cNvPr id="164" name="Elipse 1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0946" y="4509120"/>
                  <a:ext cx="640080" cy="640080"/>
                </a:xfrm>
                <a:prstGeom prst="ellipse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  <a:ln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5" name="Conector de seta reta 164"/>
            <p:cNvCxnSpPr>
              <a:stCxn id="157" idx="6"/>
              <a:endCxn id="160" idx="2"/>
            </p:cNvCxnSpPr>
            <p:nvPr/>
          </p:nvCxnSpPr>
          <p:spPr>
            <a:xfrm>
              <a:off x="1611680" y="3749040"/>
              <a:ext cx="1160120" cy="0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de seta reta 165"/>
            <p:cNvCxnSpPr/>
            <p:nvPr/>
          </p:nvCxnSpPr>
          <p:spPr>
            <a:xfrm>
              <a:off x="1611680" y="4829160"/>
              <a:ext cx="1160120" cy="0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de seta reta 166"/>
            <p:cNvCxnSpPr>
              <a:endCxn id="160" idx="2"/>
            </p:cNvCxnSpPr>
            <p:nvPr/>
          </p:nvCxnSpPr>
          <p:spPr>
            <a:xfrm>
              <a:off x="1611680" y="2668920"/>
              <a:ext cx="1160120" cy="1080120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de seta reta 167"/>
            <p:cNvCxnSpPr>
              <a:stCxn id="156" idx="6"/>
              <a:endCxn id="161" idx="2"/>
            </p:cNvCxnSpPr>
            <p:nvPr/>
          </p:nvCxnSpPr>
          <p:spPr>
            <a:xfrm>
              <a:off x="1611680" y="2668920"/>
              <a:ext cx="1160120" cy="2160240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de seta reta 168"/>
            <p:cNvCxnSpPr>
              <a:endCxn id="161" idx="2"/>
            </p:cNvCxnSpPr>
            <p:nvPr/>
          </p:nvCxnSpPr>
          <p:spPr>
            <a:xfrm>
              <a:off x="1611680" y="3752850"/>
              <a:ext cx="1160120" cy="1076310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de seta reta 169"/>
            <p:cNvCxnSpPr>
              <a:endCxn id="160" idx="2"/>
            </p:cNvCxnSpPr>
            <p:nvPr/>
          </p:nvCxnSpPr>
          <p:spPr>
            <a:xfrm flipV="1">
              <a:off x="1611680" y="3749040"/>
              <a:ext cx="1160120" cy="1080120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de seta reta 170"/>
            <p:cNvCxnSpPr/>
            <p:nvPr/>
          </p:nvCxnSpPr>
          <p:spPr>
            <a:xfrm>
              <a:off x="3410800" y="3749040"/>
              <a:ext cx="1160120" cy="0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de seta reta 171"/>
            <p:cNvCxnSpPr/>
            <p:nvPr/>
          </p:nvCxnSpPr>
          <p:spPr>
            <a:xfrm>
              <a:off x="3410800" y="4829160"/>
              <a:ext cx="1160120" cy="0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de seta reta 172"/>
            <p:cNvCxnSpPr/>
            <p:nvPr/>
          </p:nvCxnSpPr>
          <p:spPr>
            <a:xfrm>
              <a:off x="3410800" y="2668920"/>
              <a:ext cx="1160120" cy="1080120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de seta reta 173"/>
            <p:cNvCxnSpPr/>
            <p:nvPr/>
          </p:nvCxnSpPr>
          <p:spPr>
            <a:xfrm>
              <a:off x="3410800" y="2668920"/>
              <a:ext cx="1160120" cy="2160240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de seta reta 174"/>
            <p:cNvCxnSpPr/>
            <p:nvPr/>
          </p:nvCxnSpPr>
          <p:spPr>
            <a:xfrm>
              <a:off x="3410800" y="3752850"/>
              <a:ext cx="1160120" cy="1076310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de seta reta 175"/>
            <p:cNvCxnSpPr/>
            <p:nvPr/>
          </p:nvCxnSpPr>
          <p:spPr>
            <a:xfrm flipV="1">
              <a:off x="3410800" y="3749040"/>
              <a:ext cx="1160120" cy="1080120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Elipse 176"/>
                <p:cNvSpPr/>
                <p:nvPr/>
              </p:nvSpPr>
              <p:spPr>
                <a:xfrm>
                  <a:off x="6367386" y="2348880"/>
                  <a:ext cx="640080" cy="6400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sz="2400" b="1" i="1" smtClean="0">
                                    <a:solidFill>
                                      <a:srgbClr val="E2AC00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>
                                    <a:solidFill>
                                      <a:srgbClr val="E2AC00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pt-BR" sz="2400" b="1" dirty="0"/>
                </a:p>
              </p:txBody>
            </p:sp>
          </mc:Choice>
          <mc:Fallback xmlns="">
            <p:sp>
              <p:nvSpPr>
                <p:cNvPr id="177" name="Elipse 1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7386" y="2348880"/>
                  <a:ext cx="640080" cy="640080"/>
                </a:xfrm>
                <a:prstGeom prst="ellipse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  <a:ln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Elipse 177"/>
                <p:cNvSpPr/>
                <p:nvPr/>
              </p:nvSpPr>
              <p:spPr>
                <a:xfrm>
                  <a:off x="6367386" y="3429000"/>
                  <a:ext cx="640080" cy="6400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  </m:t>
                            </m:r>
                            <m:acc>
                              <m:accPr>
                                <m:chr m:val="̂"/>
                                <m:ctrlPr>
                                  <a:rPr lang="en-US" sz="2400" b="1" i="1" smtClean="0">
                                    <a:solidFill>
                                      <a:srgbClr val="E2AC00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 smtClean="0">
                                    <a:solidFill>
                                      <a:srgbClr val="E2AC00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pt-BR" sz="2400" b="1" dirty="0"/>
                </a:p>
              </p:txBody>
            </p:sp>
          </mc:Choice>
          <mc:Fallback xmlns="">
            <p:sp>
              <p:nvSpPr>
                <p:cNvPr id="178" name="Elipse 1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7386" y="3429000"/>
                  <a:ext cx="640080" cy="640080"/>
                </a:xfrm>
                <a:prstGeom prst="ellipse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  <a:ln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Elipse 178"/>
                <p:cNvSpPr/>
                <p:nvPr/>
              </p:nvSpPr>
              <p:spPr>
                <a:xfrm>
                  <a:off x="6367386" y="4509120"/>
                  <a:ext cx="640080" cy="6400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sz="2400" b="1" i="1" smtClean="0">
                                    <a:solidFill>
                                      <a:srgbClr val="E2AC00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>
                                    <a:solidFill>
                                      <a:srgbClr val="E2AC00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pt-BR" sz="2400" b="1" dirty="0"/>
                </a:p>
              </p:txBody>
            </p:sp>
          </mc:Choice>
          <mc:Fallback xmlns="">
            <p:sp>
              <p:nvSpPr>
                <p:cNvPr id="179" name="Elips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7386" y="4509120"/>
                  <a:ext cx="640080" cy="640080"/>
                </a:xfrm>
                <a:prstGeom prst="ellipse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  <a:ln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0" name="Conector de seta reta 179"/>
            <p:cNvCxnSpPr/>
            <p:nvPr/>
          </p:nvCxnSpPr>
          <p:spPr>
            <a:xfrm>
              <a:off x="3408120" y="3749040"/>
              <a:ext cx="1160120" cy="0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ector de seta reta 180"/>
            <p:cNvCxnSpPr/>
            <p:nvPr/>
          </p:nvCxnSpPr>
          <p:spPr>
            <a:xfrm>
              <a:off x="3408120" y="4829160"/>
              <a:ext cx="1160120" cy="0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ector de seta reta 181"/>
            <p:cNvCxnSpPr/>
            <p:nvPr/>
          </p:nvCxnSpPr>
          <p:spPr>
            <a:xfrm>
              <a:off x="3408120" y="2668920"/>
              <a:ext cx="1160120" cy="1080120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ctor de seta reta 182"/>
            <p:cNvCxnSpPr/>
            <p:nvPr/>
          </p:nvCxnSpPr>
          <p:spPr>
            <a:xfrm>
              <a:off x="3408120" y="2668920"/>
              <a:ext cx="1160120" cy="2160240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ector de seta reta 183"/>
            <p:cNvCxnSpPr/>
            <p:nvPr/>
          </p:nvCxnSpPr>
          <p:spPr>
            <a:xfrm>
              <a:off x="3408120" y="3752850"/>
              <a:ext cx="1160120" cy="1076310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de seta reta 184"/>
            <p:cNvCxnSpPr/>
            <p:nvPr/>
          </p:nvCxnSpPr>
          <p:spPr>
            <a:xfrm flipV="1">
              <a:off x="3408120" y="3749040"/>
              <a:ext cx="1160120" cy="1080120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de seta reta 185"/>
            <p:cNvCxnSpPr/>
            <p:nvPr/>
          </p:nvCxnSpPr>
          <p:spPr>
            <a:xfrm>
              <a:off x="5207240" y="3749040"/>
              <a:ext cx="1160120" cy="0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de seta reta 186"/>
            <p:cNvCxnSpPr/>
            <p:nvPr/>
          </p:nvCxnSpPr>
          <p:spPr>
            <a:xfrm>
              <a:off x="5207240" y="4829160"/>
              <a:ext cx="1160120" cy="0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ector de seta reta 187"/>
            <p:cNvCxnSpPr/>
            <p:nvPr/>
          </p:nvCxnSpPr>
          <p:spPr>
            <a:xfrm>
              <a:off x="5207240" y="2668920"/>
              <a:ext cx="1160120" cy="1080120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ector de seta reta 188"/>
            <p:cNvCxnSpPr/>
            <p:nvPr/>
          </p:nvCxnSpPr>
          <p:spPr>
            <a:xfrm>
              <a:off x="5207240" y="2668920"/>
              <a:ext cx="1160120" cy="2160240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ector de seta reta 189"/>
            <p:cNvCxnSpPr/>
            <p:nvPr/>
          </p:nvCxnSpPr>
          <p:spPr>
            <a:xfrm>
              <a:off x="5207240" y="3752850"/>
              <a:ext cx="1160120" cy="1076310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ector de seta reta 190"/>
            <p:cNvCxnSpPr/>
            <p:nvPr/>
          </p:nvCxnSpPr>
          <p:spPr>
            <a:xfrm flipV="1">
              <a:off x="5207240" y="3749040"/>
              <a:ext cx="1160120" cy="1080120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ector de seta reta 191"/>
            <p:cNvCxnSpPr/>
            <p:nvPr/>
          </p:nvCxnSpPr>
          <p:spPr>
            <a:xfrm>
              <a:off x="5216312" y="2668920"/>
              <a:ext cx="1160120" cy="0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ector de seta reta 192"/>
            <p:cNvCxnSpPr/>
            <p:nvPr/>
          </p:nvCxnSpPr>
          <p:spPr>
            <a:xfrm flipV="1">
              <a:off x="5211468" y="2672730"/>
              <a:ext cx="1160120" cy="1080120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de seta reta 193"/>
            <p:cNvCxnSpPr/>
            <p:nvPr/>
          </p:nvCxnSpPr>
          <p:spPr>
            <a:xfrm flipV="1">
              <a:off x="5216312" y="2672730"/>
              <a:ext cx="1160120" cy="2160240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5" name="Imagem 194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7" b="12860"/>
          <a:stretch/>
        </p:blipFill>
        <p:spPr>
          <a:xfrm>
            <a:off x="1381124" y="6311944"/>
            <a:ext cx="7145655" cy="544488"/>
          </a:xfrm>
          <a:prstGeom prst="rect">
            <a:avLst/>
          </a:prstGeom>
        </p:spPr>
      </p:pic>
      <p:sp>
        <p:nvSpPr>
          <p:cNvPr id="196" name="CustomShape 1"/>
          <p:cNvSpPr/>
          <p:nvPr/>
        </p:nvSpPr>
        <p:spPr>
          <a:xfrm>
            <a:off x="-8434" y="0"/>
            <a:ext cx="9152434" cy="701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endParaRPr lang="pt-BR" sz="1000" b="1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algn="ctr">
              <a:lnSpc>
                <a:spcPct val="100000"/>
              </a:lnSpc>
            </a:pPr>
            <a:r>
              <a:rPr lang="pt-BR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Conteúdo </a:t>
            </a:r>
            <a:r>
              <a:rPr lang="pt-BR" sz="1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básico para entender redes </a:t>
            </a:r>
            <a:r>
              <a:rPr lang="pt-BR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neurais</a:t>
            </a:r>
            <a:endParaRPr lang="pt-BR" sz="1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80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22" grpId="0" animBg="1"/>
      <p:bldP spid="23" grpId="0" animBg="1"/>
      <p:bldP spid="24" grpId="0" animBg="1"/>
      <p:bldP spid="67" grpId="0" animBg="1"/>
      <p:bldP spid="6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6120" y="980728"/>
            <a:ext cx="8229600" cy="53312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5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Redes Neurais</a:t>
            </a:r>
            <a:endParaRPr lang="pt-BR" sz="2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0" y="12600"/>
            <a:ext cx="9141840" cy="70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endParaRPr lang="pt-BR" sz="1000" b="1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algn="ctr">
              <a:lnSpc>
                <a:spcPct val="100000"/>
              </a:lnSpc>
            </a:pPr>
            <a:r>
              <a:rPr lang="pt-BR" sz="1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Todo o conteúdo básico para entender redes neurais</a:t>
            </a:r>
            <a:endParaRPr lang="pt-BR" sz="1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876256" y="6453336"/>
            <a:ext cx="2133600" cy="365125"/>
          </a:xfrm>
        </p:spPr>
        <p:txBody>
          <a:bodyPr/>
          <a:lstStyle/>
          <a:p>
            <a:fld id="{70468CB8-37AA-4392-941F-2C96703860D3}" type="slidenum">
              <a:rPr lang="pt-BR" sz="1800" smtClean="0"/>
              <a:t>16</a:t>
            </a:fld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35" y="1498945"/>
            <a:ext cx="7772400" cy="4295650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2420169" y="5741599"/>
            <a:ext cx="4301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Figura </a:t>
            </a:r>
            <a:r>
              <a:rPr lang="pt-BR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r>
              <a:rPr lang="pt-B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Redes Neurais (Udacity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4177468" y="4037002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1B8FBE"/>
                </a:solidFill>
              </a:rPr>
              <a:t>h</a:t>
            </a:r>
            <a:endParaRPr lang="pt-BR" b="1" dirty="0">
              <a:solidFill>
                <a:srgbClr val="1B8FB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252040" y="4601492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𝒙</m:t>
                      </m:r>
                    </m:oMath>
                  </m:oMathPara>
                </a14:m>
                <a:endParaRPr lang="pt-BR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40" y="4601492"/>
                <a:ext cx="431528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8130743" y="4688086"/>
                <a:ext cx="4379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>
                              <a:solidFill>
                                <a:srgbClr val="E2AC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rgbClr val="E2AC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0743" y="4688086"/>
                <a:ext cx="437940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5263" r="-13889"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6584515" y="1956087"/>
                <a:ext cx="4379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>
                              <a:solidFill>
                                <a:srgbClr val="E2AC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rgbClr val="E2AC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515" y="1956087"/>
                <a:ext cx="437940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5263" r="-15278"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2339752" y="1959992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𝒙</m:t>
                      </m:r>
                    </m:oMath>
                  </m:oMathPara>
                </a14:m>
                <a:endParaRPr lang="pt-BR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1959992"/>
                <a:ext cx="431528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3347864" y="1959992"/>
                <a:ext cx="5565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𝑾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1959992"/>
                <a:ext cx="556563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4346878" y="1959223"/>
                <a:ext cx="4411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878" y="1959223"/>
                <a:ext cx="441146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1136917" y="4672750"/>
                <a:ext cx="770787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FFC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FFC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𝑾</m:t>
                          </m:r>
                        </m:e>
                        <m:sup>
                          <m:r>
                            <a:rPr lang="en-US" sz="2000" b="1" i="1">
                              <a:solidFill>
                                <a:srgbClr val="FFC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rgbClr val="FFC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𝟏</m:t>
                          </m:r>
                          <m:r>
                            <a:rPr lang="en-US" sz="2000" b="1" i="1">
                              <a:solidFill>
                                <a:srgbClr val="FFC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917" y="4672750"/>
                <a:ext cx="770787" cy="41293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4788024" y="4682347"/>
                <a:ext cx="770787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FFC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FFC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𝑾</m:t>
                          </m:r>
                        </m:e>
                        <m:sup>
                          <m:r>
                            <a:rPr lang="en-US" sz="2000" b="1" i="1">
                              <a:solidFill>
                                <a:srgbClr val="FFC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FFC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𝟐</m:t>
                          </m:r>
                          <m:r>
                            <a:rPr lang="en-US" sz="2000" b="1" i="1">
                              <a:solidFill>
                                <a:srgbClr val="FFC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4682347"/>
                <a:ext cx="770787" cy="41293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2143166" y="4688812"/>
                <a:ext cx="628634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166" y="4688812"/>
                <a:ext cx="628634" cy="38081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5746864" y="4682347"/>
                <a:ext cx="628634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FFC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FFC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𝟐</m:t>
                          </m:r>
                          <m:r>
                            <a:rPr lang="en-US" b="1" i="1">
                              <a:solidFill>
                                <a:srgbClr val="FFC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864" y="4682347"/>
                <a:ext cx="628634" cy="38081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" name="Imagem 70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7" b="12860"/>
          <a:stretch/>
        </p:blipFill>
        <p:spPr>
          <a:xfrm>
            <a:off x="1381124" y="6311944"/>
            <a:ext cx="7145655" cy="544488"/>
          </a:xfrm>
          <a:prstGeom prst="rect">
            <a:avLst/>
          </a:prstGeom>
        </p:spPr>
      </p:pic>
      <p:sp>
        <p:nvSpPr>
          <p:cNvPr id="72" name="CustomShape 1"/>
          <p:cNvSpPr/>
          <p:nvPr/>
        </p:nvSpPr>
        <p:spPr>
          <a:xfrm>
            <a:off x="-8434" y="0"/>
            <a:ext cx="9152434" cy="701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endParaRPr lang="pt-BR" sz="1000" b="1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algn="ctr">
              <a:lnSpc>
                <a:spcPct val="100000"/>
              </a:lnSpc>
            </a:pPr>
            <a:r>
              <a:rPr lang="pt-BR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Conteúdo </a:t>
            </a:r>
            <a:r>
              <a:rPr lang="pt-BR" sz="1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básico para entender redes </a:t>
            </a:r>
            <a:r>
              <a:rPr lang="pt-BR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neurais</a:t>
            </a:r>
            <a:endParaRPr lang="pt-BR" sz="1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78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6120" y="980728"/>
            <a:ext cx="8229600" cy="53312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5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Redes Neurais</a:t>
            </a:r>
            <a:endParaRPr lang="pt-BR" sz="2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0" y="12600"/>
            <a:ext cx="9141840" cy="70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endParaRPr lang="pt-BR" sz="1000" b="1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algn="ctr">
              <a:lnSpc>
                <a:spcPct val="100000"/>
              </a:lnSpc>
            </a:pPr>
            <a:r>
              <a:rPr lang="pt-BR" sz="1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Todo o conteúdo básico para entender redes neurais</a:t>
            </a:r>
            <a:endParaRPr lang="pt-BR" sz="1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876256" y="6453336"/>
            <a:ext cx="2133600" cy="365125"/>
          </a:xfrm>
        </p:spPr>
        <p:txBody>
          <a:bodyPr/>
          <a:lstStyle/>
          <a:p>
            <a:fld id="{70468CB8-37AA-4392-941F-2C96703860D3}" type="slidenum">
              <a:rPr lang="pt-BR" sz="1800" smtClean="0"/>
              <a:t>17</a:t>
            </a:fld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65312" y="5741599"/>
            <a:ext cx="781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Figura </a:t>
            </a:r>
            <a:r>
              <a:rPr lang="pt-BR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r>
              <a:rPr lang="pt-B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Largura e profundidade de uma Rede Neural (Udacity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</a:t>
            </a:r>
          </a:p>
        </p:txBody>
      </p:sp>
      <p:grpSp>
        <p:nvGrpSpPr>
          <p:cNvPr id="38" name="Grupo 37"/>
          <p:cNvGrpSpPr/>
          <p:nvPr/>
        </p:nvGrpSpPr>
        <p:grpSpPr>
          <a:xfrm>
            <a:off x="2501419" y="3248022"/>
            <a:ext cx="3545971" cy="892552"/>
            <a:chOff x="2501419" y="3248022"/>
            <a:chExt cx="3545971" cy="892552"/>
          </a:xfrm>
        </p:grpSpPr>
        <p:sp>
          <p:nvSpPr>
            <p:cNvPr id="2" name="CaixaDeTexto 1"/>
            <p:cNvSpPr txBox="1"/>
            <p:nvPr/>
          </p:nvSpPr>
          <p:spPr>
            <a:xfrm>
              <a:off x="2501419" y="3248022"/>
              <a:ext cx="3545971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b="1" dirty="0" smtClean="0">
                  <a:solidFill>
                    <a:srgbClr val="C00000"/>
                  </a:solidFill>
                </a:rPr>
                <a:t>larga    </a:t>
              </a:r>
              <a:r>
                <a:rPr lang="pt-BR" sz="2800" b="1" dirty="0" smtClean="0">
                  <a:solidFill>
                    <a:srgbClr val="1B8FBE"/>
                  </a:solidFill>
                </a:rPr>
                <a:t>      </a:t>
              </a:r>
              <a:r>
                <a:rPr lang="pt-BR" sz="2800" b="1" dirty="0" smtClean="0">
                  <a:solidFill>
                    <a:srgbClr val="C00000"/>
                  </a:solidFill>
                </a:rPr>
                <a:t>    </a:t>
              </a:r>
              <a:r>
                <a:rPr lang="pt-BR" sz="2800" b="1" dirty="0" smtClean="0">
                  <a:solidFill>
                    <a:srgbClr val="138A4A"/>
                  </a:solidFill>
                </a:rPr>
                <a:t>profunda</a:t>
              </a:r>
            </a:p>
            <a:p>
              <a:r>
                <a:rPr lang="en-US" sz="2400" dirty="0">
                  <a:solidFill>
                    <a:srgbClr val="C00000"/>
                  </a:solidFill>
                </a:rPr>
                <a:t> </a:t>
              </a:r>
              <a:r>
                <a:rPr lang="en-US" sz="2400" dirty="0" smtClean="0">
                  <a:solidFill>
                    <a:srgbClr val="C00000"/>
                  </a:solidFill>
                </a:rPr>
                <a:t> </a:t>
              </a:r>
              <a:r>
                <a:rPr lang="en-US" sz="2000" dirty="0" smtClean="0">
                  <a:solidFill>
                    <a:srgbClr val="C00000"/>
                  </a:solidFill>
                </a:rPr>
                <a:t>(wide)                           </a:t>
              </a:r>
              <a:r>
                <a:rPr lang="en-US" sz="2000" dirty="0" smtClean="0">
                  <a:solidFill>
                    <a:srgbClr val="138A4A"/>
                  </a:solidFill>
                </a:rPr>
                <a:t>(deep)</a:t>
              </a:r>
              <a:endParaRPr lang="pt-BR" sz="2000" dirty="0">
                <a:solidFill>
                  <a:srgbClr val="138A4A"/>
                </a:solidFill>
              </a:endParaRP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3707904" y="3337828"/>
              <a:ext cx="5924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1B8FBE"/>
                  </a:solidFill>
                </a:rPr>
                <a:t>v</a:t>
              </a:r>
              <a:r>
                <a:rPr lang="en-US" sz="2800" b="1" dirty="0" smtClean="0">
                  <a:solidFill>
                    <a:srgbClr val="1B8FBE"/>
                  </a:solidFill>
                </a:rPr>
                <a:t>s.</a:t>
              </a:r>
              <a:endParaRPr lang="pt-BR" sz="2800" b="1" dirty="0">
                <a:solidFill>
                  <a:srgbClr val="1B8FBE"/>
                </a:solidFill>
              </a:endParaRP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1571554" y="1953790"/>
            <a:ext cx="5915955" cy="1746671"/>
            <a:chOff x="1571554" y="1953790"/>
            <a:chExt cx="5915955" cy="17466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aixaDeTexto 33"/>
                <p:cNvSpPr txBox="1"/>
                <p:nvPr/>
              </p:nvSpPr>
              <p:spPr>
                <a:xfrm>
                  <a:off x="7049569" y="2272209"/>
                  <a:ext cx="4379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solidFill>
                                  <a:srgbClr val="E2AC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solidFill>
                                  <a:srgbClr val="E2AC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4" name="CaixaDeTexto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9569" y="2272209"/>
                  <a:ext cx="437940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5333" r="-15278" b="-1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aixaDeTexto 34"/>
                <p:cNvSpPr txBox="1"/>
                <p:nvPr/>
              </p:nvSpPr>
              <p:spPr>
                <a:xfrm>
                  <a:off x="1571554" y="2327572"/>
                  <a:ext cx="4315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𝒙</m:t>
                        </m:r>
                      </m:oMath>
                    </m:oMathPara>
                  </a14:m>
                  <a:endParaRPr lang="pt-BR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CaixaDe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1554" y="2327572"/>
                  <a:ext cx="431528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" name="Imagem 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06" t="20528" r="22905" b="51786"/>
            <a:stretch/>
          </p:blipFill>
          <p:spPr>
            <a:xfrm>
              <a:off x="2003082" y="1953790"/>
              <a:ext cx="5046487" cy="1413779"/>
            </a:xfrm>
            <a:prstGeom prst="rect">
              <a:avLst/>
            </a:prstGeom>
          </p:spPr>
        </p:pic>
        <p:pic>
          <p:nvPicPr>
            <p:cNvPr id="14" name="Imagem 13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50" t="44593" r="72959" b="44682"/>
            <a:stretch/>
          </p:blipFill>
          <p:spPr>
            <a:xfrm>
              <a:off x="2028824" y="3152774"/>
              <a:ext cx="438151" cy="547687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" name="Grupo 9"/>
          <p:cNvGrpSpPr/>
          <p:nvPr/>
        </p:nvGrpSpPr>
        <p:grpSpPr>
          <a:xfrm>
            <a:off x="674836" y="3475286"/>
            <a:ext cx="7539886" cy="1708144"/>
            <a:chOff x="674836" y="3475286"/>
            <a:chExt cx="7539886" cy="1708144"/>
          </a:xfrm>
        </p:grpSpPr>
        <p:pic>
          <p:nvPicPr>
            <p:cNvPr id="27" name="Imagem 2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24" t="61890" r="14500" b="15749"/>
            <a:stretch/>
          </p:blipFill>
          <p:spPr>
            <a:xfrm>
              <a:off x="1039668" y="4041598"/>
              <a:ext cx="6737114" cy="1141832"/>
            </a:xfrm>
            <a:prstGeom prst="rect">
              <a:avLst/>
            </a:prstGeom>
          </p:spPr>
        </p:pic>
        <p:pic>
          <p:nvPicPr>
            <p:cNvPr id="19" name="Imagem 18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296" t="50935" r="29312" b="33957"/>
            <a:stretch/>
          </p:blipFill>
          <p:spPr>
            <a:xfrm>
              <a:off x="6098762" y="3475286"/>
              <a:ext cx="310157" cy="771524"/>
            </a:xfrm>
            <a:prstGeom prst="rect">
              <a:avLst/>
            </a:prstGeom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aixaDeTexto 28"/>
                <p:cNvSpPr txBox="1"/>
                <p:nvPr/>
              </p:nvSpPr>
              <p:spPr>
                <a:xfrm>
                  <a:off x="7776782" y="4381681"/>
                  <a:ext cx="4379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solidFill>
                                  <a:srgbClr val="E2AC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solidFill>
                                  <a:srgbClr val="E2AC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9" name="CaixaDe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6782" y="4381681"/>
                  <a:ext cx="437940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5263" r="-13889" b="-1052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aixaDeTexto 29"/>
                <p:cNvSpPr txBox="1"/>
                <p:nvPr/>
              </p:nvSpPr>
              <p:spPr>
                <a:xfrm>
                  <a:off x="674836" y="4437111"/>
                  <a:ext cx="4315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𝒙</m:t>
                        </m:r>
                      </m:oMath>
                    </m:oMathPara>
                  </a14:m>
                  <a:endParaRPr lang="pt-BR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CaixaDeTexto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836" y="4437111"/>
                  <a:ext cx="431528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1" name="Imagem 30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7" b="12860"/>
          <a:stretch/>
        </p:blipFill>
        <p:spPr>
          <a:xfrm>
            <a:off x="1381124" y="6311944"/>
            <a:ext cx="7145655" cy="544488"/>
          </a:xfrm>
          <a:prstGeom prst="rect">
            <a:avLst/>
          </a:prstGeom>
        </p:spPr>
      </p:pic>
      <p:sp>
        <p:nvSpPr>
          <p:cNvPr id="39" name="CustomShape 1"/>
          <p:cNvSpPr/>
          <p:nvPr/>
        </p:nvSpPr>
        <p:spPr>
          <a:xfrm>
            <a:off x="-8434" y="0"/>
            <a:ext cx="9152434" cy="701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endParaRPr lang="pt-BR" sz="1000" b="1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algn="ctr">
              <a:lnSpc>
                <a:spcPct val="100000"/>
              </a:lnSpc>
            </a:pPr>
            <a:r>
              <a:rPr lang="pt-BR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Conteúdo </a:t>
            </a:r>
            <a:r>
              <a:rPr lang="pt-BR" sz="1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básico para entender redes </a:t>
            </a:r>
            <a:r>
              <a:rPr lang="pt-BR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neurais</a:t>
            </a:r>
            <a:endParaRPr lang="pt-BR" sz="1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26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6120" y="980728"/>
            <a:ext cx="8229600" cy="53312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5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Redes Neurais</a:t>
            </a:r>
            <a:endParaRPr lang="pt-BR" sz="2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0" y="12600"/>
            <a:ext cx="9141840" cy="70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endParaRPr lang="pt-BR" sz="1000" b="1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algn="ctr">
              <a:lnSpc>
                <a:spcPct val="100000"/>
              </a:lnSpc>
            </a:pPr>
            <a:r>
              <a:rPr lang="pt-BR" sz="1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Todo o conteúdo básico para entender redes neurais</a:t>
            </a:r>
            <a:endParaRPr lang="pt-BR" sz="1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876256" y="6453336"/>
            <a:ext cx="2133600" cy="365125"/>
          </a:xfrm>
        </p:spPr>
        <p:txBody>
          <a:bodyPr/>
          <a:lstStyle/>
          <a:p>
            <a:fld id="{70468CB8-37AA-4392-941F-2C96703860D3}" type="slidenum">
              <a:rPr lang="pt-BR" sz="1800" smtClean="0"/>
              <a:t>18</a:t>
            </a:fld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161514" y="5741599"/>
            <a:ext cx="8818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Figura 8.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Mimetização do processo de aprendizagem humana (Udacity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</a:t>
            </a:r>
          </a:p>
        </p:txBody>
      </p:sp>
      <p:grpSp>
        <p:nvGrpSpPr>
          <p:cNvPr id="27" name="Grupo 26"/>
          <p:cNvGrpSpPr/>
          <p:nvPr/>
        </p:nvGrpSpPr>
        <p:grpSpPr>
          <a:xfrm>
            <a:off x="891195" y="4040480"/>
            <a:ext cx="5985061" cy="1188720"/>
            <a:chOff x="891195" y="4040480"/>
            <a:chExt cx="5985061" cy="1188720"/>
          </a:xfrm>
        </p:grpSpPr>
        <p:pic>
          <p:nvPicPr>
            <p:cNvPr id="10" name="Imagem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43" t="19573" r="68206" b="49105"/>
            <a:stretch/>
          </p:blipFill>
          <p:spPr>
            <a:xfrm>
              <a:off x="891195" y="4040480"/>
              <a:ext cx="1420976" cy="1188720"/>
            </a:xfrm>
            <a:prstGeom prst="rect">
              <a:avLst/>
            </a:prstGeom>
          </p:spPr>
        </p:pic>
        <p:pic>
          <p:nvPicPr>
            <p:cNvPr id="11" name="Imagem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19" t="19861" r="44106" b="49148"/>
            <a:stretch/>
          </p:blipFill>
          <p:spPr>
            <a:xfrm>
              <a:off x="3183458" y="4040480"/>
              <a:ext cx="1431211" cy="1188720"/>
            </a:xfrm>
            <a:prstGeom prst="rect">
              <a:avLst/>
            </a:prstGeom>
          </p:spPr>
        </p:pic>
        <p:pic>
          <p:nvPicPr>
            <p:cNvPr id="12" name="Imagem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01" t="20034" r="12886" b="49752"/>
            <a:stretch/>
          </p:blipFill>
          <p:spPr>
            <a:xfrm>
              <a:off x="5392228" y="4040480"/>
              <a:ext cx="1484028" cy="1188720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94" t="77871" r="64050" b="16985"/>
            <a:stretch/>
          </p:blipFill>
          <p:spPr>
            <a:xfrm>
              <a:off x="2411760" y="4503412"/>
              <a:ext cx="672593" cy="262855"/>
            </a:xfrm>
            <a:prstGeom prst="rect">
              <a:avLst/>
            </a:prstGeom>
          </p:spPr>
        </p:pic>
        <p:pic>
          <p:nvPicPr>
            <p:cNvPr id="18" name="Imagem 1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94" t="77871" r="64050" b="16985"/>
            <a:stretch/>
          </p:blipFill>
          <p:spPr>
            <a:xfrm>
              <a:off x="4676866" y="4524384"/>
              <a:ext cx="672593" cy="262855"/>
            </a:xfrm>
            <a:prstGeom prst="rect">
              <a:avLst/>
            </a:prstGeom>
          </p:spPr>
        </p:pic>
      </p:grpSp>
      <p:grpSp>
        <p:nvGrpSpPr>
          <p:cNvPr id="21" name="Grupo 20"/>
          <p:cNvGrpSpPr/>
          <p:nvPr/>
        </p:nvGrpSpPr>
        <p:grpSpPr>
          <a:xfrm>
            <a:off x="621244" y="2247899"/>
            <a:ext cx="7539886" cy="940515"/>
            <a:chOff x="674836" y="4242914"/>
            <a:chExt cx="7539886" cy="940515"/>
          </a:xfrm>
        </p:grpSpPr>
        <p:pic>
          <p:nvPicPr>
            <p:cNvPr id="22" name="Imagem 2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24" t="65833" r="14500" b="15749"/>
            <a:stretch/>
          </p:blipFill>
          <p:spPr>
            <a:xfrm>
              <a:off x="1039668" y="4242914"/>
              <a:ext cx="6737114" cy="94051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aixaDeTexto 27"/>
                <p:cNvSpPr txBox="1"/>
                <p:nvPr/>
              </p:nvSpPr>
              <p:spPr>
                <a:xfrm>
                  <a:off x="7776782" y="4381681"/>
                  <a:ext cx="4379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solidFill>
                                  <a:srgbClr val="E2AC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solidFill>
                                  <a:srgbClr val="E2AC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8" name="CaixaDeTexto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6782" y="4381681"/>
                  <a:ext cx="437940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5333" r="-13889" b="-1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aixaDeTexto 28"/>
                <p:cNvSpPr txBox="1"/>
                <p:nvPr/>
              </p:nvSpPr>
              <p:spPr>
                <a:xfrm>
                  <a:off x="674836" y="4437111"/>
                  <a:ext cx="4315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𝒙</m:t>
                        </m:r>
                      </m:oMath>
                    </m:oMathPara>
                  </a14:m>
                  <a:endParaRPr lang="pt-BR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CaixaDe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836" y="4437111"/>
                  <a:ext cx="431528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0" name="Imagem 2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7" b="12860"/>
          <a:stretch/>
        </p:blipFill>
        <p:spPr>
          <a:xfrm>
            <a:off x="1381124" y="6311944"/>
            <a:ext cx="7145655" cy="544488"/>
          </a:xfrm>
          <a:prstGeom prst="rect">
            <a:avLst/>
          </a:prstGeom>
        </p:spPr>
      </p:pic>
      <p:sp>
        <p:nvSpPr>
          <p:cNvPr id="31" name="CustomShape 1"/>
          <p:cNvSpPr/>
          <p:nvPr/>
        </p:nvSpPr>
        <p:spPr>
          <a:xfrm>
            <a:off x="-8434" y="0"/>
            <a:ext cx="9152434" cy="701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endParaRPr lang="pt-BR" sz="1000" b="1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algn="ctr">
              <a:lnSpc>
                <a:spcPct val="100000"/>
              </a:lnSpc>
            </a:pPr>
            <a:r>
              <a:rPr lang="pt-BR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Conteúdo </a:t>
            </a:r>
            <a:r>
              <a:rPr lang="pt-BR" sz="1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básico para entender redes </a:t>
            </a:r>
            <a:r>
              <a:rPr lang="pt-BR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neurais</a:t>
            </a:r>
            <a:endParaRPr lang="pt-BR" sz="1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68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6120" y="980728"/>
            <a:ext cx="8229600" cy="53312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5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Forward</a:t>
            </a:r>
            <a:r>
              <a:rPr lang="pt-BR" sz="25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25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Propagation</a:t>
            </a:r>
            <a:endParaRPr lang="pt-BR" sz="2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0" y="12600"/>
            <a:ext cx="9141840" cy="70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endParaRPr lang="pt-BR" sz="1000" b="1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algn="ctr">
              <a:lnSpc>
                <a:spcPct val="100000"/>
              </a:lnSpc>
            </a:pPr>
            <a:r>
              <a:rPr lang="pt-BR" sz="1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Todo o conteúdo básico para entender redes neurais</a:t>
            </a:r>
            <a:endParaRPr lang="pt-BR" sz="1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876256" y="6453336"/>
            <a:ext cx="2133600" cy="365125"/>
          </a:xfrm>
        </p:spPr>
        <p:txBody>
          <a:bodyPr/>
          <a:lstStyle/>
          <a:p>
            <a:fld id="{70468CB8-37AA-4392-941F-2C96703860D3}" type="slidenum">
              <a:rPr lang="pt-BR" sz="1800" smtClean="0"/>
              <a:t>19</a:t>
            </a:fld>
            <a:endParaRPr lang="pt-BR" dirty="0"/>
          </a:p>
        </p:txBody>
      </p:sp>
      <p:cxnSp>
        <p:nvCxnSpPr>
          <p:cNvPr id="52" name="Conector de seta reta 51"/>
          <p:cNvCxnSpPr/>
          <p:nvPr/>
        </p:nvCxnSpPr>
        <p:spPr>
          <a:xfrm>
            <a:off x="2426162" y="2460896"/>
            <a:ext cx="928096" cy="0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 flipV="1">
            <a:off x="2422286" y="2463944"/>
            <a:ext cx="928096" cy="864096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 flipV="1">
            <a:off x="2426162" y="2463944"/>
            <a:ext cx="928096" cy="1728192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Elipse 54"/>
              <p:cNvSpPr/>
              <p:nvPr/>
            </p:nvSpPr>
            <p:spPr>
              <a:xfrm>
                <a:off x="467544" y="2204864"/>
                <a:ext cx="512064" cy="5120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pt-BR" sz="2000" b="1" dirty="0"/>
              </a:p>
            </p:txBody>
          </p:sp>
        </mc:Choice>
        <mc:Fallback xmlns="">
          <p:sp>
            <p:nvSpPr>
              <p:cNvPr id="55" name="Elips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204864"/>
                <a:ext cx="512064" cy="512064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Elipse 55"/>
              <p:cNvSpPr/>
              <p:nvPr/>
            </p:nvSpPr>
            <p:spPr>
              <a:xfrm>
                <a:off x="467544" y="3068960"/>
                <a:ext cx="512064" cy="5120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2000" b="1" dirty="0"/>
              </a:p>
            </p:txBody>
          </p:sp>
        </mc:Choice>
        <mc:Fallback xmlns="">
          <p:sp>
            <p:nvSpPr>
              <p:cNvPr id="56" name="Elips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068960"/>
                <a:ext cx="512064" cy="512064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Elipse 56"/>
              <p:cNvSpPr/>
              <p:nvPr/>
            </p:nvSpPr>
            <p:spPr>
              <a:xfrm>
                <a:off x="467544" y="3933056"/>
                <a:ext cx="512064" cy="5120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2000" b="1" dirty="0"/>
              </a:p>
            </p:txBody>
          </p:sp>
        </mc:Choice>
        <mc:Fallback xmlns="">
          <p:sp>
            <p:nvSpPr>
              <p:cNvPr id="57" name="Elips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933056"/>
                <a:ext cx="512064" cy="512064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Elipse 57"/>
              <p:cNvSpPr/>
              <p:nvPr/>
            </p:nvSpPr>
            <p:spPr>
              <a:xfrm>
                <a:off x="1907704" y="2204864"/>
                <a:ext cx="512064" cy="5120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pt-BR" sz="2000" b="1" dirty="0"/>
              </a:p>
            </p:txBody>
          </p:sp>
        </mc:Choice>
        <mc:Fallback xmlns="">
          <p:sp>
            <p:nvSpPr>
              <p:cNvPr id="58" name="Elips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2204864"/>
                <a:ext cx="512064" cy="512064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Elipse 58"/>
              <p:cNvSpPr/>
              <p:nvPr/>
            </p:nvSpPr>
            <p:spPr>
              <a:xfrm>
                <a:off x="1907704" y="3068960"/>
                <a:ext cx="512064" cy="5120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000" b="1" i="1" smtClean="0">
                              <a:solidFill>
                                <a:srgbClr val="138A4A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solidFill>
                                <a:srgbClr val="138A4A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rgbClr val="E2AC0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sz="20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t-BR" sz="2000" b="1" dirty="0"/>
              </a:p>
            </p:txBody>
          </p:sp>
        </mc:Choice>
        <mc:Fallback xmlns="">
          <p:sp>
            <p:nvSpPr>
              <p:cNvPr id="59" name="Elips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3068960"/>
                <a:ext cx="512064" cy="512064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Elipse 59"/>
              <p:cNvSpPr/>
              <p:nvPr/>
            </p:nvSpPr>
            <p:spPr>
              <a:xfrm>
                <a:off x="1907704" y="3933056"/>
                <a:ext cx="512064" cy="5120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000" b="1" i="1" smtClean="0">
                              <a:solidFill>
                                <a:srgbClr val="138A4A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solidFill>
                                <a:srgbClr val="138A4A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>
                              <a:solidFill>
                                <a:srgbClr val="E2AC0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sz="20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t-BR" sz="2000" b="1" dirty="0"/>
              </a:p>
            </p:txBody>
          </p:sp>
        </mc:Choice>
        <mc:Fallback xmlns="">
          <p:sp>
            <p:nvSpPr>
              <p:cNvPr id="60" name="Elips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3933056"/>
                <a:ext cx="512064" cy="512064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Elipse 60"/>
              <p:cNvSpPr/>
              <p:nvPr/>
            </p:nvSpPr>
            <p:spPr>
              <a:xfrm>
                <a:off x="3347021" y="2204864"/>
                <a:ext cx="512064" cy="5120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pt-BR" sz="2000" b="1" dirty="0"/>
              </a:p>
            </p:txBody>
          </p:sp>
        </mc:Choice>
        <mc:Fallback xmlns="">
          <p:sp>
            <p:nvSpPr>
              <p:cNvPr id="61" name="Elips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021" y="2204864"/>
                <a:ext cx="512064" cy="512064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Elipse 61"/>
              <p:cNvSpPr/>
              <p:nvPr/>
            </p:nvSpPr>
            <p:spPr>
              <a:xfrm>
                <a:off x="3347021" y="3068960"/>
                <a:ext cx="512064" cy="5120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000" b="1" i="1" smtClean="0">
                              <a:solidFill>
                                <a:srgbClr val="138A4A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solidFill>
                                <a:srgbClr val="138A4A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>
                              <a:solidFill>
                                <a:srgbClr val="E2AC0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t-BR" sz="2000" b="1" dirty="0"/>
              </a:p>
            </p:txBody>
          </p:sp>
        </mc:Choice>
        <mc:Fallback xmlns="">
          <p:sp>
            <p:nvSpPr>
              <p:cNvPr id="62" name="Elips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021" y="3068960"/>
                <a:ext cx="512064" cy="512064"/>
              </a:xfrm>
              <a:prstGeom prst="ellipse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Elipse 62"/>
              <p:cNvSpPr/>
              <p:nvPr/>
            </p:nvSpPr>
            <p:spPr>
              <a:xfrm>
                <a:off x="3347021" y="3933056"/>
                <a:ext cx="512064" cy="5120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000" b="1" i="1" smtClean="0">
                              <a:solidFill>
                                <a:srgbClr val="138A4A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solidFill>
                                <a:srgbClr val="138A4A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>
                              <a:solidFill>
                                <a:srgbClr val="E2AC0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t-BR" sz="2000" b="1" dirty="0"/>
              </a:p>
            </p:txBody>
          </p:sp>
        </mc:Choice>
        <mc:Fallback xmlns="">
          <p:sp>
            <p:nvSpPr>
              <p:cNvPr id="63" name="Elips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021" y="3933056"/>
                <a:ext cx="512064" cy="512064"/>
              </a:xfrm>
              <a:prstGeom prst="ellipse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ector de seta reta 63"/>
          <p:cNvCxnSpPr>
            <a:stCxn id="56" idx="6"/>
            <a:endCxn id="59" idx="2"/>
          </p:cNvCxnSpPr>
          <p:nvPr/>
        </p:nvCxnSpPr>
        <p:spPr>
          <a:xfrm>
            <a:off x="979608" y="3324992"/>
            <a:ext cx="928096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>
            <a:off x="979608" y="4189088"/>
            <a:ext cx="928096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>
            <a:endCxn id="59" idx="2"/>
          </p:cNvCxnSpPr>
          <p:nvPr/>
        </p:nvCxnSpPr>
        <p:spPr>
          <a:xfrm>
            <a:off x="979608" y="2460896"/>
            <a:ext cx="928096" cy="864096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stCxn id="55" idx="6"/>
            <a:endCxn id="60" idx="2"/>
          </p:cNvCxnSpPr>
          <p:nvPr/>
        </p:nvCxnSpPr>
        <p:spPr>
          <a:xfrm>
            <a:off x="979608" y="2460896"/>
            <a:ext cx="928096" cy="1728192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>
            <a:endCxn id="60" idx="2"/>
          </p:cNvCxnSpPr>
          <p:nvPr/>
        </p:nvCxnSpPr>
        <p:spPr>
          <a:xfrm>
            <a:off x="979608" y="3328040"/>
            <a:ext cx="928096" cy="861048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endCxn id="59" idx="2"/>
          </p:cNvCxnSpPr>
          <p:nvPr/>
        </p:nvCxnSpPr>
        <p:spPr>
          <a:xfrm flipV="1">
            <a:off x="979608" y="3324992"/>
            <a:ext cx="928096" cy="864096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Elipse 75"/>
              <p:cNvSpPr/>
              <p:nvPr/>
            </p:nvSpPr>
            <p:spPr>
              <a:xfrm>
                <a:off x="4784173" y="2204864"/>
                <a:ext cx="512064" cy="5120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2000" b="1" i="1" smtClean="0">
                                  <a:solidFill>
                                    <a:srgbClr val="E2AC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solidFill>
                                    <a:srgbClr val="E2AC0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2000" b="1" dirty="0"/>
              </a:p>
            </p:txBody>
          </p:sp>
        </mc:Choice>
        <mc:Fallback xmlns="">
          <p:sp>
            <p:nvSpPr>
              <p:cNvPr id="76" name="Elips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173" y="2204864"/>
                <a:ext cx="512064" cy="512064"/>
              </a:xfrm>
              <a:prstGeom prst="ellipse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Elipse 76"/>
              <p:cNvSpPr/>
              <p:nvPr/>
            </p:nvSpPr>
            <p:spPr>
              <a:xfrm>
                <a:off x="4784173" y="3068960"/>
                <a:ext cx="512064" cy="5120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  </m:t>
                          </m:r>
                          <m:acc>
                            <m:accPr>
                              <m:chr m:val="̂"/>
                              <m:ctrlPr>
                                <a:rPr lang="en-US" sz="2000" b="1" i="1" smtClean="0">
                                  <a:solidFill>
                                    <a:srgbClr val="E2AC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1" i="1" smtClean="0">
                                  <a:solidFill>
                                    <a:srgbClr val="E2AC0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2000" b="1" dirty="0"/>
              </a:p>
            </p:txBody>
          </p:sp>
        </mc:Choice>
        <mc:Fallback xmlns="">
          <p:sp>
            <p:nvSpPr>
              <p:cNvPr id="77" name="Elips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173" y="3068960"/>
                <a:ext cx="512064" cy="512064"/>
              </a:xfrm>
              <a:prstGeom prst="ellipse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Elipse 77"/>
              <p:cNvSpPr/>
              <p:nvPr/>
            </p:nvSpPr>
            <p:spPr>
              <a:xfrm>
                <a:off x="4784173" y="3933056"/>
                <a:ext cx="512064" cy="5120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2000" b="1" i="1" smtClean="0">
                                  <a:solidFill>
                                    <a:srgbClr val="E2AC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solidFill>
                                    <a:srgbClr val="E2AC0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BR" sz="2000" b="1" dirty="0"/>
              </a:p>
            </p:txBody>
          </p:sp>
        </mc:Choice>
        <mc:Fallback xmlns="">
          <p:sp>
            <p:nvSpPr>
              <p:cNvPr id="78" name="Elips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173" y="3933056"/>
                <a:ext cx="512064" cy="512064"/>
              </a:xfrm>
              <a:prstGeom prst="ellipse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Conector de seta reta 78"/>
          <p:cNvCxnSpPr/>
          <p:nvPr/>
        </p:nvCxnSpPr>
        <p:spPr>
          <a:xfrm>
            <a:off x="2416760" y="3324992"/>
            <a:ext cx="928096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/>
          <p:nvPr/>
        </p:nvCxnSpPr>
        <p:spPr>
          <a:xfrm>
            <a:off x="2416760" y="4189088"/>
            <a:ext cx="928096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>
            <a:off x="2416760" y="2460896"/>
            <a:ext cx="928096" cy="864096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/>
          <p:nvPr/>
        </p:nvCxnSpPr>
        <p:spPr>
          <a:xfrm>
            <a:off x="2416760" y="2460896"/>
            <a:ext cx="928096" cy="1728192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/>
          <p:nvPr/>
        </p:nvCxnSpPr>
        <p:spPr>
          <a:xfrm>
            <a:off x="2416760" y="3328040"/>
            <a:ext cx="928096" cy="861048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83"/>
          <p:cNvCxnSpPr/>
          <p:nvPr/>
        </p:nvCxnSpPr>
        <p:spPr>
          <a:xfrm flipV="1">
            <a:off x="2416760" y="3324992"/>
            <a:ext cx="928096" cy="864096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/>
          <p:nvPr/>
        </p:nvCxnSpPr>
        <p:spPr>
          <a:xfrm>
            <a:off x="3856056" y="3324992"/>
            <a:ext cx="928096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/>
          <p:cNvCxnSpPr/>
          <p:nvPr/>
        </p:nvCxnSpPr>
        <p:spPr>
          <a:xfrm>
            <a:off x="3856056" y="4189088"/>
            <a:ext cx="928096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de seta reta 86"/>
          <p:cNvCxnSpPr/>
          <p:nvPr/>
        </p:nvCxnSpPr>
        <p:spPr>
          <a:xfrm>
            <a:off x="3856056" y="2460896"/>
            <a:ext cx="928096" cy="864096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/>
          <p:nvPr/>
        </p:nvCxnSpPr>
        <p:spPr>
          <a:xfrm>
            <a:off x="3856056" y="2460896"/>
            <a:ext cx="928096" cy="1728192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e seta reta 88"/>
          <p:cNvCxnSpPr/>
          <p:nvPr/>
        </p:nvCxnSpPr>
        <p:spPr>
          <a:xfrm>
            <a:off x="3856056" y="3328040"/>
            <a:ext cx="928096" cy="861048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 flipV="1">
            <a:off x="3856056" y="3324992"/>
            <a:ext cx="928096" cy="864096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de seta reta 90"/>
          <p:cNvCxnSpPr/>
          <p:nvPr/>
        </p:nvCxnSpPr>
        <p:spPr>
          <a:xfrm>
            <a:off x="3863314" y="2460896"/>
            <a:ext cx="928096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de seta reta 91"/>
          <p:cNvCxnSpPr/>
          <p:nvPr/>
        </p:nvCxnSpPr>
        <p:spPr>
          <a:xfrm flipV="1">
            <a:off x="3859439" y="2463944"/>
            <a:ext cx="928096" cy="864096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/>
          <p:nvPr/>
        </p:nvCxnSpPr>
        <p:spPr>
          <a:xfrm flipV="1">
            <a:off x="3863314" y="2463944"/>
            <a:ext cx="928096" cy="1728192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5436096" y="2180345"/>
                <a:ext cx="1279388" cy="3808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solidFill>
                                <a:srgbClr val="138A4A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E2AC0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b="1" i="1">
                          <a:solidFill>
                            <a:srgbClr val="138A4A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138A4A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2180345"/>
                <a:ext cx="1279388" cy="38081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5436096" y="2820728"/>
                <a:ext cx="2826735" cy="4049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138A4A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E2AC0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b="1" i="1">
                          <a:solidFill>
                            <a:srgbClr val="138A4A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E2AC00"/>
                          </a:solidFill>
                          <a:latin typeface="Cambria Math"/>
                          <a:ea typeface="Cambria Math"/>
                        </a:rPr>
                        <m:t>𝝈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E2AC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138A4A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E2AC00"/>
                                  </a:solidFill>
                                  <a:latin typeface="Cambria Math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138A4A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E2AC0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b="1" i="1" smtClean="0">
                              <a:solidFill>
                                <a:srgbClr val="138A4A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138A4A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E2AC00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2820728"/>
                <a:ext cx="2826735" cy="404983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aixaDeTexto 98"/>
              <p:cNvSpPr txBox="1"/>
              <p:nvPr/>
            </p:nvSpPr>
            <p:spPr>
              <a:xfrm>
                <a:off x="5436096" y="3464431"/>
                <a:ext cx="2826735" cy="4049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138A4A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E2AC0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b="1" i="1">
                          <a:solidFill>
                            <a:srgbClr val="138A4A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E2AC00"/>
                          </a:solidFill>
                          <a:latin typeface="Cambria Math"/>
                          <a:ea typeface="Cambria Math"/>
                        </a:rPr>
                        <m:t>𝝈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E2AC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138A4A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E2AC00"/>
                                  </a:solidFill>
                                  <a:latin typeface="Cambria Math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138A4A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E2AC0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b="1" i="1">
                              <a:solidFill>
                                <a:srgbClr val="138A4A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138A4A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E2AC00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99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3464431"/>
                <a:ext cx="2826735" cy="40498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CaixaDeTexto 100"/>
              <p:cNvSpPr txBox="1"/>
              <p:nvPr/>
            </p:nvSpPr>
            <p:spPr>
              <a:xfrm>
                <a:off x="5436096" y="4104137"/>
                <a:ext cx="3265959" cy="4049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138A4A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E2AC0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𝟒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b="1" i="1">
                          <a:solidFill>
                            <a:srgbClr val="138A4A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E2AC00"/>
                          </a:solidFill>
                          <a:latin typeface="Cambria Math"/>
                          <a:ea typeface="Cambria Math"/>
                        </a:rPr>
                        <m:t>𝝈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E2AC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138A4A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E2AC00"/>
                                  </a:solidFill>
                                  <a:latin typeface="Cambria Math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𝟑</m:t>
                              </m:r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138A4A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E2AC0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𝟑</m:t>
                              </m:r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b="1" i="1">
                              <a:solidFill>
                                <a:srgbClr val="138A4A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138A4A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E2AC00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𝟑</m:t>
                              </m:r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b="1" i="1" smtClean="0">
                          <a:solidFill>
                            <a:srgbClr val="E2AC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1" i="1" smtClean="0">
                              <a:solidFill>
                                <a:srgbClr val="E2AC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rgbClr val="E2AC00"/>
                              </a:solidFill>
                              <a:latin typeface="Cambria Math"/>
                              <a:ea typeface="Cambria Math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101" name="CaixaDeTexto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4104137"/>
                <a:ext cx="3265959" cy="404983"/>
              </a:xfrm>
              <a:prstGeom prst="rect">
                <a:avLst/>
              </a:prstGeom>
              <a:blipFill rotWithShape="1">
                <a:blip r:embed="rId18"/>
                <a:stretch>
                  <a:fillRect r="-10634" b="-14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aixaDeTexto 101"/>
              <p:cNvSpPr txBox="1"/>
              <p:nvPr/>
            </p:nvSpPr>
            <p:spPr>
              <a:xfrm>
                <a:off x="755576" y="4822771"/>
                <a:ext cx="1261756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138A4A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E2AC00"/>
                              </a:solidFill>
                              <a:latin typeface="Cambria Math"/>
                            </a:rPr>
                            <m:t>𝑾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b="0" i="0" smtClean="0">
                          <a:solidFill>
                            <a:srgbClr val="C00000"/>
                          </a:solidFill>
                          <a:latin typeface="Cambria Math"/>
                        </a:rPr>
                        <m:t>   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138A4A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E2AC00"/>
                              </a:solidFill>
                              <a:latin typeface="Cambria Math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2" name="CaixaDeTexto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822771"/>
                <a:ext cx="1261756" cy="38081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aixaDeTexto 102"/>
              <p:cNvSpPr txBox="1"/>
              <p:nvPr/>
            </p:nvSpPr>
            <p:spPr>
              <a:xfrm>
                <a:off x="2195736" y="4818888"/>
                <a:ext cx="1261756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138A4A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E2AC00"/>
                              </a:solidFill>
                              <a:latin typeface="Cambria Math"/>
                            </a:rPr>
                            <m:t>𝑾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  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138A4A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E2AC00"/>
                              </a:solidFill>
                              <a:latin typeface="Cambria Math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3" name="CaixaDeTexto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4818888"/>
                <a:ext cx="1261756" cy="380810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3707904" y="4816177"/>
                <a:ext cx="1261756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138A4A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E2AC00"/>
                              </a:solidFill>
                              <a:latin typeface="Cambria Math"/>
                            </a:rPr>
                            <m:t>𝑾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  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138A4A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E2AC00"/>
                              </a:solidFill>
                              <a:latin typeface="Cambria Math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4816177"/>
                <a:ext cx="1261756" cy="38081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5" name="Grupo 114"/>
          <p:cNvGrpSpPr/>
          <p:nvPr/>
        </p:nvGrpSpPr>
        <p:grpSpPr>
          <a:xfrm>
            <a:off x="1043608" y="4361688"/>
            <a:ext cx="584448" cy="461084"/>
            <a:chOff x="1043608" y="4361688"/>
            <a:chExt cx="584448" cy="461084"/>
          </a:xfrm>
        </p:grpSpPr>
        <p:cxnSp>
          <p:nvCxnSpPr>
            <p:cNvPr id="106" name="Conector de seta reta 105"/>
            <p:cNvCxnSpPr/>
            <p:nvPr/>
          </p:nvCxnSpPr>
          <p:spPr>
            <a:xfrm flipV="1">
              <a:off x="1043608" y="4365104"/>
              <a:ext cx="216024" cy="457668"/>
            </a:xfrm>
            <a:prstGeom prst="straightConnector1">
              <a:avLst/>
            </a:prstGeom>
            <a:ln w="19050">
              <a:solidFill>
                <a:srgbClr val="138A4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de seta reta 113"/>
            <p:cNvCxnSpPr/>
            <p:nvPr/>
          </p:nvCxnSpPr>
          <p:spPr>
            <a:xfrm flipH="1" flipV="1">
              <a:off x="1412032" y="4361688"/>
              <a:ext cx="216024" cy="457668"/>
            </a:xfrm>
            <a:prstGeom prst="straightConnector1">
              <a:avLst/>
            </a:prstGeom>
            <a:ln w="19050">
              <a:solidFill>
                <a:srgbClr val="138A4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upo 115"/>
          <p:cNvGrpSpPr/>
          <p:nvPr/>
        </p:nvGrpSpPr>
        <p:grpSpPr>
          <a:xfrm>
            <a:off x="2478024" y="4361688"/>
            <a:ext cx="584448" cy="461084"/>
            <a:chOff x="1043608" y="4361688"/>
            <a:chExt cx="584448" cy="461084"/>
          </a:xfrm>
        </p:grpSpPr>
        <p:cxnSp>
          <p:nvCxnSpPr>
            <p:cNvPr id="117" name="Conector de seta reta 116"/>
            <p:cNvCxnSpPr/>
            <p:nvPr/>
          </p:nvCxnSpPr>
          <p:spPr>
            <a:xfrm flipV="1">
              <a:off x="1043608" y="4365104"/>
              <a:ext cx="216024" cy="457668"/>
            </a:xfrm>
            <a:prstGeom prst="straightConnector1">
              <a:avLst/>
            </a:prstGeom>
            <a:ln w="19050">
              <a:solidFill>
                <a:srgbClr val="138A4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de seta reta 117"/>
            <p:cNvCxnSpPr/>
            <p:nvPr/>
          </p:nvCxnSpPr>
          <p:spPr>
            <a:xfrm flipH="1" flipV="1">
              <a:off x="1412032" y="4361688"/>
              <a:ext cx="216024" cy="457668"/>
            </a:xfrm>
            <a:prstGeom prst="straightConnector1">
              <a:avLst/>
            </a:prstGeom>
            <a:ln w="19050">
              <a:solidFill>
                <a:srgbClr val="138A4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upo 118"/>
          <p:cNvGrpSpPr/>
          <p:nvPr/>
        </p:nvGrpSpPr>
        <p:grpSpPr>
          <a:xfrm>
            <a:off x="3995928" y="4361688"/>
            <a:ext cx="584448" cy="461084"/>
            <a:chOff x="1043608" y="4361688"/>
            <a:chExt cx="584448" cy="461084"/>
          </a:xfrm>
        </p:grpSpPr>
        <p:cxnSp>
          <p:nvCxnSpPr>
            <p:cNvPr id="120" name="Conector de seta reta 119"/>
            <p:cNvCxnSpPr/>
            <p:nvPr/>
          </p:nvCxnSpPr>
          <p:spPr>
            <a:xfrm flipV="1">
              <a:off x="1043608" y="4365104"/>
              <a:ext cx="216024" cy="457668"/>
            </a:xfrm>
            <a:prstGeom prst="straightConnector1">
              <a:avLst/>
            </a:prstGeom>
            <a:ln w="19050">
              <a:solidFill>
                <a:srgbClr val="138A4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de seta reta 120"/>
            <p:cNvCxnSpPr/>
            <p:nvPr/>
          </p:nvCxnSpPr>
          <p:spPr>
            <a:xfrm flipH="1" flipV="1">
              <a:off x="1412032" y="4361688"/>
              <a:ext cx="216024" cy="457668"/>
            </a:xfrm>
            <a:prstGeom prst="straightConnector1">
              <a:avLst/>
            </a:prstGeom>
            <a:ln w="19050">
              <a:solidFill>
                <a:srgbClr val="138A4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2" name="Imagem 121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7" b="12860"/>
          <a:stretch/>
        </p:blipFill>
        <p:spPr>
          <a:xfrm>
            <a:off x="1381124" y="6311944"/>
            <a:ext cx="7145655" cy="544488"/>
          </a:xfrm>
          <a:prstGeom prst="rect">
            <a:avLst/>
          </a:prstGeom>
        </p:spPr>
      </p:pic>
      <p:sp>
        <p:nvSpPr>
          <p:cNvPr id="123" name="CustomShape 1"/>
          <p:cNvSpPr/>
          <p:nvPr/>
        </p:nvSpPr>
        <p:spPr>
          <a:xfrm>
            <a:off x="-8434" y="0"/>
            <a:ext cx="9152434" cy="701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endParaRPr lang="pt-BR" sz="1000" b="1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algn="ctr">
              <a:lnSpc>
                <a:spcPct val="100000"/>
              </a:lnSpc>
            </a:pPr>
            <a:r>
              <a:rPr lang="pt-BR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Conteúdo </a:t>
            </a:r>
            <a:r>
              <a:rPr lang="pt-BR" sz="1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básico para entender redes </a:t>
            </a:r>
            <a:r>
              <a:rPr lang="pt-BR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neurais</a:t>
            </a:r>
            <a:endParaRPr lang="pt-BR" sz="1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59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76" grpId="0" animBg="1"/>
      <p:bldP spid="77" grpId="0" animBg="1"/>
      <p:bldP spid="78" grpId="0" animBg="1"/>
      <p:bldP spid="97" grpId="0"/>
      <p:bldP spid="99" grpId="0"/>
      <p:bldP spid="101" grpId="0"/>
      <p:bldP spid="102" grpId="0"/>
      <p:bldP spid="103" grpId="0"/>
      <p:bldP spid="10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6120" y="980728"/>
            <a:ext cx="8229600" cy="533121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sz="25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Tópicos </a:t>
            </a:r>
          </a:p>
          <a:p>
            <a:pPr marL="0" indent="0" algn="just">
              <a:buNone/>
            </a:pPr>
            <a:endParaRPr lang="pt-BR" sz="25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Regressão Linear e Regressão </a:t>
            </a: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ogística</a:t>
            </a:r>
          </a:p>
          <a:p>
            <a:pPr marL="0" indent="0" algn="just">
              <a:buNone/>
            </a:pPr>
            <a:endParaRPr lang="pt-B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Método do Gradiente</a:t>
            </a:r>
          </a:p>
          <a:p>
            <a:pPr algn="just"/>
            <a:endParaRPr lang="pt-B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Redes Neurais</a:t>
            </a:r>
          </a:p>
          <a:p>
            <a:pPr algn="just"/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pt-BR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Forward</a:t>
            </a: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</a:t>
            </a:r>
            <a:r>
              <a:rPr lang="pt-BR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pt-BR" sz="2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ackward</a:t>
            </a:r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pt-BR" sz="2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ropagation</a:t>
            </a:r>
            <a:endParaRPr lang="pt-BR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pt-B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Inicialização</a:t>
            </a:r>
            <a:endParaRPr lang="pt-BR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pt-B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Otimizações</a:t>
            </a:r>
          </a:p>
          <a:p>
            <a:pPr algn="just"/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Mão na massa</a:t>
            </a:r>
            <a:endParaRPr lang="pt-B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endParaRPr lang="pt-BR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-8434" y="0"/>
            <a:ext cx="9152434" cy="701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endParaRPr lang="pt-BR" sz="1000" b="1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algn="ctr">
              <a:lnSpc>
                <a:spcPct val="100000"/>
              </a:lnSpc>
            </a:pPr>
            <a:r>
              <a:rPr lang="pt-BR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Conteúdo </a:t>
            </a:r>
            <a:r>
              <a:rPr lang="pt-BR" sz="1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básico para entender redes </a:t>
            </a:r>
            <a:r>
              <a:rPr lang="pt-BR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neurais</a:t>
            </a:r>
            <a:endParaRPr lang="pt-BR" sz="1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876256" y="6453336"/>
            <a:ext cx="2133600" cy="365125"/>
          </a:xfrm>
        </p:spPr>
        <p:txBody>
          <a:bodyPr/>
          <a:lstStyle/>
          <a:p>
            <a:fld id="{70468CB8-37AA-4392-941F-2C96703860D3}" type="slidenum">
              <a:rPr lang="pt-BR" sz="1800" smtClean="0"/>
              <a:t>2</a:t>
            </a:fld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7" b="12860"/>
          <a:stretch/>
        </p:blipFill>
        <p:spPr>
          <a:xfrm>
            <a:off x="1381124" y="6311944"/>
            <a:ext cx="7145655" cy="54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1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6120" y="980728"/>
            <a:ext cx="8229600" cy="53312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5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Backward</a:t>
            </a:r>
            <a:r>
              <a:rPr lang="pt-BR" sz="25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25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pt-BR" sz="25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ropagation</a:t>
            </a:r>
            <a:endParaRPr lang="pt-BR" sz="2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0" y="12600"/>
            <a:ext cx="9141840" cy="70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endParaRPr lang="pt-BR" sz="1000" b="1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algn="ctr">
              <a:lnSpc>
                <a:spcPct val="100000"/>
              </a:lnSpc>
            </a:pPr>
            <a:r>
              <a:rPr lang="pt-BR" sz="1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Todo o conteúdo básico para entender redes neurais</a:t>
            </a:r>
            <a:endParaRPr lang="pt-BR" sz="1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876256" y="6453336"/>
            <a:ext cx="2133600" cy="365125"/>
          </a:xfrm>
        </p:spPr>
        <p:txBody>
          <a:bodyPr/>
          <a:lstStyle/>
          <a:p>
            <a:fld id="{70468CB8-37AA-4392-941F-2C96703860D3}" type="slidenum">
              <a:rPr lang="pt-BR" sz="1800" smtClean="0"/>
              <a:t>20</a:t>
            </a:fld>
            <a:endParaRPr lang="pt-BR" dirty="0"/>
          </a:p>
        </p:txBody>
      </p:sp>
      <p:cxnSp>
        <p:nvCxnSpPr>
          <p:cNvPr id="98" name="Conector de seta reta 97"/>
          <p:cNvCxnSpPr/>
          <p:nvPr/>
        </p:nvCxnSpPr>
        <p:spPr>
          <a:xfrm>
            <a:off x="2426162" y="2460896"/>
            <a:ext cx="928096" cy="0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/>
          <p:cNvCxnSpPr/>
          <p:nvPr/>
        </p:nvCxnSpPr>
        <p:spPr>
          <a:xfrm flipV="1">
            <a:off x="2422286" y="2463944"/>
            <a:ext cx="928096" cy="864096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/>
          <p:cNvCxnSpPr/>
          <p:nvPr/>
        </p:nvCxnSpPr>
        <p:spPr>
          <a:xfrm flipV="1">
            <a:off x="2426162" y="2463944"/>
            <a:ext cx="928096" cy="1728192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Elipse 100"/>
              <p:cNvSpPr/>
              <p:nvPr/>
            </p:nvSpPr>
            <p:spPr>
              <a:xfrm>
                <a:off x="467544" y="2204864"/>
                <a:ext cx="512064" cy="5120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pt-BR" sz="2000" b="1" dirty="0"/>
              </a:p>
            </p:txBody>
          </p:sp>
        </mc:Choice>
        <mc:Fallback xmlns="">
          <p:sp>
            <p:nvSpPr>
              <p:cNvPr id="101" name="Elips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204864"/>
                <a:ext cx="512064" cy="512064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Elipse 101"/>
              <p:cNvSpPr/>
              <p:nvPr/>
            </p:nvSpPr>
            <p:spPr>
              <a:xfrm>
                <a:off x="467544" y="3068960"/>
                <a:ext cx="512064" cy="5120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2000" b="1" dirty="0"/>
              </a:p>
            </p:txBody>
          </p:sp>
        </mc:Choice>
        <mc:Fallback xmlns="">
          <p:sp>
            <p:nvSpPr>
              <p:cNvPr id="102" name="Elipse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068960"/>
                <a:ext cx="512064" cy="512064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Elipse 102"/>
              <p:cNvSpPr/>
              <p:nvPr/>
            </p:nvSpPr>
            <p:spPr>
              <a:xfrm>
                <a:off x="467544" y="3933056"/>
                <a:ext cx="512064" cy="5120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2000" b="1" dirty="0"/>
              </a:p>
            </p:txBody>
          </p:sp>
        </mc:Choice>
        <mc:Fallback xmlns="">
          <p:sp>
            <p:nvSpPr>
              <p:cNvPr id="103" name="Elipse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933056"/>
                <a:ext cx="512064" cy="512064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Elipse 103"/>
              <p:cNvSpPr/>
              <p:nvPr/>
            </p:nvSpPr>
            <p:spPr>
              <a:xfrm>
                <a:off x="1907704" y="2204864"/>
                <a:ext cx="512064" cy="5120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pt-BR" sz="2000" b="1" dirty="0"/>
              </a:p>
            </p:txBody>
          </p:sp>
        </mc:Choice>
        <mc:Fallback xmlns="">
          <p:sp>
            <p:nvSpPr>
              <p:cNvPr id="104" name="Elipse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2204864"/>
                <a:ext cx="512064" cy="512064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Elipse 104"/>
              <p:cNvSpPr/>
              <p:nvPr/>
            </p:nvSpPr>
            <p:spPr>
              <a:xfrm>
                <a:off x="1907704" y="3068960"/>
                <a:ext cx="512064" cy="5120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000" b="1" i="1" smtClean="0">
                              <a:solidFill>
                                <a:srgbClr val="138A4A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solidFill>
                                <a:srgbClr val="138A4A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>
                              <a:solidFill>
                                <a:srgbClr val="E2AC00"/>
                              </a:solidFill>
                              <a:latin typeface="Cambria Math"/>
                              <a:ea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t-BR" sz="2000" b="1" dirty="0"/>
              </a:p>
            </p:txBody>
          </p:sp>
        </mc:Choice>
        <mc:Fallback xmlns="">
          <p:sp>
            <p:nvSpPr>
              <p:cNvPr id="105" name="Elips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3068960"/>
                <a:ext cx="512064" cy="512064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Elipse 105"/>
              <p:cNvSpPr/>
              <p:nvPr/>
            </p:nvSpPr>
            <p:spPr>
              <a:xfrm>
                <a:off x="1907704" y="3933056"/>
                <a:ext cx="512064" cy="5120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smtClean="0">
                          <a:solidFill>
                            <a:srgbClr val="138A4A"/>
                          </a:solidFill>
                          <a:latin typeface="Cambria Math"/>
                        </a:rPr>
                        <m:t> </m:t>
                      </m:r>
                      <m:sSubSup>
                        <m:sSubSupPr>
                          <m:ctrlPr>
                            <a:rPr lang="pt-BR" sz="2000" b="1" i="1" smtClean="0">
                              <a:solidFill>
                                <a:srgbClr val="138A4A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solidFill>
                                <a:srgbClr val="E2AC00"/>
                              </a:solidFill>
                              <a:latin typeface="Cambria Math"/>
                              <a:ea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t-BR" sz="2000" b="1" dirty="0"/>
              </a:p>
            </p:txBody>
          </p:sp>
        </mc:Choice>
        <mc:Fallback xmlns="">
          <p:sp>
            <p:nvSpPr>
              <p:cNvPr id="106" name="Elipse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3933056"/>
                <a:ext cx="512064" cy="512064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Elipse 106"/>
              <p:cNvSpPr/>
              <p:nvPr/>
            </p:nvSpPr>
            <p:spPr>
              <a:xfrm>
                <a:off x="3347021" y="2204864"/>
                <a:ext cx="512064" cy="5120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pt-BR" sz="2000" b="1" dirty="0"/>
              </a:p>
            </p:txBody>
          </p:sp>
        </mc:Choice>
        <mc:Fallback xmlns="">
          <p:sp>
            <p:nvSpPr>
              <p:cNvPr id="107" name="Elips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021" y="2204864"/>
                <a:ext cx="512064" cy="512064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Elipse 107"/>
              <p:cNvSpPr/>
              <p:nvPr/>
            </p:nvSpPr>
            <p:spPr>
              <a:xfrm>
                <a:off x="3347021" y="3068960"/>
                <a:ext cx="512064" cy="5120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000" b="1" i="1" smtClean="0">
                              <a:solidFill>
                                <a:srgbClr val="138A4A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solidFill>
                                <a:srgbClr val="138A4A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>
                              <a:solidFill>
                                <a:srgbClr val="E2AC00"/>
                              </a:solidFill>
                              <a:latin typeface="Cambria Math"/>
                              <a:ea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t-BR" sz="2000" b="1" dirty="0"/>
              </a:p>
            </p:txBody>
          </p:sp>
        </mc:Choice>
        <mc:Fallback xmlns="">
          <p:sp>
            <p:nvSpPr>
              <p:cNvPr id="108" name="Elips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021" y="3068960"/>
                <a:ext cx="512064" cy="512064"/>
              </a:xfrm>
              <a:prstGeom prst="ellipse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Elipse 108"/>
              <p:cNvSpPr/>
              <p:nvPr/>
            </p:nvSpPr>
            <p:spPr>
              <a:xfrm>
                <a:off x="3347021" y="3933056"/>
                <a:ext cx="512064" cy="5120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000" b="1" i="1" smtClean="0">
                              <a:solidFill>
                                <a:srgbClr val="138A4A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solidFill>
                                <a:srgbClr val="138A4A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>
                              <a:solidFill>
                                <a:srgbClr val="E2AC00"/>
                              </a:solidFill>
                              <a:latin typeface="Cambria Math"/>
                              <a:ea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t-BR" sz="2000" b="1" dirty="0"/>
              </a:p>
            </p:txBody>
          </p:sp>
        </mc:Choice>
        <mc:Fallback xmlns="">
          <p:sp>
            <p:nvSpPr>
              <p:cNvPr id="109" name="Elipse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021" y="3933056"/>
                <a:ext cx="512064" cy="512064"/>
              </a:xfrm>
              <a:prstGeom prst="ellipse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Elipse 121"/>
              <p:cNvSpPr/>
              <p:nvPr/>
            </p:nvSpPr>
            <p:spPr>
              <a:xfrm>
                <a:off x="4784173" y="2204864"/>
                <a:ext cx="512064" cy="5120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000" b="1" i="1" smtClean="0">
                              <a:solidFill>
                                <a:srgbClr val="138A4A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solidFill>
                                <a:srgbClr val="138A4A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>
                              <a:solidFill>
                                <a:srgbClr val="E2AC00"/>
                              </a:solidFill>
                              <a:latin typeface="Cambria Math"/>
                              <a:ea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𝟒</m:t>
                          </m:r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t-BR" sz="2000" b="1" dirty="0"/>
              </a:p>
            </p:txBody>
          </p:sp>
        </mc:Choice>
        <mc:Fallback xmlns="">
          <p:sp>
            <p:nvSpPr>
              <p:cNvPr id="122" name="Elipse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173" y="2204864"/>
                <a:ext cx="512064" cy="512064"/>
              </a:xfrm>
              <a:prstGeom prst="ellipse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Elipse 122"/>
              <p:cNvSpPr/>
              <p:nvPr/>
            </p:nvSpPr>
            <p:spPr>
              <a:xfrm>
                <a:off x="4784173" y="3068960"/>
                <a:ext cx="512064" cy="5120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000" b="1" i="1" smtClean="0">
                              <a:solidFill>
                                <a:srgbClr val="138A4A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solidFill>
                                <a:srgbClr val="138A4A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>
                              <a:solidFill>
                                <a:srgbClr val="E2AC00"/>
                              </a:solidFill>
                              <a:latin typeface="Cambria Math"/>
                              <a:ea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𝟒</m:t>
                          </m:r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t-BR" sz="2000" b="1" dirty="0"/>
              </a:p>
            </p:txBody>
          </p:sp>
        </mc:Choice>
        <mc:Fallback xmlns="">
          <p:sp>
            <p:nvSpPr>
              <p:cNvPr id="123" name="Elipse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173" y="3068960"/>
                <a:ext cx="512064" cy="512064"/>
              </a:xfrm>
              <a:prstGeom prst="ellipse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Elipse 123"/>
              <p:cNvSpPr/>
              <p:nvPr/>
            </p:nvSpPr>
            <p:spPr>
              <a:xfrm>
                <a:off x="4784173" y="3933056"/>
                <a:ext cx="512064" cy="5120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000" b="1" i="1" smtClean="0">
                              <a:solidFill>
                                <a:srgbClr val="138A4A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solidFill>
                                <a:srgbClr val="138A4A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>
                              <a:solidFill>
                                <a:srgbClr val="E2AC00"/>
                              </a:solidFill>
                              <a:latin typeface="Cambria Math"/>
                              <a:ea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𝟒</m:t>
                          </m:r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t-BR" sz="2000" b="1" dirty="0"/>
              </a:p>
            </p:txBody>
          </p:sp>
        </mc:Choice>
        <mc:Fallback xmlns="">
          <p:sp>
            <p:nvSpPr>
              <p:cNvPr id="124" name="Elips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173" y="3933056"/>
                <a:ext cx="512064" cy="512064"/>
              </a:xfrm>
              <a:prstGeom prst="ellipse">
                <a:avLst/>
              </a:prstGeom>
              <a:blipFill rotWithShape="1">
                <a:blip r:embed="rId14"/>
                <a:stretch>
                  <a:fillRect l="-6818" r="-5682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Conector de seta reta 124"/>
          <p:cNvCxnSpPr/>
          <p:nvPr/>
        </p:nvCxnSpPr>
        <p:spPr>
          <a:xfrm flipH="1">
            <a:off x="2416760" y="3324992"/>
            <a:ext cx="928096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de seta reta 125"/>
          <p:cNvCxnSpPr/>
          <p:nvPr/>
        </p:nvCxnSpPr>
        <p:spPr>
          <a:xfrm flipH="1">
            <a:off x="2416760" y="4189088"/>
            <a:ext cx="928096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de seta reta 128"/>
          <p:cNvCxnSpPr/>
          <p:nvPr/>
        </p:nvCxnSpPr>
        <p:spPr>
          <a:xfrm flipH="1" flipV="1">
            <a:off x="2416760" y="3328040"/>
            <a:ext cx="928096" cy="861048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de seta reta 129"/>
          <p:cNvCxnSpPr/>
          <p:nvPr/>
        </p:nvCxnSpPr>
        <p:spPr>
          <a:xfrm flipH="1">
            <a:off x="2416760" y="3324992"/>
            <a:ext cx="928096" cy="864096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de seta reta 130"/>
          <p:cNvCxnSpPr/>
          <p:nvPr/>
        </p:nvCxnSpPr>
        <p:spPr>
          <a:xfrm flipH="1">
            <a:off x="3856056" y="3324992"/>
            <a:ext cx="928096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de seta reta 131"/>
          <p:cNvCxnSpPr/>
          <p:nvPr/>
        </p:nvCxnSpPr>
        <p:spPr>
          <a:xfrm flipH="1">
            <a:off x="3856056" y="4189088"/>
            <a:ext cx="928096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de seta reta 134"/>
          <p:cNvCxnSpPr/>
          <p:nvPr/>
        </p:nvCxnSpPr>
        <p:spPr>
          <a:xfrm flipH="1">
            <a:off x="3856056" y="3328040"/>
            <a:ext cx="928096" cy="861048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de seta reta 135"/>
          <p:cNvCxnSpPr/>
          <p:nvPr/>
        </p:nvCxnSpPr>
        <p:spPr>
          <a:xfrm flipH="1" flipV="1">
            <a:off x="3856056" y="3324992"/>
            <a:ext cx="928096" cy="864096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de seta reta 137"/>
          <p:cNvCxnSpPr/>
          <p:nvPr/>
        </p:nvCxnSpPr>
        <p:spPr>
          <a:xfrm flipH="1">
            <a:off x="3859439" y="2463944"/>
            <a:ext cx="928096" cy="864096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de seta reta 138"/>
          <p:cNvCxnSpPr/>
          <p:nvPr/>
        </p:nvCxnSpPr>
        <p:spPr>
          <a:xfrm flipH="1">
            <a:off x="3863314" y="2463944"/>
            <a:ext cx="928096" cy="1728192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CaixaDeTexto 139"/>
              <p:cNvSpPr txBox="1"/>
              <p:nvPr/>
            </p:nvSpPr>
            <p:spPr>
              <a:xfrm>
                <a:off x="5436096" y="2180345"/>
                <a:ext cx="3012107" cy="3808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138A4A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E2AC00"/>
                              </a:solidFill>
                              <a:latin typeface="Cambria Math"/>
                              <a:ea typeface="Cambria Math"/>
                            </a:rPr>
                            <m:t>𝜹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𝟒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b="1" i="1">
                          <a:solidFill>
                            <a:srgbClr val="138A4A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138A4A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138A4A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E2AC0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𝟒</m:t>
                              </m:r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b="1" i="1" smtClean="0">
                              <a:solidFill>
                                <a:srgbClr val="138A4A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rgbClr val="1B8FBE"/>
                              </a:solidFill>
                              <a:latin typeface="Cambria Math"/>
                              <a:ea typeface="Cambria Math"/>
                            </a:rPr>
                            <m:t>𝒚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138A4A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138A4A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solidFill>
                                    <a:srgbClr val="E2AC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E2AC00"/>
                                  </a:solidFill>
                                  <a:latin typeface="Cambria Math"/>
                                  <a:ea typeface="Cambria Math"/>
                                </a:rPr>
                                <m:t>𝒚</m:t>
                              </m:r>
                            </m:e>
                          </m:acc>
                          <m:r>
                            <a:rPr lang="en-US" b="1" i="1" smtClean="0">
                              <a:solidFill>
                                <a:srgbClr val="138A4A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1B8FBE"/>
                              </a:solidFill>
                              <a:latin typeface="Cambria Math"/>
                              <a:ea typeface="Cambria Math"/>
                            </a:rPr>
                            <m:t>𝒚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140" name="CaixaDeTexto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2180345"/>
                <a:ext cx="3012107" cy="380810"/>
              </a:xfrm>
              <a:prstGeom prst="rect">
                <a:avLst/>
              </a:prstGeom>
              <a:blipFill rotWithShape="1">
                <a:blip r:embed="rId15"/>
                <a:stretch>
                  <a:fillRect t="-3226" b="-64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CaixaDeTexto 140"/>
              <p:cNvSpPr txBox="1"/>
              <p:nvPr/>
            </p:nvSpPr>
            <p:spPr>
              <a:xfrm>
                <a:off x="5436096" y="2820728"/>
                <a:ext cx="2642839" cy="4101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138A4A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E2AC00"/>
                              </a:solidFill>
                              <a:latin typeface="Cambria Math"/>
                              <a:ea typeface="Cambria Math"/>
                            </a:rPr>
                            <m:t>𝜹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b="1" i="1">
                          <a:solidFill>
                            <a:srgbClr val="138A4A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138A4A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138A4A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E2AC00"/>
                                  </a:solidFill>
                                  <a:latin typeface="Cambria Math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e>
                              </m:d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𝑻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138A4A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E2AC00"/>
                                  </a:solidFill>
                                  <a:latin typeface="Cambria Math"/>
                                  <a:ea typeface="Cambria Math"/>
                                </a:rPr>
                                <m:t>𝜹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𝟒</m:t>
                              </m:r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rgbClr val="138A4A"/>
                          </a:solidFill>
                          <a:latin typeface="Cambria Math"/>
                          <a:ea typeface="Cambria Math"/>
                        </a:rPr>
                        <m:t>°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138A4A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E2AC00"/>
                              </a:solidFill>
                              <a:latin typeface="Cambria Math"/>
                            </a:rPr>
                            <m:t>𝒂</m:t>
                          </m:r>
                          <m:r>
                            <a:rPr lang="pt-BR" b="1" i="1" smtClean="0">
                              <a:solidFill>
                                <a:srgbClr val="E2AC00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</p:txBody>
          </p:sp>
        </mc:Choice>
        <mc:Fallback>
          <p:sp>
            <p:nvSpPr>
              <p:cNvPr id="141" name="CaixaDeTexto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2820728"/>
                <a:ext cx="2642839" cy="41017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CaixaDeTexto 141"/>
              <p:cNvSpPr txBox="1"/>
              <p:nvPr/>
            </p:nvSpPr>
            <p:spPr>
              <a:xfrm>
                <a:off x="5436096" y="3464431"/>
                <a:ext cx="2642839" cy="4101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138A4A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E2AC00"/>
                              </a:solidFill>
                              <a:latin typeface="Cambria Math"/>
                              <a:ea typeface="Cambria Math"/>
                            </a:rPr>
                            <m:t>𝜹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b="1" i="1">
                          <a:solidFill>
                            <a:srgbClr val="138A4A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138A4A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138A4A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E2AC00"/>
                                  </a:solidFill>
                                  <a:latin typeface="Cambria Math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e>
                              </m:d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𝑻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138A4A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E2AC00"/>
                                  </a:solidFill>
                                  <a:latin typeface="Cambria Math"/>
                                  <a:ea typeface="Cambria Math"/>
                                </a:rPr>
                                <m:t>𝜹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𝟑</m:t>
                              </m:r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pt-BR" b="0" i="1" smtClean="0">
                          <a:solidFill>
                            <a:srgbClr val="138A4A"/>
                          </a:solidFill>
                          <a:latin typeface="Cambria Math"/>
                          <a:ea typeface="Cambria Math"/>
                        </a:rPr>
                        <m:t>°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138A4A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E2AC0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rgbClr val="E2AC00"/>
                              </a:solidFill>
                              <a:latin typeface="Cambria Math"/>
                            </a:rPr>
                            <m:t>′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</p:txBody>
          </p:sp>
        </mc:Choice>
        <mc:Fallback>
          <p:sp>
            <p:nvSpPr>
              <p:cNvPr id="142" name="CaixaDeTexto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3464431"/>
                <a:ext cx="2642839" cy="4101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CaixaDeTexto 145"/>
              <p:cNvSpPr txBox="1"/>
              <p:nvPr/>
            </p:nvSpPr>
            <p:spPr>
              <a:xfrm>
                <a:off x="5436096" y="5388223"/>
                <a:ext cx="3409588" cy="9185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solidFill>
                                <a:srgbClr val="138A4A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rgbClr val="138A4A"/>
                              </a:solidFill>
                              <a:latin typeface="Cambria Math"/>
                            </a:rPr>
                            <m:t>𝝏</m:t>
                          </m:r>
                          <m:r>
                            <a:rPr lang="pt-BR" sz="28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𝑳</m:t>
                          </m:r>
                          <m:r>
                            <a:rPr lang="pt-BR" sz="28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sz="2800" b="1" i="1">
                              <a:solidFill>
                                <a:srgbClr val="E2AC00"/>
                              </a:solidFill>
                              <a:latin typeface="Cambria Math"/>
                            </a:rPr>
                            <m:t>𝑾</m:t>
                          </m:r>
                          <m:r>
                            <a:rPr lang="pt-BR" sz="28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rgbClr val="138A4A"/>
                              </a:solidFill>
                              <a:latin typeface="Cambria Math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sz="2800" b="1" i="1" smtClean="0">
                                  <a:solidFill>
                                    <a:srgbClr val="138A4A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2800" b="1" i="1" smtClean="0">
                                  <a:solidFill>
                                    <a:srgbClr val="E2AC00"/>
                                  </a:solidFill>
                                  <a:latin typeface="Cambria Math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pt-BR" sz="28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𝒍</m:t>
                              </m:r>
                            </m:sup>
                          </m:sSup>
                        </m:den>
                      </m:f>
                      <m:r>
                        <a:rPr lang="en-US" sz="2800" b="1" i="1">
                          <a:solidFill>
                            <a:srgbClr val="138A4A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1" i="1">
                              <a:solidFill>
                                <a:srgbClr val="138A4A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b="1" i="1">
                                  <a:solidFill>
                                    <a:srgbClr val="138A4A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solidFill>
                                    <a:srgbClr val="E2AC00"/>
                                  </a:solidFill>
                                  <a:latin typeface="Cambria Math"/>
                                  <a:ea typeface="Cambria Math"/>
                                </a:rPr>
                                <m:t>𝜹</m:t>
                              </m:r>
                            </m:e>
                            <m:sup>
                              <m:r>
                                <a:rPr lang="en-US" sz="28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pt-BR" sz="28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𝒍</m:t>
                              </m:r>
                              <m:r>
                                <a:rPr lang="pt-BR" sz="28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sz="28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28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800" b="1" i="1">
                              <a:solidFill>
                                <a:srgbClr val="E2AC0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ctrlPr>
                                <a:rPr lang="en-US" sz="28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28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𝒍</m:t>
                              </m:r>
                            </m:e>
                          </m:d>
                          <m: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pt-BR" sz="2800" dirty="0" smtClean="0"/>
              </a:p>
            </p:txBody>
          </p:sp>
        </mc:Choice>
        <mc:Fallback xmlns="">
          <p:sp>
            <p:nvSpPr>
              <p:cNvPr id="146" name="CaixaDeTexto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5388223"/>
                <a:ext cx="3409588" cy="91858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6" name="Grupo 165"/>
          <p:cNvGrpSpPr/>
          <p:nvPr/>
        </p:nvGrpSpPr>
        <p:grpSpPr>
          <a:xfrm>
            <a:off x="5436096" y="4104137"/>
            <a:ext cx="623824" cy="380810"/>
            <a:chOff x="5436096" y="4104137"/>
            <a:chExt cx="623824" cy="3808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CaixaDeTexto 143"/>
                <p:cNvSpPr txBox="1"/>
                <p:nvPr/>
              </p:nvSpPr>
              <p:spPr>
                <a:xfrm>
                  <a:off x="5436096" y="4104137"/>
                  <a:ext cx="623824" cy="3808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138A4A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E2AC00"/>
                                </a:solidFill>
                                <a:latin typeface="Cambria Math"/>
                                <a:ea typeface="Cambria Math"/>
                              </a:rPr>
                              <m:t>𝜹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pt-BR" dirty="0" smtClean="0"/>
                </a:p>
              </p:txBody>
            </p:sp>
          </mc:Choice>
          <mc:Fallback xmlns="">
            <p:sp>
              <p:nvSpPr>
                <p:cNvPr id="144" name="CaixaDeTexto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096" y="4104137"/>
                  <a:ext cx="623824" cy="380810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Multiplicar 1"/>
            <p:cNvSpPr/>
            <p:nvPr/>
          </p:nvSpPr>
          <p:spPr>
            <a:xfrm>
              <a:off x="5565128" y="4149080"/>
              <a:ext cx="365760" cy="274320"/>
            </a:xfrm>
            <a:prstGeom prst="mathMultiply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63" name="Imagem 162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7" b="12860"/>
          <a:stretch/>
        </p:blipFill>
        <p:spPr>
          <a:xfrm>
            <a:off x="1381124" y="6311944"/>
            <a:ext cx="7145655" cy="544488"/>
          </a:xfrm>
          <a:prstGeom prst="rect">
            <a:avLst/>
          </a:prstGeom>
        </p:spPr>
      </p:pic>
      <p:sp>
        <p:nvSpPr>
          <p:cNvPr id="165" name="CustomShape 1"/>
          <p:cNvSpPr/>
          <p:nvPr/>
        </p:nvSpPr>
        <p:spPr>
          <a:xfrm>
            <a:off x="-8434" y="0"/>
            <a:ext cx="9152434" cy="701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endParaRPr lang="pt-BR" sz="1000" b="1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algn="ctr">
              <a:lnSpc>
                <a:spcPct val="100000"/>
              </a:lnSpc>
            </a:pPr>
            <a:r>
              <a:rPr lang="pt-BR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Conteúdo </a:t>
            </a:r>
            <a:r>
              <a:rPr lang="pt-BR" sz="1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básico para entender redes </a:t>
            </a:r>
            <a:r>
              <a:rPr lang="pt-BR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neurais</a:t>
            </a:r>
            <a:endParaRPr lang="pt-BR" sz="1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755576" y="4822771"/>
                <a:ext cx="716799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138A4A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E2AC00"/>
                              </a:solidFill>
                              <a:latin typeface="Cambria Math"/>
                            </a:rPr>
                            <m:t>𝑾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822771"/>
                <a:ext cx="716799" cy="38081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2195736" y="4818888"/>
                <a:ext cx="716799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138A4A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E2AC00"/>
                              </a:solidFill>
                              <a:latin typeface="Cambria Math"/>
                            </a:rPr>
                            <m:t>𝑾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4818888"/>
                <a:ext cx="716799" cy="380810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3707904" y="4816177"/>
                <a:ext cx="716799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138A4A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E2AC00"/>
                              </a:solidFill>
                              <a:latin typeface="Cambria Math"/>
                            </a:rPr>
                            <m:t>𝑾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4816177"/>
                <a:ext cx="716799" cy="380810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ector de seta reta 42"/>
          <p:cNvCxnSpPr/>
          <p:nvPr/>
        </p:nvCxnSpPr>
        <p:spPr>
          <a:xfrm flipV="1">
            <a:off x="1043608" y="4365104"/>
            <a:ext cx="216024" cy="457668"/>
          </a:xfrm>
          <a:prstGeom prst="straightConnector1">
            <a:avLst/>
          </a:prstGeom>
          <a:ln w="19050">
            <a:solidFill>
              <a:srgbClr val="138A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/>
          <p:nvPr/>
        </p:nvCxnSpPr>
        <p:spPr>
          <a:xfrm flipV="1">
            <a:off x="2478024" y="4365104"/>
            <a:ext cx="216024" cy="457668"/>
          </a:xfrm>
          <a:prstGeom prst="straightConnector1">
            <a:avLst/>
          </a:prstGeom>
          <a:ln w="19050">
            <a:solidFill>
              <a:srgbClr val="138A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 flipV="1">
            <a:off x="3995928" y="4365104"/>
            <a:ext cx="216024" cy="457668"/>
          </a:xfrm>
          <a:prstGeom prst="straightConnector1">
            <a:avLst/>
          </a:prstGeom>
          <a:ln w="19050">
            <a:solidFill>
              <a:srgbClr val="138A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 flipH="1">
            <a:off x="979608" y="3324992"/>
            <a:ext cx="928096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 flipH="1">
            <a:off x="979608" y="4189088"/>
            <a:ext cx="928096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 flipH="1">
            <a:off x="979608" y="3328040"/>
            <a:ext cx="928096" cy="861048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 flipH="1" flipV="1">
            <a:off x="979608" y="3324992"/>
            <a:ext cx="928096" cy="864096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aixaDeTexto 58"/>
              <p:cNvSpPr txBox="1"/>
              <p:nvPr/>
            </p:nvSpPr>
            <p:spPr>
              <a:xfrm>
                <a:off x="5936393" y="1270695"/>
                <a:ext cx="2309030" cy="404983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138A4A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E2AC0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pt-BR" b="1" i="1" smtClean="0">
                            <a:solidFill>
                              <a:srgbClr val="E2AC00"/>
                            </a:solidFill>
                            <a:latin typeface="Cambria Math"/>
                          </a:rPr>
                          <m:t>′</m:t>
                        </m:r>
                      </m:e>
                      <m:sup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pt-BR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𝒍</m:t>
                        </m:r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pt-BR" b="1" i="1" smtClean="0">
                        <a:solidFill>
                          <a:srgbClr val="138A4A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>
                    <a:solidFill>
                      <a:srgbClr val="138A4A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138A4A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E2AC00"/>
                            </a:solidFill>
                            <a:latin typeface="Cambria Math"/>
                          </a:rPr>
                          <m:t>𝒂</m:t>
                        </m:r>
                      </m:e>
                      <m:sup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pt-BR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𝒍</m:t>
                        </m:r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i="1" smtClean="0">
                        <a:solidFill>
                          <a:srgbClr val="138A4A"/>
                        </a:solidFill>
                        <a:latin typeface="Cambria Math"/>
                        <a:ea typeface="Cambria Math"/>
                      </a:rPr>
                      <m:t>°</m:t>
                    </m:r>
                    <m:d>
                      <m:dPr>
                        <m:ctrlPr>
                          <a:rPr lang="en-US" b="1" i="1">
                            <a:solidFill>
                              <a:srgbClr val="138A4A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solidFill>
                              <a:srgbClr val="138A4A"/>
                            </a:solidFill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b="1" i="1">
                                <a:solidFill>
                                  <a:srgbClr val="138A4A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E2AC00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pt-BR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𝒍</m:t>
                            </m:r>
                            <m: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endParaRPr lang="pt-BR" dirty="0" smtClean="0"/>
              </a:p>
            </p:txBody>
          </p:sp>
        </mc:Choice>
        <mc:Fallback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393" y="1270695"/>
                <a:ext cx="2309030" cy="404983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upo 37"/>
          <p:cNvGrpSpPr/>
          <p:nvPr/>
        </p:nvGrpSpPr>
        <p:grpSpPr>
          <a:xfrm>
            <a:off x="7845552" y="1708622"/>
            <a:ext cx="824377" cy="1274935"/>
            <a:chOff x="7845552" y="1708622"/>
            <a:chExt cx="824377" cy="1274935"/>
          </a:xfrm>
        </p:grpSpPr>
        <p:sp>
          <p:nvSpPr>
            <p:cNvPr id="33" name="Forma livre 32"/>
            <p:cNvSpPr/>
            <p:nvPr/>
          </p:nvSpPr>
          <p:spPr>
            <a:xfrm>
              <a:off x="7854696" y="1709928"/>
              <a:ext cx="95250" cy="144780"/>
            </a:xfrm>
            <a:custGeom>
              <a:avLst/>
              <a:gdLst>
                <a:gd name="connsiteX0" fmla="*/ 0 w 95250"/>
                <a:gd name="connsiteY0" fmla="*/ 0 h 144780"/>
                <a:gd name="connsiteX1" fmla="*/ 95250 w 95250"/>
                <a:gd name="connsiteY1" fmla="*/ 144780 h 144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0" h="144780">
                  <a:moveTo>
                    <a:pt x="0" y="0"/>
                  </a:moveTo>
                  <a:lnTo>
                    <a:pt x="95250" y="14478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Forma livre 33"/>
            <p:cNvSpPr/>
            <p:nvPr/>
          </p:nvSpPr>
          <p:spPr>
            <a:xfrm>
              <a:off x="7854696" y="1709928"/>
              <a:ext cx="167640" cy="0"/>
            </a:xfrm>
            <a:custGeom>
              <a:avLst/>
              <a:gdLst>
                <a:gd name="connsiteX0" fmla="*/ 0 w 167640"/>
                <a:gd name="connsiteY0" fmla="*/ 0 h 0"/>
                <a:gd name="connsiteX1" fmla="*/ 167640 w 16764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7640">
                  <a:moveTo>
                    <a:pt x="0" y="0"/>
                  </a:moveTo>
                  <a:lnTo>
                    <a:pt x="16764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Forma livre 35"/>
            <p:cNvSpPr/>
            <p:nvPr/>
          </p:nvSpPr>
          <p:spPr>
            <a:xfrm>
              <a:off x="7845552" y="1708622"/>
              <a:ext cx="824377" cy="1274935"/>
            </a:xfrm>
            <a:custGeom>
              <a:avLst/>
              <a:gdLst>
                <a:gd name="connsiteX0" fmla="*/ 256032 w 824377"/>
                <a:gd name="connsiteY0" fmla="*/ 1274935 h 1274935"/>
                <a:gd name="connsiteX1" fmla="*/ 820347 w 824377"/>
                <a:gd name="connsiteY1" fmla="*/ 689719 h 1274935"/>
                <a:gd name="connsiteX2" fmla="*/ 0 w 824377"/>
                <a:gd name="connsiteY2" fmla="*/ 0 h 1274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4377" h="1274935">
                  <a:moveTo>
                    <a:pt x="256032" y="1274935"/>
                  </a:moveTo>
                  <a:cubicBezTo>
                    <a:pt x="559525" y="1088571"/>
                    <a:pt x="863019" y="902208"/>
                    <a:pt x="820347" y="689719"/>
                  </a:cubicBezTo>
                  <a:cubicBezTo>
                    <a:pt x="777675" y="477230"/>
                    <a:pt x="388837" y="238615"/>
                    <a:pt x="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Forma livre 36"/>
          <p:cNvSpPr/>
          <p:nvPr/>
        </p:nvSpPr>
        <p:spPr>
          <a:xfrm>
            <a:off x="8101584" y="2130552"/>
            <a:ext cx="731855" cy="1478715"/>
          </a:xfrm>
          <a:custGeom>
            <a:avLst/>
            <a:gdLst>
              <a:gd name="connsiteX0" fmla="*/ 0 w 731855"/>
              <a:gd name="connsiteY0" fmla="*/ 1478715 h 1478715"/>
              <a:gd name="connsiteX1" fmla="*/ 721070 w 731855"/>
              <a:gd name="connsiteY1" fmla="*/ 663593 h 1478715"/>
              <a:gd name="connsiteX2" fmla="*/ 365760 w 731855"/>
              <a:gd name="connsiteY2" fmla="*/ 0 h 147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855" h="1478715">
                <a:moveTo>
                  <a:pt x="0" y="1478715"/>
                </a:moveTo>
                <a:cubicBezTo>
                  <a:pt x="330055" y="1194380"/>
                  <a:pt x="660110" y="910045"/>
                  <a:pt x="721070" y="663593"/>
                </a:cubicBezTo>
                <a:cubicBezTo>
                  <a:pt x="782030" y="417141"/>
                  <a:pt x="573895" y="208570"/>
                  <a:pt x="36576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02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41" grpId="0"/>
      <p:bldP spid="142" grpId="0"/>
      <p:bldP spid="146" grpId="0"/>
      <p:bldP spid="39" grpId="0"/>
      <p:bldP spid="40" grpId="0"/>
      <p:bldP spid="41" grpId="0"/>
      <p:bldP spid="59" grpId="0" animBg="1"/>
      <p:bldP spid="3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6120" y="980728"/>
            <a:ext cx="8229600" cy="53312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5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Inicialização</a:t>
            </a:r>
            <a:endParaRPr lang="pt-BR" sz="2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0" y="12600"/>
            <a:ext cx="9141840" cy="70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endParaRPr lang="pt-BR" sz="1000" b="1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algn="ctr">
              <a:lnSpc>
                <a:spcPct val="100000"/>
              </a:lnSpc>
            </a:pPr>
            <a:r>
              <a:rPr lang="pt-BR" sz="1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Todo o conteúdo básico para entender redes neurais</a:t>
            </a:r>
            <a:endParaRPr lang="pt-BR" sz="1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876256" y="6453336"/>
            <a:ext cx="2133600" cy="365125"/>
          </a:xfrm>
        </p:spPr>
        <p:txBody>
          <a:bodyPr/>
          <a:lstStyle/>
          <a:p>
            <a:fld id="{70468CB8-37AA-4392-941F-2C96703860D3}" type="slidenum">
              <a:rPr lang="pt-BR" sz="1800" smtClean="0"/>
              <a:t>21</a:t>
            </a:fld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1716843" y="5741599"/>
            <a:ext cx="570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Figura 10.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Normalização da entrada (Udacity).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259632" y="1720156"/>
            <a:ext cx="2445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C00000"/>
                </a:solidFill>
              </a:rPr>
              <a:t>m</a:t>
            </a:r>
            <a:r>
              <a:rPr lang="pt-BR" sz="2400" b="1" dirty="0" smtClean="0">
                <a:solidFill>
                  <a:srgbClr val="C00000"/>
                </a:solidFill>
              </a:rPr>
              <a:t>al condicionado</a:t>
            </a:r>
            <a:endParaRPr lang="pt-BR" sz="2400" b="1" dirty="0">
              <a:solidFill>
                <a:srgbClr val="C00000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980044" y="1720156"/>
            <a:ext cx="2538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138A4A"/>
                </a:solidFill>
              </a:rPr>
              <a:t>b</a:t>
            </a:r>
            <a:r>
              <a:rPr lang="pt-BR" sz="2400" b="1" dirty="0" smtClean="0">
                <a:solidFill>
                  <a:srgbClr val="138A4A"/>
                </a:solidFill>
              </a:rPr>
              <a:t>em condicionado</a:t>
            </a:r>
            <a:endParaRPr lang="pt-BR" sz="2400" b="1" dirty="0">
              <a:solidFill>
                <a:srgbClr val="138A4A"/>
              </a:solidFill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4418557" y="2181820"/>
            <a:ext cx="4071111" cy="3292798"/>
            <a:chOff x="4317312" y="2036638"/>
            <a:chExt cx="4071111" cy="3292798"/>
          </a:xfrm>
        </p:grpSpPr>
        <p:pic>
          <p:nvPicPr>
            <p:cNvPr id="16" name="Imagem 1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726" t="10834" b="9920"/>
            <a:stretch/>
          </p:blipFill>
          <p:spPr>
            <a:xfrm>
              <a:off x="4317312" y="2036638"/>
              <a:ext cx="3658542" cy="3292798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CaixaDeTexto 16"/>
            <p:cNvSpPr txBox="1"/>
            <p:nvPr/>
          </p:nvSpPr>
          <p:spPr>
            <a:xfrm>
              <a:off x="6902498" y="2564902"/>
              <a:ext cx="148592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Variâncias</a:t>
              </a:r>
            </a:p>
            <a:p>
              <a:pPr algn="ctr"/>
              <a:r>
                <a:rPr lang="pt-BR" b="1" dirty="0" smtClean="0"/>
                <a:t>equivalentes</a:t>
              </a:r>
              <a:endParaRPr lang="pt-BR" b="1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427982" y="4221088"/>
              <a:ext cx="13589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 smtClean="0"/>
                <a:t>Médias</a:t>
              </a:r>
              <a:endParaRPr lang="pt-BR" b="1" dirty="0"/>
            </a:p>
            <a:p>
              <a:pPr algn="ctr"/>
              <a:r>
                <a:rPr lang="pt-BR" b="1" dirty="0" smtClean="0"/>
                <a:t>iguais a zero</a:t>
              </a:r>
              <a:endParaRPr lang="pt-BR" b="1" dirty="0"/>
            </a:p>
          </p:txBody>
        </p:sp>
      </p:grp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35" r="50000" b="9919"/>
          <a:stretch/>
        </p:blipFill>
        <p:spPr>
          <a:xfrm>
            <a:off x="652171" y="2181820"/>
            <a:ext cx="3712464" cy="3292797"/>
          </a:xfrm>
          <a:prstGeom prst="rect">
            <a:avLst/>
          </a:prstGeom>
          <a:ln>
            <a:noFill/>
          </a:ln>
        </p:spPr>
      </p:pic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7" b="12860"/>
          <a:stretch/>
        </p:blipFill>
        <p:spPr>
          <a:xfrm>
            <a:off x="1381124" y="6311944"/>
            <a:ext cx="7145655" cy="544488"/>
          </a:xfrm>
          <a:prstGeom prst="rect">
            <a:avLst/>
          </a:prstGeom>
        </p:spPr>
      </p:pic>
      <p:sp>
        <p:nvSpPr>
          <p:cNvPr id="20" name="CustomShape 1"/>
          <p:cNvSpPr/>
          <p:nvPr/>
        </p:nvSpPr>
        <p:spPr>
          <a:xfrm>
            <a:off x="-8434" y="0"/>
            <a:ext cx="9152434" cy="701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endParaRPr lang="pt-BR" sz="1000" b="1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algn="ctr">
              <a:lnSpc>
                <a:spcPct val="100000"/>
              </a:lnSpc>
            </a:pPr>
            <a:r>
              <a:rPr lang="pt-BR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Conteúdo </a:t>
            </a:r>
            <a:r>
              <a:rPr lang="pt-BR" sz="1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básico para entender redes </a:t>
            </a:r>
            <a:r>
              <a:rPr lang="pt-BR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neurais</a:t>
            </a:r>
            <a:endParaRPr lang="pt-BR" sz="1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40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6120" y="980728"/>
                <a:ext cx="8229600" cy="5331216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pt-BR" sz="2500" b="1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Inicialização</a:t>
                </a:r>
              </a:p>
              <a:p>
                <a:pPr marL="0" indent="0" algn="just">
                  <a:buNone/>
                </a:pPr>
                <a:endParaRPr lang="en-US" sz="25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sz="25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sz="25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𝑳</m:t>
                      </m:r>
                      <m:r>
                        <a:rPr lang="en-US" b="1" i="1">
                          <a:solidFill>
                            <a:srgbClr val="138A4A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138A4A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𝒎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b="1" i="1">
                              <a:solidFill>
                                <a:srgbClr val="138A4A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𝒊</m:t>
                          </m:r>
                          <m:r>
                            <a:rPr lang="en-US" b="1" i="1">
                              <a:solidFill>
                                <a:srgbClr val="138A4A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=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𝒎</m:t>
                          </m:r>
                        </m:sup>
                        <m:e>
                          <m:r>
                            <a:rPr lang="en-US" b="1" i="1"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𝑫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E2AC00"/>
                                  </a:solidFill>
                                  <a:latin typeface="Cambria Math"/>
                                  <a:ea typeface="Cambria Math"/>
                                  <a:cs typeface="Verdana" panose="020B0604030504040204" pitchFamily="34" charset="0"/>
                                </a:rPr>
                                <m:t>𝝈</m:t>
                              </m:r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rgbClr val="E2AC00"/>
                                      </a:solidFill>
                                      <a:latin typeface="Cambria Math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solidFill>
                                        <a:srgbClr val="E2AC00"/>
                                      </a:solidFill>
                                      <a:latin typeface="Cambria Math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𝑾</m:t>
                                  </m:r>
                                  <m:sSup>
                                    <m:sSupPr>
                                      <m:ctrlPr>
                                        <a:rPr lang="en-US" b="1" i="1">
                                          <a:solidFill>
                                            <a:srgbClr val="138A4A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solidFill>
                                            <a:srgbClr val="7030A0"/>
                                          </a:solidFill>
                                          <a:latin typeface="Cambria Math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𝒊</m:t>
                                      </m:r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b="1" i="1">
                                      <a:solidFill>
                                        <a:srgbClr val="138A4A"/>
                                      </a:solidFill>
                                      <a:latin typeface="Cambria Math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+</m:t>
                                  </m:r>
                                  <m:r>
                                    <a:rPr lang="en-US" b="1" i="1">
                                      <a:solidFill>
                                        <a:srgbClr val="E2AC00"/>
                                      </a:solidFill>
                                      <a:latin typeface="Cambria Math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𝒃</m:t>
                                  </m:r>
                                </m:e>
                              </m:d>
                              <m:r>
                                <a:rPr lang="en-US" b="1" i="1"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138A4A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rgbClr val="1B8FBE"/>
                                      </a:solidFill>
                                      <a:latin typeface="Cambria Math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pt-BR" sz="2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pt-BR" sz="22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6120" y="980728"/>
                <a:ext cx="8229600" cy="5331216"/>
              </a:xfrm>
              <a:blipFill rotWithShape="1">
                <a:blip r:embed="rId3"/>
                <a:stretch>
                  <a:fillRect l="-1259" t="-8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stomShape 1"/>
          <p:cNvSpPr/>
          <p:nvPr/>
        </p:nvSpPr>
        <p:spPr>
          <a:xfrm>
            <a:off x="0" y="12600"/>
            <a:ext cx="9141840" cy="70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endParaRPr lang="pt-BR" sz="1000" b="1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algn="ctr">
              <a:lnSpc>
                <a:spcPct val="100000"/>
              </a:lnSpc>
            </a:pPr>
            <a:r>
              <a:rPr lang="pt-BR" sz="1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Todo o conteúdo básico para entender redes neurais</a:t>
            </a:r>
            <a:endParaRPr lang="pt-BR" sz="1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876256" y="6453336"/>
            <a:ext cx="2133600" cy="365125"/>
          </a:xfrm>
        </p:spPr>
        <p:txBody>
          <a:bodyPr/>
          <a:lstStyle/>
          <a:p>
            <a:fld id="{70468CB8-37AA-4392-941F-2C96703860D3}" type="slidenum">
              <a:rPr lang="pt-BR" sz="1800" smtClean="0"/>
              <a:t>22</a:t>
            </a:fld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89" t="22424" r="43002" b="56306"/>
          <a:stretch/>
        </p:blipFill>
        <p:spPr>
          <a:xfrm>
            <a:off x="4932040" y="2328043"/>
            <a:ext cx="519311" cy="884933"/>
          </a:xfrm>
          <a:prstGeom prst="rect">
            <a:avLst/>
          </a:prstGeom>
        </p:spPr>
      </p:pic>
      <p:grpSp>
        <p:nvGrpSpPr>
          <p:cNvPr id="20" name="Grupo 19"/>
          <p:cNvGrpSpPr/>
          <p:nvPr/>
        </p:nvGrpSpPr>
        <p:grpSpPr>
          <a:xfrm>
            <a:off x="2771800" y="3717032"/>
            <a:ext cx="2031783" cy="1739102"/>
            <a:chOff x="2928814" y="3622325"/>
            <a:chExt cx="2031783" cy="1739102"/>
          </a:xfrm>
        </p:grpSpPr>
        <p:pic>
          <p:nvPicPr>
            <p:cNvPr id="18" name="Imagem 1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84" t="64228" r="69146" b="5991"/>
            <a:stretch/>
          </p:blipFill>
          <p:spPr>
            <a:xfrm>
              <a:off x="2928814" y="4122387"/>
              <a:ext cx="1990725" cy="1239040"/>
            </a:xfrm>
            <a:prstGeom prst="rect">
              <a:avLst/>
            </a:prstGeom>
          </p:spPr>
        </p:pic>
        <p:pic>
          <p:nvPicPr>
            <p:cNvPr id="19" name="Imagem 1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98" t="52781" r="50000" b="24554"/>
            <a:stretch/>
          </p:blipFill>
          <p:spPr>
            <a:xfrm>
              <a:off x="4019550" y="3622325"/>
              <a:ext cx="941047" cy="942976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5384433" y="1900170"/>
                <a:ext cx="1867627" cy="7428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1" i="1" smtClean="0">
                              <a:solidFill>
                                <a:srgbClr val="138A4A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138A4A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138A4A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138A4A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138A4A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138A4A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en-US" b="1" i="1" smtClean="0">
                          <a:solidFill>
                            <a:srgbClr val="138A4A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138A4A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b="1" i="1">
                                  <a:solidFill>
                                    <a:srgbClr val="138A4A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solidFill>
                                    <a:srgbClr val="138A4A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138A4A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b="1" i="1">
                                  <a:solidFill>
                                    <a:srgbClr val="138A4A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1">
                                  <a:solidFill>
                                    <a:srgbClr val="138A4A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b="1" i="1">
                                  <a:solidFill>
                                    <a:srgbClr val="138A4A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b="1" i="1" smtClean="0">
                              <a:solidFill>
                                <a:srgbClr val="138A4A"/>
                              </a:solidFill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b="1" i="1">
                                  <a:solidFill>
                                    <a:srgbClr val="138A4A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138A4A"/>
                                  </a:solidFill>
                                  <a:latin typeface="Cambria Math"/>
                                  <a:ea typeface="Cambria Math"/>
                                </a:rPr>
                                <m:t>𝝁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138A4A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1">
                                  <a:solidFill>
                                    <a:srgbClr val="138A4A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b="1" i="1">
                                  <a:solidFill>
                                    <a:srgbClr val="138A4A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pt-BR" b="1" i="1">
                                  <a:solidFill>
                                    <a:srgbClr val="138A4A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138A4A"/>
                                  </a:solidFill>
                                  <a:latin typeface="Cambria Math"/>
                                  <a:ea typeface="Cambria Math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138A4A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1">
                                  <a:solidFill>
                                    <a:srgbClr val="138A4A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b="1" i="1">
                                  <a:solidFill>
                                    <a:srgbClr val="138A4A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433" y="1900170"/>
                <a:ext cx="1867627" cy="74289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7" b="12860"/>
          <a:stretch/>
        </p:blipFill>
        <p:spPr>
          <a:xfrm>
            <a:off x="1381124" y="6311944"/>
            <a:ext cx="7145655" cy="544488"/>
          </a:xfrm>
          <a:prstGeom prst="rect">
            <a:avLst/>
          </a:prstGeom>
        </p:spPr>
      </p:pic>
      <p:sp>
        <p:nvSpPr>
          <p:cNvPr id="21" name="CustomShape 1"/>
          <p:cNvSpPr/>
          <p:nvPr/>
        </p:nvSpPr>
        <p:spPr>
          <a:xfrm>
            <a:off x="-8434" y="0"/>
            <a:ext cx="9152434" cy="701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endParaRPr lang="pt-BR" sz="1000" b="1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algn="ctr">
              <a:lnSpc>
                <a:spcPct val="100000"/>
              </a:lnSpc>
            </a:pPr>
            <a:r>
              <a:rPr lang="pt-BR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Conteúdo </a:t>
            </a:r>
            <a:r>
              <a:rPr lang="pt-BR" sz="1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básico para entender redes </a:t>
            </a:r>
            <a:r>
              <a:rPr lang="pt-BR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neurais</a:t>
            </a:r>
            <a:endParaRPr lang="pt-BR" sz="1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6029854" y="3720503"/>
            <a:ext cx="901617" cy="939505"/>
            <a:chOff x="6029854" y="3720503"/>
            <a:chExt cx="901617" cy="939505"/>
          </a:xfrm>
        </p:grpSpPr>
        <p:pic>
          <p:nvPicPr>
            <p:cNvPr id="15" name="Imagem 1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7" t="52486" r="35749" b="28422"/>
            <a:stretch/>
          </p:blipFill>
          <p:spPr>
            <a:xfrm>
              <a:off x="6029854" y="3720503"/>
              <a:ext cx="524120" cy="79434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/>
                <p:cNvSpPr txBox="1"/>
                <p:nvPr/>
              </p:nvSpPr>
              <p:spPr>
                <a:xfrm>
                  <a:off x="6528797" y="4259898"/>
                  <a:ext cx="4026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1" i="1" smtClean="0">
                            <a:solidFill>
                              <a:srgbClr val="138A4A"/>
                            </a:solidFill>
                            <a:latin typeface="Cambria Math"/>
                            <a:ea typeface="Cambria Math"/>
                          </a:rPr>
                          <m:t>∅</m:t>
                        </m:r>
                      </m:oMath>
                    </m:oMathPara>
                  </a14:m>
                  <a:endParaRPr lang="pt-BR" b="1" dirty="0"/>
                </a:p>
              </p:txBody>
            </p:sp>
          </mc:Choice>
          <mc:Fallback xmlns="">
            <p:sp>
              <p:nvSpPr>
                <p:cNvPr id="10" name="CaixaDe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8797" y="4259898"/>
                  <a:ext cx="402674" cy="40011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2257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12600"/>
            <a:ext cx="9141840" cy="70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endParaRPr lang="pt-BR" sz="1000" b="1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algn="ctr">
              <a:lnSpc>
                <a:spcPct val="100000"/>
              </a:lnSpc>
            </a:pPr>
            <a:r>
              <a:rPr lang="pt-BR" sz="1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Todo o conteúdo básico para entender redes neurais</a:t>
            </a:r>
            <a:endParaRPr lang="pt-BR" sz="1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876256" y="6453336"/>
            <a:ext cx="2133600" cy="365125"/>
          </a:xfrm>
        </p:spPr>
        <p:txBody>
          <a:bodyPr/>
          <a:lstStyle/>
          <a:p>
            <a:fld id="{70468CB8-37AA-4392-941F-2C96703860D3}" type="slidenum">
              <a:rPr lang="pt-BR" sz="1800" smtClean="0"/>
              <a:t>23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6120" y="980728"/>
            <a:ext cx="8229600" cy="53312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5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Otimizações – </a:t>
            </a:r>
            <a:r>
              <a:rPr lang="en-US" sz="25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Overfitting</a:t>
            </a:r>
          </a:p>
          <a:p>
            <a:pPr marL="0" indent="0" algn="just">
              <a:buNone/>
            </a:pPr>
            <a:endParaRPr lang="en-US" sz="25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sz="25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sz="25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endParaRPr lang="pt-BR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endParaRPr lang="pt-BR" sz="2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7" b="12860"/>
          <a:stretch/>
        </p:blipFill>
        <p:spPr>
          <a:xfrm>
            <a:off x="1381124" y="6311944"/>
            <a:ext cx="7145655" cy="544488"/>
          </a:xfrm>
          <a:prstGeom prst="rect">
            <a:avLst/>
          </a:prstGeom>
        </p:spPr>
      </p:pic>
      <p:sp>
        <p:nvSpPr>
          <p:cNvPr id="25" name="CustomShape 1"/>
          <p:cNvSpPr/>
          <p:nvPr/>
        </p:nvSpPr>
        <p:spPr>
          <a:xfrm>
            <a:off x="-8434" y="0"/>
            <a:ext cx="9152434" cy="701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endParaRPr lang="pt-BR" sz="1000" b="1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algn="ctr">
              <a:lnSpc>
                <a:spcPct val="100000"/>
              </a:lnSpc>
            </a:pPr>
            <a:r>
              <a:rPr lang="pt-BR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Conteúdo </a:t>
            </a:r>
            <a:r>
              <a:rPr lang="pt-BR" sz="1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básico para entender redes </a:t>
            </a:r>
            <a:r>
              <a:rPr lang="pt-BR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neurais</a:t>
            </a:r>
            <a:endParaRPr lang="pt-BR" sz="1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648" y="1772816"/>
            <a:ext cx="4896544" cy="445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262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12600"/>
            <a:ext cx="9141840" cy="70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endParaRPr lang="pt-BR" sz="1000" b="1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algn="ctr">
              <a:lnSpc>
                <a:spcPct val="100000"/>
              </a:lnSpc>
            </a:pPr>
            <a:r>
              <a:rPr lang="pt-BR" sz="1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Todo o conteúdo básico para entender redes neurais</a:t>
            </a:r>
            <a:endParaRPr lang="pt-BR" sz="1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876256" y="6453336"/>
            <a:ext cx="2133600" cy="365125"/>
          </a:xfrm>
        </p:spPr>
        <p:txBody>
          <a:bodyPr/>
          <a:lstStyle/>
          <a:p>
            <a:fld id="{70468CB8-37AA-4392-941F-2C96703860D3}" type="slidenum">
              <a:rPr lang="pt-BR" sz="1800" smtClean="0"/>
              <a:t>24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6120" y="980728"/>
                <a:ext cx="8229600" cy="5331216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pt-BR" sz="2500" b="1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Otimizações – Regularização L2</a:t>
                </a:r>
              </a:p>
              <a:p>
                <a:pPr marL="0" indent="0" algn="just">
                  <a:buNone/>
                </a:pPr>
                <a:endParaRPr lang="en-US" sz="25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sz="25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sz="25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𝑳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US" b="1" i="1">
                          <a:solidFill>
                            <a:srgbClr val="138A4A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𝑳</m:t>
                      </m:r>
                      <m:r>
                        <a:rPr lang="en-US" b="1" i="1">
                          <a:solidFill>
                            <a:srgbClr val="138A4A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  <a:cs typeface="Verdana" panose="020B0604030504040204" pitchFamily="34" charset="0"/>
                        </a:rPr>
                        <m:t>𝜷</m:t>
                      </m:r>
                      <m:f>
                        <m:fPr>
                          <m:ctrlPr>
                            <a:rPr lang="pt-BR" b="1" i="1" smtClean="0">
                              <a:solidFill>
                                <a:srgbClr val="138A4A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138A4A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pt-BR" b="1" i="1">
                              <a:solidFill>
                                <a:srgbClr val="138A4A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sSubSup>
                        <m:sSubSupPr>
                          <m:ctrlPr>
                            <a:rPr lang="pt-BR" b="1" i="1">
                              <a:solidFill>
                                <a:srgbClr val="138A4A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pt-BR" b="1" i="1">
                                  <a:solidFill>
                                    <a:srgbClr val="138A4A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b="1" i="1" smtClean="0">
                                  <a:solidFill>
                                    <a:srgbClr val="E2AC00"/>
                                  </a:solidFill>
                                  <a:latin typeface="Cambria Math"/>
                                </a:rPr>
                                <m:t>𝑾</m:t>
                              </m:r>
                            </m:e>
                          </m:d>
                        </m:e>
                        <m:sub>
                          <m:r>
                            <a:rPr lang="en-US" b="1" i="1">
                              <a:solidFill>
                                <a:srgbClr val="138A4A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  <m:sup>
                          <m:r>
                            <a:rPr lang="pt-BR" b="1" i="1">
                              <a:solidFill>
                                <a:srgbClr val="138A4A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pt-BR" sz="24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pt-BR" sz="22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6120" y="980728"/>
                <a:ext cx="8229600" cy="5331216"/>
              </a:xfrm>
              <a:blipFill rotWithShape="1">
                <a:blip r:embed="rId5"/>
                <a:stretch>
                  <a:fillRect l="-1259" t="-8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upo 9"/>
          <p:cNvGrpSpPr/>
          <p:nvPr/>
        </p:nvGrpSpPr>
        <p:grpSpPr>
          <a:xfrm>
            <a:off x="1483161" y="2004398"/>
            <a:ext cx="1573829" cy="1084738"/>
            <a:chOff x="1483161" y="2004398"/>
            <a:chExt cx="1573829" cy="1084738"/>
          </a:xfrm>
        </p:grpSpPr>
        <p:sp>
          <p:nvSpPr>
            <p:cNvPr id="2" name="CaixaDeTexto 1"/>
            <p:cNvSpPr txBox="1"/>
            <p:nvPr/>
          </p:nvSpPr>
          <p:spPr>
            <a:xfrm>
              <a:off x="1483161" y="2004398"/>
              <a:ext cx="15738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>
                  <a:solidFill>
                    <a:srgbClr val="1B8FBE"/>
                  </a:solidFill>
                </a:rPr>
                <a:t>n</a:t>
              </a:r>
              <a:r>
                <a:rPr lang="pt-BR" sz="2400" b="1" dirty="0" smtClean="0">
                  <a:solidFill>
                    <a:srgbClr val="1B8FBE"/>
                  </a:solidFill>
                </a:rPr>
                <a:t>ovo custo</a:t>
              </a:r>
              <a:endParaRPr lang="pt-BR" sz="2400" b="1" dirty="0">
                <a:solidFill>
                  <a:srgbClr val="1B8FBE"/>
                </a:solidFill>
              </a:endParaRPr>
            </a:p>
          </p:txBody>
        </p:sp>
        <p:pic>
          <p:nvPicPr>
            <p:cNvPr id="17" name="Imagem 16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08" t="33256" r="75095" b="52297"/>
            <a:stretch/>
          </p:blipFill>
          <p:spPr>
            <a:xfrm>
              <a:off x="2270076" y="2349520"/>
              <a:ext cx="658106" cy="739616"/>
            </a:xfrm>
            <a:prstGeom prst="rect">
              <a:avLst/>
            </a:prstGeom>
          </p:spPr>
        </p:pic>
      </p:grpSp>
      <p:grpSp>
        <p:nvGrpSpPr>
          <p:cNvPr id="11" name="Grupo 10"/>
          <p:cNvGrpSpPr/>
          <p:nvPr/>
        </p:nvGrpSpPr>
        <p:grpSpPr>
          <a:xfrm>
            <a:off x="2947232" y="3562349"/>
            <a:ext cx="967519" cy="1192412"/>
            <a:chOff x="2947232" y="3562349"/>
            <a:chExt cx="967519" cy="1192412"/>
          </a:xfrm>
        </p:grpSpPr>
        <p:sp>
          <p:nvSpPr>
            <p:cNvPr id="14" name="CaixaDeTexto 13"/>
            <p:cNvSpPr txBox="1"/>
            <p:nvPr/>
          </p:nvSpPr>
          <p:spPr>
            <a:xfrm>
              <a:off x="2947232" y="4293096"/>
              <a:ext cx="8674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 smtClean="0">
                  <a:solidFill>
                    <a:srgbClr val="1B8FBE"/>
                  </a:solidFill>
                </a:rPr>
                <a:t>custo</a:t>
              </a:r>
              <a:endParaRPr lang="pt-BR" sz="2400" b="1" dirty="0">
                <a:solidFill>
                  <a:srgbClr val="1B8FBE"/>
                </a:solidFill>
              </a:endParaRPr>
            </a:p>
          </p:txBody>
        </p:sp>
        <p:pic>
          <p:nvPicPr>
            <p:cNvPr id="16" name="Imagem 15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32" t="59258" r="61130" b="24355"/>
            <a:stretch/>
          </p:blipFill>
          <p:spPr>
            <a:xfrm>
              <a:off x="3380972" y="3562349"/>
              <a:ext cx="533779" cy="838969"/>
            </a:xfrm>
            <a:prstGeom prst="rect">
              <a:avLst/>
            </a:prstGeom>
          </p:spPr>
        </p:pic>
      </p:grpSp>
      <p:grpSp>
        <p:nvGrpSpPr>
          <p:cNvPr id="33" name="Grupo 32"/>
          <p:cNvGrpSpPr/>
          <p:nvPr/>
        </p:nvGrpSpPr>
        <p:grpSpPr>
          <a:xfrm>
            <a:off x="5599144" y="3679651"/>
            <a:ext cx="2855628" cy="1988768"/>
            <a:chOff x="5599144" y="3679651"/>
            <a:chExt cx="2855628" cy="1988768"/>
          </a:xfrm>
        </p:grpSpPr>
        <p:grpSp>
          <p:nvGrpSpPr>
            <p:cNvPr id="31" name="Grupo 30"/>
            <p:cNvGrpSpPr/>
            <p:nvPr/>
          </p:nvGrpSpPr>
          <p:grpSpPr>
            <a:xfrm>
              <a:off x="6028621" y="3841102"/>
              <a:ext cx="2426151" cy="1827317"/>
              <a:chOff x="6100629" y="3487659"/>
              <a:chExt cx="2426151" cy="1827317"/>
            </a:xfrm>
          </p:grpSpPr>
          <p:pic>
            <p:nvPicPr>
              <p:cNvPr id="30" name="Imagem 29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042" t="58708" r="4062" b="11488"/>
              <a:stretch/>
            </p:blipFill>
            <p:spPr>
              <a:xfrm>
                <a:off x="6100629" y="3702758"/>
                <a:ext cx="2276475" cy="152585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tângulo 21"/>
                  <p:cNvSpPr/>
                  <p:nvPr/>
                </p:nvSpPr>
                <p:spPr>
                  <a:xfrm>
                    <a:off x="6834907" y="3487659"/>
                    <a:ext cx="1691873" cy="38715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b="1" i="1" smtClean="0">
                                  <a:solidFill>
                                    <a:srgbClr val="138A4A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b="1" i="1">
                                      <a:solidFill>
                                        <a:srgbClr val="138A4A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solidFill>
                                        <a:srgbClr val="E2AC00"/>
                                      </a:solidFill>
                                      <a:latin typeface="Cambria Math"/>
                                    </a:rPr>
                                    <m:t>𝑾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1" i="1">
                                  <a:solidFill>
                                    <a:srgbClr val="138A4A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pt-BR" b="1" i="1">
                                  <a:solidFill>
                                    <a:srgbClr val="138A4A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  <m:r>
                            <a:rPr lang="pt-BR" b="1" i="1" smtClean="0">
                              <a:solidFill>
                                <a:srgbClr val="138A4A"/>
                              </a:solidFill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pt-BR" b="1" i="1" smtClean="0">
                                  <a:solidFill>
                                    <a:srgbClr val="E2AC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 i="1" smtClean="0">
                                  <a:solidFill>
                                    <a:srgbClr val="E2AC00"/>
                                  </a:solidFill>
                                  <a:latin typeface="Cambria Math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rgbClr val="E2AC00"/>
                                  </a:solidFill>
                                  <a:latin typeface="Cambria Math"/>
                                </a:rPr>
                                <m:t>𝑻</m:t>
                              </m:r>
                            </m:sup>
                          </m:sSup>
                          <m:r>
                            <a:rPr lang="pt-BR" b="1" i="1" smtClean="0">
                              <a:solidFill>
                                <a:srgbClr val="E2AC00"/>
                              </a:solidFill>
                              <a:latin typeface="Cambria Math"/>
                            </a:rPr>
                            <m:t>𝑾</m:t>
                          </m:r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22" name="Retângulo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4907" y="3487659"/>
                    <a:ext cx="1691873" cy="387157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tângulo 22"/>
                  <p:cNvSpPr/>
                  <p:nvPr/>
                </p:nvSpPr>
                <p:spPr>
                  <a:xfrm>
                    <a:off x="7989581" y="4945644"/>
                    <a:ext cx="4651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b="1" i="1">
                              <a:solidFill>
                                <a:srgbClr val="E2AC00"/>
                              </a:solidFill>
                              <a:latin typeface="Cambria Math"/>
                            </a:rPr>
                            <m:t>𝑾</m:t>
                          </m:r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23" name="Retângulo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89581" y="4945644"/>
                    <a:ext cx="465191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32" name="Imagem 31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979" t="54813" r="31658" b="30477"/>
            <a:stretch/>
          </p:blipFill>
          <p:spPr>
            <a:xfrm>
              <a:off x="5599144" y="3679651"/>
              <a:ext cx="581878" cy="753100"/>
            </a:xfrm>
            <a:prstGeom prst="rect">
              <a:avLst/>
            </a:prstGeom>
          </p:spPr>
        </p:pic>
      </p:grpSp>
      <p:pic>
        <p:nvPicPr>
          <p:cNvPr id="24" name="Imagem 23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7" b="12860"/>
          <a:stretch/>
        </p:blipFill>
        <p:spPr>
          <a:xfrm>
            <a:off x="1381124" y="6311944"/>
            <a:ext cx="7145655" cy="544488"/>
          </a:xfrm>
          <a:prstGeom prst="rect">
            <a:avLst/>
          </a:prstGeom>
        </p:spPr>
      </p:pic>
      <p:sp>
        <p:nvSpPr>
          <p:cNvPr id="25" name="CustomShape 1"/>
          <p:cNvSpPr/>
          <p:nvPr/>
        </p:nvSpPr>
        <p:spPr>
          <a:xfrm>
            <a:off x="-8434" y="0"/>
            <a:ext cx="9152434" cy="701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endParaRPr lang="pt-BR" sz="1000" b="1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algn="ctr">
              <a:lnSpc>
                <a:spcPct val="100000"/>
              </a:lnSpc>
            </a:pPr>
            <a:r>
              <a:rPr lang="pt-BR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Conteúdo </a:t>
            </a:r>
            <a:r>
              <a:rPr lang="pt-BR" sz="1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básico para entender redes </a:t>
            </a:r>
            <a:r>
              <a:rPr lang="pt-BR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neurais</a:t>
            </a:r>
            <a:endParaRPr lang="pt-BR" sz="1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6120" y="980728"/>
            <a:ext cx="8229600" cy="53312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5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Otimizações – </a:t>
            </a:r>
            <a:r>
              <a:rPr lang="en-US" sz="25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Drop out</a:t>
            </a:r>
            <a:endParaRPr lang="en-US" sz="2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0" y="12600"/>
            <a:ext cx="9141840" cy="70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endParaRPr lang="pt-BR" sz="1000" b="1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algn="ctr">
              <a:lnSpc>
                <a:spcPct val="100000"/>
              </a:lnSpc>
            </a:pPr>
            <a:r>
              <a:rPr lang="pt-BR" sz="1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Todo o conteúdo básico para entender redes neurais</a:t>
            </a:r>
            <a:endParaRPr lang="pt-BR" sz="1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876256" y="6453336"/>
            <a:ext cx="2133600" cy="365125"/>
          </a:xfrm>
        </p:spPr>
        <p:txBody>
          <a:bodyPr/>
          <a:lstStyle/>
          <a:p>
            <a:fld id="{70468CB8-37AA-4392-941F-2C96703860D3}" type="slidenum">
              <a:rPr lang="pt-BR" sz="1800" smtClean="0"/>
              <a:t>25</a:t>
            </a:fld>
            <a:endParaRPr lang="pt-BR" dirty="0"/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750" b="31815"/>
          <a:stretch/>
        </p:blipFill>
        <p:spPr>
          <a:xfrm>
            <a:off x="1905372" y="2844150"/>
            <a:ext cx="3314700" cy="2571457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34" t="6611" r="33632" b="57642"/>
          <a:stretch/>
        </p:blipFill>
        <p:spPr>
          <a:xfrm>
            <a:off x="2051720" y="3933056"/>
            <a:ext cx="2051357" cy="1348118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44" t="6087" r="5522" b="57545"/>
          <a:stretch/>
        </p:blipFill>
        <p:spPr>
          <a:xfrm>
            <a:off x="2051719" y="3921351"/>
            <a:ext cx="2051357" cy="1371528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55" t="55066" r="34111" b="8566"/>
          <a:stretch/>
        </p:blipFill>
        <p:spPr>
          <a:xfrm>
            <a:off x="2051720" y="3923746"/>
            <a:ext cx="2051357" cy="13715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4103076" y="3879511"/>
                <a:ext cx="858189" cy="14552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pt-BR" sz="2400" b="1" i="1" smtClean="0">
                              <a:solidFill>
                                <a:srgbClr val="E2AC00"/>
                              </a:solidFill>
                              <a:latin typeface="Cambria Math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2400" b="1" i="1" smtClean="0">
                                    <a:solidFill>
                                      <a:srgbClr val="E2AC00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2400" b="1" i="1" smtClean="0">
                                      <a:solidFill>
                                        <a:srgbClr val="E2AC0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pt-BR" sz="2400" b="1" i="1" smtClean="0">
                                      <a:solidFill>
                                        <a:srgbClr val="E2AC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2400" b="1" i="1" smtClean="0">
                                      <a:solidFill>
                                        <a:srgbClr val="E2AC00"/>
                                      </a:solidFill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BR" sz="2400" b="1" i="1" smtClean="0">
                                      <a:solidFill>
                                        <a:srgbClr val="E2AC00"/>
                                      </a:solidFill>
                                      <a:latin typeface="Cambria Math"/>
                                    </a:rPr>
                                    <m:t>𝟎</m:t>
                                  </m:r>
                                  <m:r>
                                    <a:rPr lang="pt-BR" sz="2400" b="1" i="1" smtClean="0">
                                      <a:solidFill>
                                        <a:srgbClr val="E2AC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2400" b="1" i="1" smtClean="0">
                                      <a:solidFill>
                                        <a:srgbClr val="E2AC0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2400" b="1" i="1" smtClean="0">
                                    <a:solidFill>
                                      <a:srgbClr val="E2AC00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2400" b="1" i="1" smtClean="0">
                                      <a:solidFill>
                                        <a:srgbClr val="E2AC0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sz="2400" b="1" i="1" smtClean="0">
                                      <a:solidFill>
                                        <a:srgbClr val="E2AC00"/>
                                      </a:solidFill>
                                      <a:latin typeface="Cambria Math"/>
                                    </a:rPr>
                                    <m:t>𝟎</m:t>
                                  </m:r>
                                  <m:r>
                                    <a:rPr lang="pt-BR" sz="2400" b="1" i="1" smtClean="0">
                                      <a:solidFill>
                                        <a:srgbClr val="E2AC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2400" b="1" i="1" smtClean="0">
                                      <a:solidFill>
                                        <a:srgbClr val="E2AC00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BR" sz="2400" b="1" i="1" smtClean="0">
                                      <a:solidFill>
                                        <a:srgbClr val="E2AC00"/>
                                      </a:solidFill>
                                      <a:latin typeface="Cambria Math"/>
                                    </a:rPr>
                                    <m:t>𝟎</m:t>
                                  </m:r>
                                  <m:r>
                                    <a:rPr lang="pt-BR" sz="2400" b="1" i="1" smtClean="0">
                                      <a:solidFill>
                                        <a:srgbClr val="E2AC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2400" b="1" i="1" smtClean="0">
                                      <a:solidFill>
                                        <a:srgbClr val="E2AC00"/>
                                      </a:solidFill>
                                      <a:latin typeface="Cambria Math"/>
                                    </a:rPr>
                                    <m:t>𝟓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076" y="3879511"/>
                <a:ext cx="858189" cy="145520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1207103" y="3881906"/>
                <a:ext cx="858189" cy="1455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pt-BR" sz="2400" b="1" i="1" smtClean="0">
                              <a:solidFill>
                                <a:srgbClr val="E2AC00"/>
                              </a:solidFill>
                              <a:latin typeface="Cambria Math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2400" b="1" i="1" smtClean="0">
                                    <a:solidFill>
                                      <a:srgbClr val="E2AC00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2400" b="1" i="1" smtClean="0">
                                      <a:solidFill>
                                        <a:srgbClr val="E2AC0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pt-BR" sz="2400" b="1" i="1" smtClean="0">
                                      <a:solidFill>
                                        <a:srgbClr val="E2AC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2400" b="1" i="1" smtClean="0">
                                      <a:solidFill>
                                        <a:srgbClr val="E2AC00"/>
                                      </a:solidFill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BR" sz="2400" b="1" i="1" smtClean="0">
                                      <a:solidFill>
                                        <a:srgbClr val="E2AC00"/>
                                      </a:solidFill>
                                      <a:latin typeface="Cambria Math"/>
                                    </a:rPr>
                                    <m:t>𝟎</m:t>
                                  </m:r>
                                  <m:r>
                                    <a:rPr lang="pt-BR" sz="2400" b="1" i="1" smtClean="0">
                                      <a:solidFill>
                                        <a:srgbClr val="E2AC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2400" b="1" i="1" smtClean="0">
                                      <a:solidFill>
                                        <a:srgbClr val="E2AC0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2400" b="1" i="1" smtClean="0">
                                    <a:solidFill>
                                      <a:srgbClr val="E2AC00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2400" b="1" i="1" smtClean="0">
                                      <a:solidFill>
                                        <a:srgbClr val="E2AC0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sz="2400" b="1" i="1" smtClean="0">
                                      <a:solidFill>
                                        <a:srgbClr val="E2AC00"/>
                                      </a:solidFill>
                                      <a:latin typeface="Cambria Math"/>
                                    </a:rPr>
                                    <m:t>𝟎</m:t>
                                  </m:r>
                                  <m:r>
                                    <a:rPr lang="pt-BR" sz="2400" b="1" i="1" smtClean="0">
                                      <a:solidFill>
                                        <a:srgbClr val="E2AC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2400" b="1" i="1" smtClean="0">
                                      <a:solidFill>
                                        <a:srgbClr val="E2AC00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BR" sz="2400" b="1" i="1" smtClean="0">
                                      <a:solidFill>
                                        <a:srgbClr val="E2AC00"/>
                                      </a:solidFill>
                                      <a:latin typeface="Cambria Math"/>
                                    </a:rPr>
                                    <m:t>𝟎</m:t>
                                  </m:r>
                                  <m:r>
                                    <a:rPr lang="pt-BR" sz="2400" b="1" i="1" smtClean="0">
                                      <a:solidFill>
                                        <a:srgbClr val="E2AC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2400" b="1" i="1" smtClean="0">
                                      <a:solidFill>
                                        <a:srgbClr val="E2AC00"/>
                                      </a:solidFill>
                                      <a:latin typeface="Cambria Math"/>
                                    </a:rPr>
                                    <m:t>𝟓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103" y="3881906"/>
                <a:ext cx="858189" cy="145520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4103077" y="3879510"/>
                <a:ext cx="858189" cy="14552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pt-BR" sz="2400" b="1" i="1" smtClean="0">
                              <a:solidFill>
                                <a:srgbClr val="E2AC00"/>
                              </a:solidFill>
                              <a:latin typeface="Cambria Math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2400" b="1" i="1" smtClean="0">
                                    <a:solidFill>
                                      <a:srgbClr val="E2AC00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2400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𝟎</m:t>
                                  </m:r>
                                  <m:r>
                                    <a:rPr lang="pt-BR" sz="2400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2400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BR" sz="2400" b="1" i="1" smtClean="0">
                                      <a:solidFill>
                                        <a:srgbClr val="E2AC00"/>
                                      </a:solidFill>
                                      <a:latin typeface="Cambria Math"/>
                                    </a:rPr>
                                    <m:t>𝟎</m:t>
                                  </m:r>
                                  <m:r>
                                    <a:rPr lang="pt-BR" sz="2400" b="1" i="1" smtClean="0">
                                      <a:solidFill>
                                        <a:srgbClr val="E2AC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2400" b="1" i="1" smtClean="0">
                                      <a:solidFill>
                                        <a:srgbClr val="E2AC0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2400" b="1" i="1" smtClean="0">
                                    <a:solidFill>
                                      <a:srgbClr val="E2AC00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2400" b="1" i="1" smtClean="0">
                                      <a:solidFill>
                                        <a:srgbClr val="E2AC0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sz="2400" b="1" i="1" smtClean="0">
                                      <a:solidFill>
                                        <a:srgbClr val="E2AC00"/>
                                      </a:solidFill>
                                      <a:latin typeface="Cambria Math"/>
                                    </a:rPr>
                                    <m:t>𝟎</m:t>
                                  </m:r>
                                  <m:r>
                                    <a:rPr lang="pt-BR" sz="2400" b="1" i="1" smtClean="0">
                                      <a:solidFill>
                                        <a:srgbClr val="E2AC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2400" b="1" i="1" smtClean="0">
                                      <a:solidFill>
                                        <a:srgbClr val="E2AC00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BR" sz="2400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𝟎</m:t>
                                  </m:r>
                                  <m:r>
                                    <a:rPr lang="pt-BR" sz="2400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2400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077" y="3879510"/>
                <a:ext cx="858189" cy="145520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4103075" y="3877230"/>
                <a:ext cx="858189" cy="14552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pt-BR" sz="2400" b="1" i="1" smtClean="0">
                              <a:solidFill>
                                <a:srgbClr val="E2AC00"/>
                              </a:solidFill>
                              <a:latin typeface="Cambria Math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2400" b="1" i="1" smtClean="0">
                                    <a:solidFill>
                                      <a:srgbClr val="E2AC00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2400" b="1" i="1" smtClean="0">
                                      <a:solidFill>
                                        <a:srgbClr val="E2AC0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pt-BR" sz="2400" b="1" i="1" smtClean="0">
                                      <a:solidFill>
                                        <a:srgbClr val="E2AC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2400" b="1" i="1" smtClean="0">
                                      <a:solidFill>
                                        <a:srgbClr val="E2AC00"/>
                                      </a:solidFill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BR" sz="2400" b="1" i="1" smtClean="0">
                                      <a:solidFill>
                                        <a:srgbClr val="E2AC00"/>
                                      </a:solidFill>
                                      <a:latin typeface="Cambria Math"/>
                                    </a:rPr>
                                    <m:t>𝟎</m:t>
                                  </m:r>
                                  <m:r>
                                    <a:rPr lang="pt-BR" sz="2400" b="1" i="1" smtClean="0">
                                      <a:solidFill>
                                        <a:srgbClr val="E2AC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2400" b="1" i="1" smtClean="0">
                                      <a:solidFill>
                                        <a:srgbClr val="E2AC0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2400" b="1" i="1" smtClean="0">
                                    <a:solidFill>
                                      <a:srgbClr val="E2AC00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sz="24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𝟎</m:t>
                                  </m:r>
                                  <m:r>
                                    <a:rPr lang="pt-BR" sz="24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24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BR" sz="24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𝟎</m:t>
                                  </m:r>
                                  <m:r>
                                    <a:rPr lang="pt-BR" sz="24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24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075" y="3877230"/>
                <a:ext cx="858189" cy="145520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4103077" y="3877229"/>
                <a:ext cx="858189" cy="14552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pt-BR" sz="2400" b="1" i="1" smtClean="0">
                              <a:solidFill>
                                <a:srgbClr val="E2AC00"/>
                              </a:solidFill>
                              <a:latin typeface="Cambria Math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2400" b="1" i="1" smtClean="0">
                                    <a:solidFill>
                                      <a:srgbClr val="E2AC00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sz="24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𝟎</m:t>
                                  </m:r>
                                  <m:r>
                                    <a:rPr lang="pt-BR" sz="24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24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BR" sz="2400" b="1" i="1" smtClean="0">
                                      <a:solidFill>
                                        <a:srgbClr val="E2AC00"/>
                                      </a:solidFill>
                                      <a:latin typeface="Cambria Math"/>
                                    </a:rPr>
                                    <m:t>𝟎</m:t>
                                  </m:r>
                                  <m:r>
                                    <a:rPr lang="pt-BR" sz="2400" b="1" i="1" smtClean="0">
                                      <a:solidFill>
                                        <a:srgbClr val="E2AC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2400" b="1" i="1" smtClean="0">
                                      <a:solidFill>
                                        <a:srgbClr val="E2AC0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2400" b="1" i="1" smtClean="0">
                                    <a:solidFill>
                                      <a:srgbClr val="E2AC00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sz="24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𝟎</m:t>
                                  </m:r>
                                  <m:r>
                                    <a:rPr lang="pt-BR" sz="24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24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BR" sz="2400" b="1" i="1" smtClean="0">
                                      <a:solidFill>
                                        <a:srgbClr val="E2AC00"/>
                                      </a:solidFill>
                                      <a:latin typeface="Cambria Math"/>
                                    </a:rPr>
                                    <m:t>𝟎</m:t>
                                  </m:r>
                                  <m:r>
                                    <a:rPr lang="pt-BR" sz="2400" b="1" i="1" smtClean="0">
                                      <a:solidFill>
                                        <a:srgbClr val="E2AC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2400" b="1" i="1" smtClean="0">
                                      <a:solidFill>
                                        <a:srgbClr val="E2AC00"/>
                                      </a:solidFill>
                                      <a:latin typeface="Cambria Math"/>
                                    </a:rPr>
                                    <m:t>𝟓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077" y="3877229"/>
                <a:ext cx="858189" cy="145520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tângulo 35"/>
          <p:cNvSpPr/>
          <p:nvPr/>
        </p:nvSpPr>
        <p:spPr>
          <a:xfrm>
            <a:off x="3131840" y="3068960"/>
            <a:ext cx="1656184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solidFill>
                  <a:srgbClr val="1B8FBE"/>
                </a:solidFill>
              </a:rPr>
              <a:t>ativações</a:t>
            </a:r>
            <a:endParaRPr lang="pt-BR" sz="2000" b="1" dirty="0">
              <a:solidFill>
                <a:srgbClr val="1B8FBE"/>
              </a:solidFill>
            </a:endParaRPr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7" b="12860"/>
          <a:stretch/>
        </p:blipFill>
        <p:spPr>
          <a:xfrm>
            <a:off x="1381124" y="6311944"/>
            <a:ext cx="7145655" cy="544488"/>
          </a:xfrm>
          <a:prstGeom prst="rect">
            <a:avLst/>
          </a:prstGeom>
        </p:spPr>
      </p:pic>
      <p:sp>
        <p:nvSpPr>
          <p:cNvPr id="37" name="CustomShape 1"/>
          <p:cNvSpPr/>
          <p:nvPr/>
        </p:nvSpPr>
        <p:spPr>
          <a:xfrm>
            <a:off x="-8434" y="0"/>
            <a:ext cx="9152434" cy="701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endParaRPr lang="pt-BR" sz="1000" b="1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algn="ctr">
              <a:lnSpc>
                <a:spcPct val="100000"/>
              </a:lnSpc>
            </a:pPr>
            <a:r>
              <a:rPr lang="pt-BR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Conteúdo </a:t>
            </a:r>
            <a:r>
              <a:rPr lang="pt-BR" sz="1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básico para entender redes </a:t>
            </a:r>
            <a:r>
              <a:rPr lang="pt-BR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neurais</a:t>
            </a:r>
            <a:endParaRPr lang="pt-BR" sz="1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8" name="Grupo 37"/>
          <p:cNvGrpSpPr/>
          <p:nvPr/>
        </p:nvGrpSpPr>
        <p:grpSpPr>
          <a:xfrm>
            <a:off x="628107" y="1950182"/>
            <a:ext cx="7539886" cy="940515"/>
            <a:chOff x="674836" y="4242914"/>
            <a:chExt cx="7539886" cy="940515"/>
          </a:xfrm>
        </p:grpSpPr>
        <p:pic>
          <p:nvPicPr>
            <p:cNvPr id="39" name="Imagem 38"/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24" t="65833" r="14500" b="15749"/>
            <a:stretch/>
          </p:blipFill>
          <p:spPr>
            <a:xfrm>
              <a:off x="1039668" y="4242914"/>
              <a:ext cx="6737114" cy="94051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aixaDeTexto 39"/>
                <p:cNvSpPr txBox="1"/>
                <p:nvPr/>
              </p:nvSpPr>
              <p:spPr>
                <a:xfrm>
                  <a:off x="7776782" y="4381681"/>
                  <a:ext cx="4379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solidFill>
                                  <a:srgbClr val="E2AC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solidFill>
                                  <a:srgbClr val="E2AC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0" name="CaixaDe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6782" y="4381681"/>
                  <a:ext cx="437940" cy="461665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5333" r="-15278" b="-1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674836" y="4437111"/>
                  <a:ext cx="4315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𝒙</m:t>
                        </m:r>
                      </m:oMath>
                    </m:oMathPara>
                  </a14:m>
                  <a:endParaRPr lang="pt-BR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836" y="4437111"/>
                  <a:ext cx="431528" cy="461665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5575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6120" y="980728"/>
            <a:ext cx="8229600" cy="53312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5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Otimizações – </a:t>
            </a:r>
            <a:r>
              <a:rPr lang="en-US" sz="25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Drop out</a:t>
            </a:r>
          </a:p>
          <a:p>
            <a:pPr marL="0" indent="0" algn="just">
              <a:buNone/>
            </a:pPr>
            <a:endParaRPr lang="en-US" sz="25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sz="25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sz="25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sz="25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sz="25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sz="25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sz="2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0" y="12600"/>
            <a:ext cx="9141840" cy="70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endParaRPr lang="pt-BR" sz="1000" b="1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algn="ctr">
              <a:lnSpc>
                <a:spcPct val="100000"/>
              </a:lnSpc>
            </a:pPr>
            <a:r>
              <a:rPr lang="pt-BR" sz="1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Todo o conteúdo básico para entender redes neurais</a:t>
            </a:r>
            <a:endParaRPr lang="pt-BR" sz="1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876256" y="6453336"/>
            <a:ext cx="2133600" cy="365125"/>
          </a:xfrm>
        </p:spPr>
        <p:txBody>
          <a:bodyPr/>
          <a:lstStyle/>
          <a:p>
            <a:fld id="{70468CB8-37AA-4392-941F-2C96703860D3}" type="slidenum">
              <a:rPr lang="pt-BR" sz="1800" smtClean="0"/>
              <a:t>26</a:t>
            </a:fld>
            <a:endParaRPr lang="pt-BR" dirty="0"/>
          </a:p>
        </p:txBody>
      </p:sp>
      <p:grpSp>
        <p:nvGrpSpPr>
          <p:cNvPr id="51" name="Grupo 50"/>
          <p:cNvGrpSpPr/>
          <p:nvPr/>
        </p:nvGrpSpPr>
        <p:grpSpPr>
          <a:xfrm>
            <a:off x="335957" y="1533775"/>
            <a:ext cx="3754163" cy="2511920"/>
            <a:chOff x="335957" y="1533775"/>
            <a:chExt cx="3754163" cy="2511920"/>
          </a:xfrm>
        </p:grpSpPr>
        <p:grpSp>
          <p:nvGrpSpPr>
            <p:cNvPr id="12" name="Grupo 11"/>
            <p:cNvGrpSpPr/>
            <p:nvPr/>
          </p:nvGrpSpPr>
          <p:grpSpPr>
            <a:xfrm>
              <a:off x="335957" y="1533775"/>
              <a:ext cx="3754163" cy="2121940"/>
              <a:chOff x="335957" y="1533775"/>
              <a:chExt cx="3754163" cy="2121940"/>
            </a:xfrm>
          </p:grpSpPr>
          <p:grpSp>
            <p:nvGrpSpPr>
              <p:cNvPr id="30" name="Grupo 29"/>
              <p:cNvGrpSpPr/>
              <p:nvPr/>
            </p:nvGrpSpPr>
            <p:grpSpPr>
              <a:xfrm>
                <a:off x="335957" y="1988840"/>
                <a:ext cx="3754163" cy="1666875"/>
                <a:chOff x="1207103" y="3743325"/>
                <a:chExt cx="3754163" cy="1666875"/>
              </a:xfrm>
            </p:grpSpPr>
            <p:pic>
              <p:nvPicPr>
                <p:cNvPr id="36" name="Imagem 35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3455" t="50282" r="34111" b="5518"/>
                <a:stretch/>
              </p:blipFill>
              <p:spPr>
                <a:xfrm>
                  <a:off x="2051720" y="3743325"/>
                  <a:ext cx="2051357" cy="1666875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aixaDeTexto 36"/>
                    <p:cNvSpPr txBox="1"/>
                    <p:nvPr/>
                  </p:nvSpPr>
                  <p:spPr>
                    <a:xfrm>
                      <a:off x="1207103" y="3881906"/>
                      <a:ext cx="858189" cy="145520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2400" b="1" i="1" smtClean="0">
                                    <a:solidFill>
                                      <a:srgbClr val="E2AC00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2400" b="1" i="1" smtClean="0">
                                          <a:solidFill>
                                            <a:srgbClr val="E2AC00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b="1" i="1" smtClean="0">
                                            <a:solidFill>
                                              <a:srgbClr val="E2AC00"/>
                                            </a:solidFill>
                                            <a:latin typeface="Cambria Math"/>
                                          </a:rPr>
                                          <m:t>𝟏</m:t>
                                        </m:r>
                                        <m:r>
                                          <a:rPr lang="pt-BR" sz="2400" b="1" i="1" smtClean="0">
                                            <a:solidFill>
                                              <a:srgbClr val="E2AC00"/>
                                            </a:solidFill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pt-BR" sz="2400" b="1" i="1" smtClean="0">
                                            <a:solidFill>
                                              <a:srgbClr val="E2AC00"/>
                                            </a:solidFill>
                                            <a:latin typeface="Cambria Math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2400" b="1" i="1" smtClean="0">
                                            <a:solidFill>
                                              <a:srgbClr val="E2AC00"/>
                                            </a:solidFill>
                                            <a:latin typeface="Cambria Math"/>
                                          </a:rPr>
                                          <m:t>𝟎</m:t>
                                        </m:r>
                                        <m:r>
                                          <a:rPr lang="pt-BR" sz="2400" b="1" i="1" smtClean="0">
                                            <a:solidFill>
                                              <a:srgbClr val="E2AC00"/>
                                            </a:solidFill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pt-BR" sz="2400" b="1" i="1" smtClean="0">
                                            <a:solidFill>
                                              <a:srgbClr val="E2AC00"/>
                                            </a:solidFill>
                                            <a:latin typeface="Cambria Math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2400" b="1" i="1" smtClean="0">
                                          <a:solidFill>
                                            <a:srgbClr val="E2AC00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b="1" i="1" smtClean="0">
                                            <a:solidFill>
                                              <a:srgbClr val="E2AC00"/>
                                            </a:solidFill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pt-BR" sz="2400" b="1" i="1" smtClean="0">
                                            <a:solidFill>
                                              <a:srgbClr val="E2AC00"/>
                                            </a:solidFill>
                                            <a:latin typeface="Cambria Math"/>
                                          </a:rPr>
                                          <m:t>𝟎</m:t>
                                        </m:r>
                                        <m:r>
                                          <a:rPr lang="pt-BR" sz="2400" b="1" i="1" smtClean="0">
                                            <a:solidFill>
                                              <a:srgbClr val="E2AC00"/>
                                            </a:solidFill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pt-BR" sz="2400" b="1" i="1" smtClean="0">
                                            <a:solidFill>
                                              <a:srgbClr val="E2AC00"/>
                                            </a:solidFill>
                                            <a:latin typeface="Cambria Math"/>
                                          </a:rPr>
                                          <m:t>𝟑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2400" b="1" i="1" smtClean="0">
                                            <a:solidFill>
                                              <a:srgbClr val="E2AC00"/>
                                            </a:solidFill>
                                            <a:latin typeface="Cambria Math"/>
                                          </a:rPr>
                                          <m:t>𝟎</m:t>
                                        </m:r>
                                        <m:r>
                                          <a:rPr lang="pt-BR" sz="2400" b="1" i="1" smtClean="0">
                                            <a:solidFill>
                                              <a:srgbClr val="E2AC00"/>
                                            </a:solidFill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pt-BR" sz="2400" b="1" i="1" smtClean="0">
                                            <a:solidFill>
                                              <a:srgbClr val="E2AC00"/>
                                            </a:solidFill>
                                            <a:latin typeface="Cambria Math"/>
                                          </a:rPr>
                                          <m:t>𝟓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oMath>
                        </m:oMathPara>
                      </a14:m>
                      <a:endParaRPr lang="pt-BR" sz="2400" b="1" dirty="0"/>
                    </a:p>
                  </p:txBody>
                </p:sp>
              </mc:Choice>
              <mc:Fallback xmlns="">
                <p:sp>
                  <p:nvSpPr>
                    <p:cNvPr id="37" name="CaixaDeTexto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7103" y="3881906"/>
                      <a:ext cx="858189" cy="1455207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CaixaDeTexto 37"/>
                    <p:cNvSpPr txBox="1"/>
                    <p:nvPr/>
                  </p:nvSpPr>
                  <p:spPr>
                    <a:xfrm>
                      <a:off x="4103077" y="3877229"/>
                      <a:ext cx="858189" cy="14552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2400" b="1" i="1" smtClean="0">
                                    <a:solidFill>
                                      <a:srgbClr val="E2AC00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2400" b="1" i="1" smtClean="0">
                                          <a:solidFill>
                                            <a:srgbClr val="E2AC00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pt-BR" sz="2400" b="1" i="1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</a:rPr>
                                          <m:t>𝟎</m:t>
                                        </m:r>
                                        <m:r>
                                          <a:rPr lang="pt-BR" sz="2400" b="1" i="1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pt-BR" sz="2400" b="1" i="1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2400" b="1" i="1" smtClean="0">
                                            <a:solidFill>
                                              <a:srgbClr val="E2AC00"/>
                                            </a:solidFill>
                                            <a:latin typeface="Cambria Math"/>
                                          </a:rPr>
                                          <m:t>𝟎</m:t>
                                        </m:r>
                                        <m:r>
                                          <a:rPr lang="pt-BR" sz="2400" b="1" i="1" smtClean="0">
                                            <a:solidFill>
                                              <a:srgbClr val="E2AC00"/>
                                            </a:solidFill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pt-BR" sz="2400" b="1" i="1" smtClean="0">
                                            <a:solidFill>
                                              <a:srgbClr val="E2AC00"/>
                                            </a:solidFill>
                                            <a:latin typeface="Cambria Math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2400" b="1" i="1" smtClean="0">
                                          <a:solidFill>
                                            <a:srgbClr val="E2AC00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pt-BR" sz="2400" b="1" i="1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</a:rPr>
                                          <m:t>𝟎</m:t>
                                        </m:r>
                                        <m:r>
                                          <a:rPr lang="pt-BR" sz="2400" b="1" i="1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pt-BR" sz="2400" b="1" i="1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2400" b="1" i="1" smtClean="0">
                                            <a:solidFill>
                                              <a:srgbClr val="E2AC00"/>
                                            </a:solidFill>
                                            <a:latin typeface="Cambria Math"/>
                                          </a:rPr>
                                          <m:t>𝟎</m:t>
                                        </m:r>
                                        <m:r>
                                          <a:rPr lang="pt-BR" sz="2400" b="1" i="1" smtClean="0">
                                            <a:solidFill>
                                              <a:srgbClr val="E2AC00"/>
                                            </a:solidFill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pt-BR" sz="2400" b="1" i="1" smtClean="0">
                                            <a:solidFill>
                                              <a:srgbClr val="E2AC00"/>
                                            </a:solidFill>
                                            <a:latin typeface="Cambria Math"/>
                                          </a:rPr>
                                          <m:t>𝟓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oMath>
                        </m:oMathPara>
                      </a14:m>
                      <a:endParaRPr lang="pt-BR" sz="2400" b="1" dirty="0"/>
                    </a:p>
                  </p:txBody>
                </p:sp>
              </mc:Choice>
              <mc:Fallback xmlns="">
                <p:sp>
                  <p:nvSpPr>
                    <p:cNvPr id="38" name="CaixaDeTexto 3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03077" y="3877229"/>
                      <a:ext cx="858189" cy="1455207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" name="CaixaDeTexto 7"/>
              <p:cNvSpPr txBox="1"/>
              <p:nvPr/>
            </p:nvSpPr>
            <p:spPr>
              <a:xfrm>
                <a:off x="1314693" y="1533775"/>
                <a:ext cx="17831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b="1" dirty="0" smtClean="0">
                    <a:solidFill>
                      <a:srgbClr val="1B8FBE"/>
                    </a:solidFill>
                  </a:rPr>
                  <a:t>treinamento</a:t>
                </a:r>
                <a:endParaRPr lang="pt-BR" sz="2400" b="1" dirty="0">
                  <a:solidFill>
                    <a:srgbClr val="1B8FBE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aixaDeTexto 48"/>
                <p:cNvSpPr txBox="1"/>
                <p:nvPr/>
              </p:nvSpPr>
              <p:spPr>
                <a:xfrm>
                  <a:off x="1974163" y="3584030"/>
                  <a:ext cx="54527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b="1" i="1" smtClean="0">
                                <a:solidFill>
                                  <a:srgbClr val="E2AC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400" b="1" i="1" smtClean="0">
                                <a:solidFill>
                                  <a:srgbClr val="E2AC00"/>
                                </a:solidFill>
                                <a:latin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pt-BR" sz="2400" b="1" i="1" smtClean="0">
                                <a:solidFill>
                                  <a:srgbClr val="E2AC00"/>
                                </a:solidFill>
                                <a:latin typeface="Cambria Math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pt-BR" sz="2400" b="1" dirty="0">
                    <a:solidFill>
                      <a:srgbClr val="1B8FBE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CaixaDeTexto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4163" y="3584030"/>
                  <a:ext cx="545277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upo 46"/>
          <p:cNvGrpSpPr/>
          <p:nvPr/>
        </p:nvGrpSpPr>
        <p:grpSpPr>
          <a:xfrm>
            <a:off x="1194146" y="2128810"/>
            <a:ext cx="3449862" cy="1413720"/>
            <a:chOff x="1194146" y="2128810"/>
            <a:chExt cx="3449862" cy="1413720"/>
          </a:xfrm>
        </p:grpSpPr>
        <p:grpSp>
          <p:nvGrpSpPr>
            <p:cNvPr id="23" name="Grupo 22"/>
            <p:cNvGrpSpPr/>
            <p:nvPr/>
          </p:nvGrpSpPr>
          <p:grpSpPr>
            <a:xfrm>
              <a:off x="1261674" y="2564904"/>
              <a:ext cx="1970257" cy="216024"/>
              <a:chOff x="1261674" y="2564904"/>
              <a:chExt cx="1970257" cy="216024"/>
            </a:xfrm>
          </p:grpSpPr>
          <p:sp>
            <p:nvSpPr>
              <p:cNvPr id="22" name="Retângulo 21"/>
              <p:cNvSpPr/>
              <p:nvPr/>
            </p:nvSpPr>
            <p:spPr>
              <a:xfrm>
                <a:off x="1261674" y="2564904"/>
                <a:ext cx="1970257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0" name="Conector de seta reta 19"/>
              <p:cNvCxnSpPr/>
              <p:nvPr/>
            </p:nvCxnSpPr>
            <p:spPr>
              <a:xfrm>
                <a:off x="1314693" y="2636912"/>
                <a:ext cx="1889155" cy="0"/>
              </a:xfrm>
              <a:prstGeom prst="straightConnector1">
                <a:avLst/>
              </a:prstGeom>
              <a:ln>
                <a:solidFill>
                  <a:srgbClr val="138A4A"/>
                </a:solidFill>
                <a:tailEnd type="arrow"/>
              </a:ln>
              <a:effectLst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upo 45"/>
            <p:cNvGrpSpPr/>
            <p:nvPr/>
          </p:nvGrpSpPr>
          <p:grpSpPr>
            <a:xfrm>
              <a:off x="1194146" y="3212976"/>
              <a:ext cx="2009702" cy="288032"/>
              <a:chOff x="1194146" y="3212976"/>
              <a:chExt cx="2009702" cy="288032"/>
            </a:xfrm>
          </p:grpSpPr>
          <p:sp>
            <p:nvSpPr>
              <p:cNvPr id="45" name="Retângulo 44"/>
              <p:cNvSpPr/>
              <p:nvPr/>
            </p:nvSpPr>
            <p:spPr>
              <a:xfrm>
                <a:off x="1194146" y="3212976"/>
                <a:ext cx="2009702" cy="2880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1" name="Conector de seta reta 40"/>
              <p:cNvCxnSpPr/>
              <p:nvPr/>
            </p:nvCxnSpPr>
            <p:spPr>
              <a:xfrm>
                <a:off x="1261674" y="3356992"/>
                <a:ext cx="1889155" cy="0"/>
              </a:xfrm>
              <a:prstGeom prst="straightConnector1">
                <a:avLst/>
              </a:prstGeom>
              <a:ln>
                <a:solidFill>
                  <a:srgbClr val="138A4A"/>
                </a:solidFill>
                <a:tailEnd type="arrow"/>
              </a:ln>
              <a:effectLst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aixaDeTexto 39"/>
                <p:cNvSpPr txBox="1"/>
                <p:nvPr/>
              </p:nvSpPr>
              <p:spPr>
                <a:xfrm>
                  <a:off x="3785819" y="2128810"/>
                  <a:ext cx="858189" cy="14137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sz="2400" b="1" i="1" smtClean="0">
                                <a:solidFill>
                                  <a:srgbClr val="E2AC00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solidFill>
                                        <a:srgbClr val="E2AC0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sz="2400" b="1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400" b="1" i="1" smtClean="0">
                                        <a:solidFill>
                                          <a:srgbClr val="138A4A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  <m:r>
                                      <a:rPr lang="pt-BR" sz="2400" b="1" i="1" smtClean="0">
                                        <a:solidFill>
                                          <a:srgbClr val="138A4A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solidFill>
                                        <a:srgbClr val="E2AC0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sz="2400" b="1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400" b="1" i="1" smtClean="0">
                                        <a:solidFill>
                                          <a:srgbClr val="138A4A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  <m:r>
                                      <a:rPr lang="pt-BR" sz="2400" b="1" i="1" smtClean="0">
                                        <a:solidFill>
                                          <a:srgbClr val="138A4A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oMath>
                    </m:oMathPara>
                  </a14:m>
                  <a:endParaRPr lang="pt-BR" sz="2400" b="1" dirty="0"/>
                </a:p>
              </p:txBody>
            </p:sp>
          </mc:Choice>
          <mc:Fallback xmlns="">
            <p:sp>
              <p:nvSpPr>
                <p:cNvPr id="40" name="CaixaDe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819" y="2128810"/>
                  <a:ext cx="858189" cy="141372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upo 51"/>
          <p:cNvGrpSpPr/>
          <p:nvPr/>
        </p:nvGrpSpPr>
        <p:grpSpPr>
          <a:xfrm>
            <a:off x="4932040" y="1463383"/>
            <a:ext cx="3754163" cy="2582312"/>
            <a:chOff x="4932040" y="1463383"/>
            <a:chExt cx="3754163" cy="2582312"/>
          </a:xfrm>
        </p:grpSpPr>
        <p:grpSp>
          <p:nvGrpSpPr>
            <p:cNvPr id="11" name="Grupo 10"/>
            <p:cNvGrpSpPr/>
            <p:nvPr/>
          </p:nvGrpSpPr>
          <p:grpSpPr>
            <a:xfrm>
              <a:off x="4932040" y="1463383"/>
              <a:ext cx="3754163" cy="2204028"/>
              <a:chOff x="5066309" y="1463383"/>
              <a:chExt cx="3754163" cy="2204028"/>
            </a:xfrm>
          </p:grpSpPr>
          <p:grpSp>
            <p:nvGrpSpPr>
              <p:cNvPr id="2" name="Grupo 1"/>
              <p:cNvGrpSpPr/>
              <p:nvPr/>
            </p:nvGrpSpPr>
            <p:grpSpPr>
              <a:xfrm>
                <a:off x="5066309" y="2033282"/>
                <a:ext cx="3754163" cy="1634129"/>
                <a:chOff x="1207103" y="3776071"/>
                <a:chExt cx="3754163" cy="1634129"/>
              </a:xfrm>
            </p:grpSpPr>
            <p:pic>
              <p:nvPicPr>
                <p:cNvPr id="29" name="Imagem 28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62" t="24586" r="76404" b="32082"/>
                <a:stretch/>
              </p:blipFill>
              <p:spPr>
                <a:xfrm>
                  <a:off x="2051720" y="3776071"/>
                  <a:ext cx="2051357" cy="1634129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CaixaDeTexto 31"/>
                    <p:cNvSpPr txBox="1"/>
                    <p:nvPr/>
                  </p:nvSpPr>
                  <p:spPr>
                    <a:xfrm>
                      <a:off x="1207103" y="3881906"/>
                      <a:ext cx="858189" cy="145520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2400" b="1" i="1" smtClean="0">
                                    <a:solidFill>
                                      <a:srgbClr val="E2AC00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2400" b="1" i="1" smtClean="0">
                                          <a:solidFill>
                                            <a:srgbClr val="E2AC00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b="1" i="1" smtClean="0">
                                            <a:solidFill>
                                              <a:srgbClr val="E2AC00"/>
                                            </a:solidFill>
                                            <a:latin typeface="Cambria Math"/>
                                          </a:rPr>
                                          <m:t>𝟏</m:t>
                                        </m:r>
                                        <m:r>
                                          <a:rPr lang="pt-BR" sz="2400" b="1" i="1" smtClean="0">
                                            <a:solidFill>
                                              <a:srgbClr val="E2AC00"/>
                                            </a:solidFill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pt-BR" sz="2400" b="1" i="1" smtClean="0">
                                            <a:solidFill>
                                              <a:srgbClr val="E2AC00"/>
                                            </a:solidFill>
                                            <a:latin typeface="Cambria Math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2400" b="1" i="1" smtClean="0">
                                            <a:solidFill>
                                              <a:srgbClr val="E2AC00"/>
                                            </a:solidFill>
                                            <a:latin typeface="Cambria Math"/>
                                          </a:rPr>
                                          <m:t>𝟎</m:t>
                                        </m:r>
                                        <m:r>
                                          <a:rPr lang="pt-BR" sz="2400" b="1" i="1" smtClean="0">
                                            <a:solidFill>
                                              <a:srgbClr val="E2AC00"/>
                                            </a:solidFill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pt-BR" sz="2400" b="1" i="1" smtClean="0">
                                            <a:solidFill>
                                              <a:srgbClr val="E2AC00"/>
                                            </a:solidFill>
                                            <a:latin typeface="Cambria Math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2400" b="1" i="1" smtClean="0">
                                          <a:solidFill>
                                            <a:srgbClr val="E2AC00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b="1" i="1" smtClean="0">
                                            <a:solidFill>
                                              <a:srgbClr val="E2AC00"/>
                                            </a:solidFill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pt-BR" sz="2400" b="1" i="1" smtClean="0">
                                            <a:solidFill>
                                              <a:srgbClr val="E2AC00"/>
                                            </a:solidFill>
                                            <a:latin typeface="Cambria Math"/>
                                          </a:rPr>
                                          <m:t>𝟎</m:t>
                                        </m:r>
                                        <m:r>
                                          <a:rPr lang="pt-BR" sz="2400" b="1" i="1" smtClean="0">
                                            <a:solidFill>
                                              <a:srgbClr val="E2AC00"/>
                                            </a:solidFill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pt-BR" sz="2400" b="1" i="1" smtClean="0">
                                            <a:solidFill>
                                              <a:srgbClr val="E2AC00"/>
                                            </a:solidFill>
                                            <a:latin typeface="Cambria Math"/>
                                          </a:rPr>
                                          <m:t>𝟑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2400" b="1" i="1" smtClean="0">
                                            <a:solidFill>
                                              <a:srgbClr val="E2AC00"/>
                                            </a:solidFill>
                                            <a:latin typeface="Cambria Math"/>
                                          </a:rPr>
                                          <m:t>𝟎</m:t>
                                        </m:r>
                                        <m:r>
                                          <a:rPr lang="pt-BR" sz="2400" b="1" i="1" smtClean="0">
                                            <a:solidFill>
                                              <a:srgbClr val="E2AC00"/>
                                            </a:solidFill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pt-BR" sz="2400" b="1" i="1" smtClean="0">
                                            <a:solidFill>
                                              <a:srgbClr val="E2AC00"/>
                                            </a:solidFill>
                                            <a:latin typeface="Cambria Math"/>
                                          </a:rPr>
                                          <m:t>𝟓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oMath>
                        </m:oMathPara>
                      </a14:m>
                      <a:endParaRPr lang="pt-BR" sz="2400" b="1" dirty="0"/>
                    </a:p>
                  </p:txBody>
                </p:sp>
              </mc:Choice>
              <mc:Fallback xmlns="">
                <p:sp>
                  <p:nvSpPr>
                    <p:cNvPr id="32" name="CaixaDeTexto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7103" y="3881906"/>
                      <a:ext cx="858189" cy="1455207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CaixaDeTexto 34"/>
                    <p:cNvSpPr txBox="1"/>
                    <p:nvPr/>
                  </p:nvSpPr>
                  <p:spPr>
                    <a:xfrm>
                      <a:off x="4103077" y="3877229"/>
                      <a:ext cx="858189" cy="14552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2400" b="1" i="1" smtClean="0">
                                    <a:solidFill>
                                      <a:srgbClr val="E2AC00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2400" b="1" i="1" smtClean="0">
                                          <a:solidFill>
                                            <a:srgbClr val="E2AC00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pt-BR" sz="2400" b="1" i="1" smtClean="0">
                                            <a:solidFill>
                                              <a:srgbClr val="E2AC00"/>
                                            </a:solidFill>
                                            <a:latin typeface="Cambria Math"/>
                                          </a:rPr>
                                          <m:t>𝟏</m:t>
                                        </m:r>
                                        <m:r>
                                          <a:rPr lang="pt-BR" sz="2400" b="1" i="1">
                                            <a:solidFill>
                                              <a:srgbClr val="E2AC00"/>
                                            </a:solidFill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pt-BR" sz="2400" b="1" i="1">
                                            <a:solidFill>
                                              <a:srgbClr val="E2AC00"/>
                                            </a:solidFill>
                                            <a:latin typeface="Cambria Math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2400" b="1" i="1" smtClean="0">
                                            <a:solidFill>
                                              <a:srgbClr val="E2AC00"/>
                                            </a:solidFill>
                                            <a:latin typeface="Cambria Math"/>
                                          </a:rPr>
                                          <m:t>𝟎</m:t>
                                        </m:r>
                                        <m:r>
                                          <a:rPr lang="pt-BR" sz="2400" b="1" i="1" smtClean="0">
                                            <a:solidFill>
                                              <a:srgbClr val="E2AC00"/>
                                            </a:solidFill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pt-BR" sz="2400" b="1" i="1" smtClean="0">
                                            <a:solidFill>
                                              <a:srgbClr val="E2AC00"/>
                                            </a:solidFill>
                                            <a:latin typeface="Cambria Math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2400" b="1" i="1" smtClean="0">
                                          <a:solidFill>
                                            <a:srgbClr val="E2AC00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b="1" i="1">
                                            <a:solidFill>
                                              <a:srgbClr val="E2AC00"/>
                                            </a:solidFill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pt-BR" sz="2400" b="1" i="1">
                                            <a:solidFill>
                                              <a:srgbClr val="E2AC00"/>
                                            </a:solidFill>
                                            <a:latin typeface="Cambria Math"/>
                                          </a:rPr>
                                          <m:t>𝟎</m:t>
                                        </m:r>
                                        <m:r>
                                          <a:rPr lang="pt-BR" sz="2400" b="1" i="1">
                                            <a:solidFill>
                                              <a:srgbClr val="E2AC00"/>
                                            </a:solidFill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pt-BR" sz="2400" b="1" i="1">
                                            <a:solidFill>
                                              <a:srgbClr val="E2AC00"/>
                                            </a:solidFill>
                                            <a:latin typeface="Cambria Math"/>
                                          </a:rPr>
                                          <m:t>𝟑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2400" b="1" i="1" smtClean="0">
                                            <a:solidFill>
                                              <a:srgbClr val="E2AC00"/>
                                            </a:solidFill>
                                            <a:latin typeface="Cambria Math"/>
                                          </a:rPr>
                                          <m:t>𝟎</m:t>
                                        </m:r>
                                        <m:r>
                                          <a:rPr lang="pt-BR" sz="2400" b="1" i="1" smtClean="0">
                                            <a:solidFill>
                                              <a:srgbClr val="E2AC00"/>
                                            </a:solidFill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pt-BR" sz="2400" b="1" i="1" smtClean="0">
                                            <a:solidFill>
                                              <a:srgbClr val="E2AC00"/>
                                            </a:solidFill>
                                            <a:latin typeface="Cambria Math"/>
                                          </a:rPr>
                                          <m:t>𝟓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oMath>
                        </m:oMathPara>
                      </a14:m>
                      <a:endParaRPr lang="pt-BR" sz="2400" b="1" dirty="0"/>
                    </a:p>
                  </p:txBody>
                </p:sp>
              </mc:Choice>
              <mc:Fallback xmlns="">
                <p:sp>
                  <p:nvSpPr>
                    <p:cNvPr id="35" name="CaixaDeTexto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03077" y="3877229"/>
                      <a:ext cx="858189" cy="1455207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9" name="CaixaDeTexto 38"/>
              <p:cNvSpPr txBox="1"/>
              <p:nvPr/>
            </p:nvSpPr>
            <p:spPr>
              <a:xfrm>
                <a:off x="6241478" y="1463383"/>
                <a:ext cx="13902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b="1" dirty="0" smtClean="0">
                    <a:solidFill>
                      <a:srgbClr val="1B8FBE"/>
                    </a:solidFill>
                  </a:rPr>
                  <a:t>validação</a:t>
                </a:r>
                <a:endParaRPr lang="pt-BR" sz="2400" b="1" dirty="0">
                  <a:solidFill>
                    <a:srgbClr val="1B8FBE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6529696" y="3584030"/>
                  <a:ext cx="58535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b="1" i="1" smtClean="0">
                                <a:solidFill>
                                  <a:srgbClr val="E2AC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400" b="1" i="1" smtClean="0">
                                <a:solidFill>
                                  <a:srgbClr val="E2AC00"/>
                                </a:solidFill>
                                <a:latin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pt-BR" sz="2400" b="1" i="1" smtClean="0">
                                <a:solidFill>
                                  <a:srgbClr val="E2AC00"/>
                                </a:solidFill>
                                <a:latin typeface="Cambria Math"/>
                              </a:rPr>
                              <m:t>𝒗</m:t>
                            </m:r>
                          </m:sub>
                        </m:sSub>
                      </m:oMath>
                    </m:oMathPara>
                  </a14:m>
                  <a:endParaRPr lang="pt-BR" sz="2400" b="1" dirty="0">
                    <a:solidFill>
                      <a:srgbClr val="1B8FBE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9696" y="3584030"/>
                  <a:ext cx="585353" cy="4616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4" name="Imagem 33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7" b="12860"/>
          <a:stretch/>
        </p:blipFill>
        <p:spPr>
          <a:xfrm>
            <a:off x="1381124" y="6311944"/>
            <a:ext cx="7145655" cy="544488"/>
          </a:xfrm>
          <a:prstGeom prst="rect">
            <a:avLst/>
          </a:prstGeom>
        </p:spPr>
      </p:pic>
      <p:sp>
        <p:nvSpPr>
          <p:cNvPr id="42" name="CustomShape 1"/>
          <p:cNvSpPr/>
          <p:nvPr/>
        </p:nvSpPr>
        <p:spPr>
          <a:xfrm>
            <a:off x="-8434" y="0"/>
            <a:ext cx="9152434" cy="701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endParaRPr lang="pt-BR" sz="1000" b="1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algn="ctr">
              <a:lnSpc>
                <a:spcPct val="100000"/>
              </a:lnSpc>
            </a:pPr>
            <a:r>
              <a:rPr lang="pt-BR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Conteúdo </a:t>
            </a:r>
            <a:r>
              <a:rPr lang="pt-BR" sz="1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básico para entender redes </a:t>
            </a:r>
            <a:r>
              <a:rPr lang="pt-BR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neurais</a:t>
            </a:r>
            <a:endParaRPr lang="pt-BR" sz="1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62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6120" y="980728"/>
            <a:ext cx="8229600" cy="53312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5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Mão na massa</a:t>
            </a:r>
            <a:endParaRPr lang="pt-BR" sz="25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sz="25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sz="25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sz="25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sz="25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sz="25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sz="25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sz="2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0" y="12600"/>
            <a:ext cx="9141840" cy="70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endParaRPr lang="pt-BR" sz="1000" b="1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algn="ctr">
              <a:lnSpc>
                <a:spcPct val="100000"/>
              </a:lnSpc>
            </a:pPr>
            <a:r>
              <a:rPr lang="pt-BR" sz="1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Todo o conteúdo básico para entender redes neurais</a:t>
            </a:r>
            <a:endParaRPr lang="pt-BR" sz="1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876256" y="6453336"/>
            <a:ext cx="2133600" cy="365125"/>
          </a:xfrm>
        </p:spPr>
        <p:txBody>
          <a:bodyPr/>
          <a:lstStyle/>
          <a:p>
            <a:fld id="{70468CB8-37AA-4392-941F-2C96703860D3}" type="slidenum">
              <a:rPr lang="pt-BR" sz="1800" smtClean="0"/>
              <a:t>27</a:t>
            </a:fld>
            <a:endParaRPr lang="pt-BR" dirty="0"/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7" b="12860"/>
          <a:stretch/>
        </p:blipFill>
        <p:spPr>
          <a:xfrm>
            <a:off x="1381124" y="6311944"/>
            <a:ext cx="7145655" cy="544488"/>
          </a:xfrm>
          <a:prstGeom prst="rect">
            <a:avLst/>
          </a:prstGeom>
        </p:spPr>
      </p:pic>
      <p:sp>
        <p:nvSpPr>
          <p:cNvPr id="42" name="CustomShape 1"/>
          <p:cNvSpPr/>
          <p:nvPr/>
        </p:nvSpPr>
        <p:spPr>
          <a:xfrm>
            <a:off x="-8434" y="0"/>
            <a:ext cx="9152434" cy="701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endParaRPr lang="pt-BR" sz="1000" b="1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algn="ctr">
              <a:lnSpc>
                <a:spcPct val="100000"/>
              </a:lnSpc>
            </a:pPr>
            <a:r>
              <a:rPr lang="pt-BR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Conteúdo </a:t>
            </a:r>
            <a:r>
              <a:rPr lang="pt-BR" sz="1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básico para entender redes </a:t>
            </a:r>
            <a:r>
              <a:rPr lang="pt-BR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neurais</a:t>
            </a:r>
            <a:endParaRPr lang="pt-BR" sz="1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772816"/>
            <a:ext cx="5040560" cy="410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8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6120" y="980728"/>
            <a:ext cx="8229600" cy="533121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sz="25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Referências</a:t>
            </a:r>
            <a:endParaRPr lang="pt-BR" sz="25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endParaRPr lang="pt-BR" sz="20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Machine Learning – </a:t>
            </a:r>
          </a:p>
          <a:p>
            <a:pPr marL="0" indent="0" algn="just">
              <a:buNone/>
            </a:pPr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https://www.coursera.org/learn/machine-learning</a:t>
            </a:r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0" indent="0" algn="just">
              <a:buNone/>
            </a:pPr>
            <a:endParaRPr lang="pt-BR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Deep Learning – </a:t>
            </a:r>
          </a:p>
          <a:p>
            <a:pPr marL="0" indent="0" algn="just">
              <a:buNone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4"/>
              </a:rPr>
              <a:t>https://br.udacity.com/course/deep-learning--ud730/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0" indent="0" algn="just">
              <a:buNone/>
            </a:pPr>
            <a:endParaRPr lang="pt-BR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NLP with Deep Learning </a:t>
            </a:r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</a:p>
          <a:p>
            <a:pPr marL="0" indent="0" algn="just">
              <a:buNone/>
            </a:pPr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5"/>
              </a:rPr>
              <a:t>http://web.stanford.edu/class/cs224n/syllabus.html</a:t>
            </a:r>
            <a:endParaRPr lang="pt-BR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</a:p>
          <a:p>
            <a:pPr marL="0" indent="0" algn="just">
              <a:buNone/>
            </a:pPr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6"/>
              </a:rPr>
              <a:t>https://www.tensorflow.org/</a:t>
            </a:r>
            <a:endParaRPr lang="pt-BR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endParaRPr lang="pt-B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r>
              <a:rPr lang="pt-BR" sz="2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GitHub</a:t>
            </a:r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Pedro </a:t>
            </a:r>
            <a:r>
              <a:rPr lang="pt-BR" sz="2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Lelis</a:t>
            </a:r>
            <a:endParaRPr lang="pt-BR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7"/>
              </a:rPr>
              <a:t>https://github.com/PedroLelis/udacity-deep-learning</a:t>
            </a:r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</a:p>
          <a:p>
            <a:pPr marL="0" indent="0" algn="just">
              <a:buNone/>
            </a:pPr>
            <a:endParaRPr lang="pt-BR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0" y="12600"/>
            <a:ext cx="9141840" cy="70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endParaRPr lang="pt-BR" sz="1000" b="1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algn="ctr">
              <a:lnSpc>
                <a:spcPct val="100000"/>
              </a:lnSpc>
            </a:pPr>
            <a:r>
              <a:rPr lang="pt-BR" sz="1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Todo o conteúdo básico para entender redes neurais</a:t>
            </a:r>
            <a:endParaRPr lang="pt-BR" sz="1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876256" y="6453336"/>
            <a:ext cx="2133600" cy="365125"/>
          </a:xfrm>
        </p:spPr>
        <p:txBody>
          <a:bodyPr/>
          <a:lstStyle/>
          <a:p>
            <a:fld id="{70468CB8-37AA-4392-941F-2C96703860D3}" type="slidenum">
              <a:rPr lang="pt-BR" sz="1800" smtClean="0"/>
              <a:t>28</a:t>
            </a:fld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2" r="-890" b="17235"/>
          <a:stretch/>
        </p:blipFill>
        <p:spPr>
          <a:xfrm>
            <a:off x="2987824" y="1623080"/>
            <a:ext cx="1639801" cy="36576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014" y="2539752"/>
            <a:ext cx="1943100" cy="4572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4365104"/>
            <a:ext cx="1570753" cy="128016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501008"/>
            <a:ext cx="1292352" cy="36576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7" b="12860"/>
          <a:stretch/>
        </p:blipFill>
        <p:spPr>
          <a:xfrm>
            <a:off x="1381124" y="6311944"/>
            <a:ext cx="7145655" cy="544488"/>
          </a:xfrm>
          <a:prstGeom prst="rect">
            <a:avLst/>
          </a:prstGeom>
        </p:spPr>
      </p:pic>
      <p:sp>
        <p:nvSpPr>
          <p:cNvPr id="12" name="CustomShape 1"/>
          <p:cNvSpPr/>
          <p:nvPr/>
        </p:nvSpPr>
        <p:spPr>
          <a:xfrm>
            <a:off x="-8434" y="0"/>
            <a:ext cx="9152434" cy="701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endParaRPr lang="pt-BR" sz="1000" b="1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algn="ctr">
              <a:lnSpc>
                <a:spcPct val="100000"/>
              </a:lnSpc>
            </a:pPr>
            <a:r>
              <a:rPr lang="pt-BR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Conteúdo </a:t>
            </a:r>
            <a:r>
              <a:rPr lang="pt-BR" sz="1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básico para entender redes </a:t>
            </a:r>
            <a:r>
              <a:rPr lang="pt-BR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neurais</a:t>
            </a:r>
            <a:endParaRPr lang="pt-BR" sz="1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65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6120" y="980728"/>
            <a:ext cx="8229600" cy="53312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5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Regressão Linear</a:t>
            </a:r>
            <a:endParaRPr lang="pt-BR" sz="2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0" y="12600"/>
            <a:ext cx="9141840" cy="70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endParaRPr lang="pt-BR" sz="1000" b="1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algn="ctr">
              <a:lnSpc>
                <a:spcPct val="100000"/>
              </a:lnSpc>
            </a:pPr>
            <a:r>
              <a:rPr lang="pt-BR" sz="1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Todo o conteúdo básico para entender redes neurais</a:t>
            </a:r>
            <a:endParaRPr lang="pt-BR" sz="1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7" b="12860"/>
          <a:stretch/>
        </p:blipFill>
        <p:spPr>
          <a:xfrm>
            <a:off x="1381124" y="6311944"/>
            <a:ext cx="7145655" cy="544488"/>
          </a:xfrm>
          <a:prstGeom prst="rect">
            <a:avLst/>
          </a:prstGeom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876256" y="6453336"/>
            <a:ext cx="2133600" cy="365125"/>
          </a:xfrm>
        </p:spPr>
        <p:txBody>
          <a:bodyPr/>
          <a:lstStyle/>
          <a:p>
            <a:fld id="{70468CB8-37AA-4392-941F-2C96703860D3}" type="slidenum">
              <a:rPr lang="pt-BR" sz="1800" smtClean="0"/>
              <a:t>3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5241067" y="1844824"/>
                <a:ext cx="3054096" cy="8309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2400" dirty="0" smtClean="0"/>
                  <a:t>Hipótese: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b="1" i="1" smtClean="0">
                              <a:solidFill>
                                <a:srgbClr val="E2AC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rgbClr val="E2AC0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acc>
                      <m:r>
                        <a:rPr lang="en-US" sz="2400" b="1" i="1" smtClean="0">
                          <a:solidFill>
                            <a:srgbClr val="138A4A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2400" b="1" i="1" smtClean="0">
                          <a:solidFill>
                            <a:srgbClr val="E2AC00"/>
                          </a:solidFill>
                          <a:latin typeface="Cambria Math"/>
                        </a:rPr>
                        <m:t>𝒘</m:t>
                      </m:r>
                      <m:r>
                        <a:rPr lang="pt-BR" sz="24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400" b="1" i="1" smtClean="0">
                          <a:solidFill>
                            <a:srgbClr val="138A4A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E2AC00"/>
                          </a:solidFill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pt-BR" sz="2400" b="1" dirty="0">
                  <a:solidFill>
                    <a:srgbClr val="E2AC00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067" y="1844824"/>
                <a:ext cx="3054096" cy="830997"/>
              </a:xfrm>
              <a:prstGeom prst="rect">
                <a:avLst/>
              </a:prstGeom>
              <a:blipFill rotWithShape="1">
                <a:blip r:embed="rId4"/>
                <a:stretch>
                  <a:fillRect l="-3194" t="-5882" b="-58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/>
              <p:cNvSpPr txBox="1"/>
              <p:nvPr/>
            </p:nvSpPr>
            <p:spPr>
              <a:xfrm>
                <a:off x="5220072" y="3068960"/>
                <a:ext cx="3531608" cy="14682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2400" dirty="0" smtClean="0"/>
                  <a:t>Função de </a:t>
                </a:r>
                <a:r>
                  <a:rPr lang="pt-BR" sz="2400" dirty="0" smtClean="0"/>
                  <a:t>custo (MSE):</a:t>
                </a:r>
                <a:endParaRPr lang="pt-BR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sz="2400" b="1" i="1" smtClean="0">
                          <a:solidFill>
                            <a:srgbClr val="138A4A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138A4A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𝒎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1" i="1" smtClean="0">
                              <a:solidFill>
                                <a:srgbClr val="138A4A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400" b="1" i="1">
                              <a:solidFill>
                                <a:srgbClr val="138A4A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𝒎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138A4A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1" i="1">
                                      <a:solidFill>
                                        <a:srgbClr val="138A4A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rgbClr val="138A4A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b="1" i="1">
                                              <a:solidFill>
                                                <a:srgbClr val="E2AC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rgbClr val="E2AC00"/>
                                              </a:solidFill>
                                              <a:latin typeface="Cambria Math"/>
                                            </a:rPr>
                                            <m:t>𝒚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400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𝒊</m:t>
                                      </m:r>
                                      <m:r>
                                        <a:rPr lang="en-US" sz="2400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sz="2400" b="1" i="1">
                                      <a:solidFill>
                                        <a:srgbClr val="138A4A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400" b="1" i="1">
                                          <a:solidFill>
                                            <a:srgbClr val="138A4A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1B8FBE"/>
                                          </a:solidFill>
                                          <a:latin typeface="Cambria Math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en-US" sz="2400" b="1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400" b="1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𝒊</m:t>
                                      </m:r>
                                      <m:r>
                                        <a:rPr lang="en-US" sz="2400" b="1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b="1" dirty="0" smtClean="0">
                  <a:solidFill>
                    <a:srgbClr val="138A4A"/>
                  </a:solidFill>
                </a:endParaRPr>
              </a:p>
            </p:txBody>
          </p:sp>
        </mc:Choice>
        <mc:Fallback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3068960"/>
                <a:ext cx="3531608" cy="1468222"/>
              </a:xfrm>
              <a:prstGeom prst="rect">
                <a:avLst/>
              </a:prstGeom>
              <a:blipFill rotWithShape="1">
                <a:blip r:embed="rId5"/>
                <a:stretch>
                  <a:fillRect l="-2586" t="-33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m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06" y="2505621"/>
            <a:ext cx="4642866" cy="2352294"/>
          </a:xfrm>
          <a:prstGeom prst="rect">
            <a:avLst/>
          </a:prstGeom>
        </p:spPr>
      </p:pic>
      <p:cxnSp>
        <p:nvCxnSpPr>
          <p:cNvPr id="13" name="Conector reto 12"/>
          <p:cNvCxnSpPr/>
          <p:nvPr/>
        </p:nvCxnSpPr>
        <p:spPr>
          <a:xfrm flipV="1">
            <a:off x="1654026" y="2854492"/>
            <a:ext cx="2736304" cy="978494"/>
          </a:xfrm>
          <a:prstGeom prst="line">
            <a:avLst/>
          </a:prstGeom>
          <a:ln w="57150">
            <a:solidFill>
              <a:srgbClr val="E2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stomShape 1"/>
          <p:cNvSpPr/>
          <p:nvPr/>
        </p:nvSpPr>
        <p:spPr>
          <a:xfrm>
            <a:off x="-8434" y="0"/>
            <a:ext cx="9152434" cy="701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endParaRPr lang="pt-BR" sz="1000" b="1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algn="ctr">
              <a:lnSpc>
                <a:spcPct val="100000"/>
              </a:lnSpc>
            </a:pPr>
            <a:r>
              <a:rPr lang="pt-BR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Conteúdo </a:t>
            </a:r>
            <a:r>
              <a:rPr lang="pt-BR" sz="1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básico para entender redes </a:t>
            </a:r>
            <a:r>
              <a:rPr lang="pt-BR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neurais</a:t>
            </a:r>
            <a:endParaRPr lang="pt-BR" sz="1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2412780" y="4797152"/>
            <a:ext cx="121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Área</a:t>
            </a:r>
            <a:r>
              <a:rPr lang="en-US" dirty="0" smtClean="0"/>
              <a:t> [p</a:t>
            </a:r>
            <a:r>
              <a:rPr lang="pt-BR" dirty="0" smtClean="0"/>
              <a:t>és²]</a:t>
            </a:r>
            <a:endParaRPr lang="pt-BR" dirty="0"/>
          </a:p>
        </p:txBody>
      </p:sp>
      <p:sp>
        <p:nvSpPr>
          <p:cNvPr id="46" name="CaixaDeTexto 45"/>
          <p:cNvSpPr txBox="1"/>
          <p:nvPr/>
        </p:nvSpPr>
        <p:spPr>
          <a:xfrm rot="16200000">
            <a:off x="-529879" y="3159073"/>
            <a:ext cx="193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Preço [1000’s US$]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240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6120" y="980728"/>
            <a:ext cx="8229600" cy="5331216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5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Regressão Logística</a:t>
            </a:r>
            <a:endParaRPr lang="pt-BR" sz="2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0" y="12600"/>
            <a:ext cx="9141840" cy="70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endParaRPr lang="pt-BR" sz="1000" b="1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algn="ctr">
              <a:lnSpc>
                <a:spcPct val="100000"/>
              </a:lnSpc>
            </a:pPr>
            <a:r>
              <a:rPr lang="pt-BR" sz="1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Todo o conteúdo básico para entender redes neurais</a:t>
            </a:r>
            <a:endParaRPr lang="pt-BR" sz="1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876256" y="6453336"/>
            <a:ext cx="2133600" cy="365125"/>
          </a:xfrm>
        </p:spPr>
        <p:txBody>
          <a:bodyPr/>
          <a:lstStyle/>
          <a:p>
            <a:fld id="{70468CB8-37AA-4392-941F-2C96703860D3}" type="slidenum">
              <a:rPr lang="pt-BR" sz="1800" smtClean="0"/>
              <a:t>4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5239512" y="1844824"/>
                <a:ext cx="3054096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2400" dirty="0"/>
                  <a:t>Hipótese: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b="1" i="1">
                              <a:solidFill>
                                <a:srgbClr val="E2AC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rgbClr val="E2AC0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acc>
                      <m:r>
                        <a:rPr lang="en-US" sz="2400" b="1" i="1">
                          <a:solidFill>
                            <a:srgbClr val="138A4A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2400" b="1" i="1">
                          <a:solidFill>
                            <a:srgbClr val="E2AC00"/>
                          </a:solidFill>
                          <a:latin typeface="Cambria Math"/>
                        </a:rPr>
                        <m:t>𝒘</m:t>
                      </m:r>
                      <m:r>
                        <a:rPr lang="pt-BR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400" b="1" i="1">
                          <a:solidFill>
                            <a:srgbClr val="138A4A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E2AC00"/>
                          </a:solidFill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pt-BR" sz="2400" b="1" dirty="0">
                  <a:solidFill>
                    <a:srgbClr val="E2AC00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512" y="1844824"/>
                <a:ext cx="3054096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3194" t="-5882" b="-58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958" b="38607"/>
          <a:stretch/>
        </p:blipFill>
        <p:spPr>
          <a:xfrm>
            <a:off x="403895" y="2748020"/>
            <a:ext cx="3295650" cy="1642384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66" t="449" b="39715"/>
          <a:stretch/>
        </p:blipFill>
        <p:spPr>
          <a:xfrm>
            <a:off x="3263238" y="2770632"/>
            <a:ext cx="1804459" cy="16007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239511" y="1844824"/>
                <a:ext cx="3054096" cy="8309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2400" dirty="0" smtClean="0"/>
                  <a:t>Hipótese: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b="1" i="1">
                              <a:solidFill>
                                <a:srgbClr val="E2AC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rgbClr val="E2AC0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acc>
                      <m:r>
                        <a:rPr lang="en-US" sz="2400" b="1" i="1">
                          <a:solidFill>
                            <a:srgbClr val="138A4A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E2AC00"/>
                          </a:solidFill>
                          <a:latin typeface="Cambria Math"/>
                          <a:ea typeface="Cambria Math"/>
                        </a:rPr>
                        <m:t>𝝈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E2AC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2400" b="1" i="1">
                              <a:solidFill>
                                <a:srgbClr val="E2AC00"/>
                              </a:solidFill>
                              <a:latin typeface="Cambria Math"/>
                            </a:rPr>
                            <m:t>𝒘</m:t>
                          </m:r>
                          <m:r>
                            <a:rPr lang="pt-BR" sz="24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400" b="1" i="1">
                              <a:solidFill>
                                <a:srgbClr val="138A4A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2400" b="1" i="1">
                              <a:solidFill>
                                <a:srgbClr val="E2AC00"/>
                              </a:solidFill>
                              <a:latin typeface="Cambria Math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pt-BR" sz="2400" b="1" dirty="0" smtClean="0">
                  <a:solidFill>
                    <a:srgbClr val="E2AC00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511" y="1844824"/>
                <a:ext cx="3054096" cy="830997"/>
              </a:xfrm>
              <a:prstGeom prst="rect">
                <a:avLst/>
              </a:prstGeom>
              <a:blipFill rotWithShape="1">
                <a:blip r:embed="rId5"/>
                <a:stretch>
                  <a:fillRect l="-2994" t="-5882" b="-58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/>
              <p:cNvSpPr txBox="1"/>
              <p:nvPr/>
            </p:nvSpPr>
            <p:spPr>
              <a:xfrm>
                <a:off x="5868888" y="3464850"/>
                <a:ext cx="1806777" cy="6756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2000" dirty="0">
                  <a:solidFill>
                    <a:srgbClr val="E2AC00"/>
                  </a:solidFill>
                </a:endParaRPr>
              </a:p>
            </p:txBody>
          </p:sp>
        </mc:Choice>
        <mc:Fallback xmlns=""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888" y="3464850"/>
                <a:ext cx="1806777" cy="67569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Conector de seta reta 85"/>
          <p:cNvCxnSpPr/>
          <p:nvPr/>
        </p:nvCxnSpPr>
        <p:spPr>
          <a:xfrm flipH="1">
            <a:off x="6291833" y="2675821"/>
            <a:ext cx="80367" cy="8251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1" name="Grupo 1030"/>
          <p:cNvGrpSpPr/>
          <p:nvPr/>
        </p:nvGrpSpPr>
        <p:grpSpPr>
          <a:xfrm>
            <a:off x="161064" y="3077492"/>
            <a:ext cx="3034425" cy="1368912"/>
            <a:chOff x="161064" y="3077492"/>
            <a:chExt cx="3034425" cy="13689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8" name="CaixaDeTexto 1027"/>
                <p:cNvSpPr txBox="1"/>
                <p:nvPr/>
              </p:nvSpPr>
              <p:spPr>
                <a:xfrm>
                  <a:off x="1822426" y="4077072"/>
                  <a:ext cx="4585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28" name="CaixaDeTexto 10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2426" y="4077072"/>
                  <a:ext cx="4585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" name="CaixaDeTexto 101"/>
            <p:cNvSpPr txBox="1"/>
            <p:nvPr/>
          </p:nvSpPr>
          <p:spPr>
            <a:xfrm>
              <a:off x="161064" y="3388607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0,5</a:t>
              </a:r>
              <a:endParaRPr lang="pt-BR" dirty="0"/>
            </a:p>
          </p:txBody>
        </p:sp>
        <p:cxnSp>
          <p:nvCxnSpPr>
            <p:cNvPr id="21" name="Conector reto 20"/>
            <p:cNvCxnSpPr/>
            <p:nvPr/>
          </p:nvCxnSpPr>
          <p:spPr>
            <a:xfrm flipV="1">
              <a:off x="891233" y="3077492"/>
              <a:ext cx="2304256" cy="936104"/>
            </a:xfrm>
            <a:prstGeom prst="line">
              <a:avLst/>
            </a:prstGeom>
            <a:ln w="57150">
              <a:solidFill>
                <a:srgbClr val="E2A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747217" y="3552444"/>
              <a:ext cx="129614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 flipH="1">
              <a:off x="2043360" y="3545544"/>
              <a:ext cx="1" cy="54006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2" name="Grupo 1031"/>
          <p:cNvGrpSpPr/>
          <p:nvPr/>
        </p:nvGrpSpPr>
        <p:grpSpPr>
          <a:xfrm>
            <a:off x="164592" y="2748020"/>
            <a:ext cx="4903105" cy="1699536"/>
            <a:chOff x="164592" y="2748020"/>
            <a:chExt cx="4903105" cy="1699536"/>
          </a:xfrm>
        </p:grpSpPr>
        <p:pic>
          <p:nvPicPr>
            <p:cNvPr id="50" name="Imagem 4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958" b="38607"/>
            <a:stretch/>
          </p:blipFill>
          <p:spPr>
            <a:xfrm>
              <a:off x="403895" y="2748020"/>
              <a:ext cx="3295650" cy="1642384"/>
            </a:xfrm>
            <a:prstGeom prst="rect">
              <a:avLst/>
            </a:prstGeom>
          </p:spPr>
        </p:pic>
        <p:pic>
          <p:nvPicPr>
            <p:cNvPr id="51" name="Imagem 5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266" t="449" b="39715"/>
            <a:stretch/>
          </p:blipFill>
          <p:spPr>
            <a:xfrm>
              <a:off x="3263238" y="2772910"/>
              <a:ext cx="1804459" cy="1600726"/>
            </a:xfrm>
            <a:prstGeom prst="rect">
              <a:avLst/>
            </a:prstGeom>
          </p:spPr>
        </p:pic>
        <p:cxnSp>
          <p:nvCxnSpPr>
            <p:cNvPr id="53" name="Conector reto 52"/>
            <p:cNvCxnSpPr/>
            <p:nvPr/>
          </p:nvCxnSpPr>
          <p:spPr>
            <a:xfrm flipV="1">
              <a:off x="891233" y="3083898"/>
              <a:ext cx="3104703" cy="929698"/>
            </a:xfrm>
            <a:prstGeom prst="line">
              <a:avLst/>
            </a:prstGeom>
            <a:ln w="57150">
              <a:solidFill>
                <a:srgbClr val="E2A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/>
            <p:nvPr/>
          </p:nvCxnSpPr>
          <p:spPr>
            <a:xfrm flipV="1">
              <a:off x="747217" y="3545544"/>
              <a:ext cx="1696367" cy="69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/>
            <p:nvPr/>
          </p:nvCxnSpPr>
          <p:spPr>
            <a:xfrm flipH="1">
              <a:off x="2443584" y="3551633"/>
              <a:ext cx="1" cy="54006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CaixaDeTexto 100"/>
                <p:cNvSpPr txBox="1"/>
                <p:nvPr/>
              </p:nvSpPr>
              <p:spPr>
                <a:xfrm>
                  <a:off x="2241205" y="4078224"/>
                  <a:ext cx="4585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1" name="CaixaDeTexto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1205" y="4078224"/>
                  <a:ext cx="45858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CaixaDeTexto 102"/>
            <p:cNvSpPr txBox="1"/>
            <p:nvPr/>
          </p:nvSpPr>
          <p:spPr>
            <a:xfrm>
              <a:off x="164592" y="3392424"/>
              <a:ext cx="47641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0,5</a:t>
              </a:r>
              <a:endParaRPr lang="pt-BR" dirty="0"/>
            </a:p>
          </p:txBody>
        </p:sp>
      </p:grpSp>
      <p:grpSp>
        <p:nvGrpSpPr>
          <p:cNvPr id="1034" name="Grupo 1033"/>
          <p:cNvGrpSpPr/>
          <p:nvPr/>
        </p:nvGrpSpPr>
        <p:grpSpPr>
          <a:xfrm>
            <a:off x="164592" y="2748020"/>
            <a:ext cx="4904275" cy="1699536"/>
            <a:chOff x="164592" y="2748020"/>
            <a:chExt cx="4904275" cy="1699536"/>
          </a:xfrm>
        </p:grpSpPr>
        <p:pic>
          <p:nvPicPr>
            <p:cNvPr id="76" name="Imagem 7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958" b="38607"/>
            <a:stretch/>
          </p:blipFill>
          <p:spPr>
            <a:xfrm>
              <a:off x="402336" y="2748020"/>
              <a:ext cx="3295650" cy="1642384"/>
            </a:xfrm>
            <a:prstGeom prst="rect">
              <a:avLst/>
            </a:prstGeom>
          </p:spPr>
        </p:pic>
        <p:pic>
          <p:nvPicPr>
            <p:cNvPr id="77" name="Imagem 7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266" t="449" b="39715"/>
            <a:stretch/>
          </p:blipFill>
          <p:spPr>
            <a:xfrm>
              <a:off x="3264408" y="2772910"/>
              <a:ext cx="1804459" cy="1600726"/>
            </a:xfrm>
            <a:prstGeom prst="rect">
              <a:avLst/>
            </a:prstGeom>
          </p:spPr>
        </p:pic>
        <p:sp>
          <p:nvSpPr>
            <p:cNvPr id="72" name="Forma livre 71"/>
            <p:cNvSpPr/>
            <p:nvPr/>
          </p:nvSpPr>
          <p:spPr>
            <a:xfrm>
              <a:off x="700956" y="3083898"/>
              <a:ext cx="2660821" cy="974902"/>
            </a:xfrm>
            <a:custGeom>
              <a:avLst/>
              <a:gdLst>
                <a:gd name="connsiteX0" fmla="*/ 0 w 2660821"/>
                <a:gd name="connsiteY0" fmla="*/ 1297460 h 1297460"/>
                <a:gd name="connsiteX1" fmla="*/ 175054 w 2660821"/>
                <a:gd name="connsiteY1" fmla="*/ 1295400 h 1297460"/>
                <a:gd name="connsiteX2" fmla="*/ 269789 w 2660821"/>
                <a:gd name="connsiteY2" fmla="*/ 1285103 h 1297460"/>
                <a:gd name="connsiteX3" fmla="*/ 403654 w 2660821"/>
                <a:gd name="connsiteY3" fmla="*/ 1268627 h 1297460"/>
                <a:gd name="connsiteX4" fmla="*/ 537519 w 2660821"/>
                <a:gd name="connsiteY4" fmla="*/ 1250092 h 1297460"/>
                <a:gd name="connsiteX5" fmla="*/ 659027 w 2660821"/>
                <a:gd name="connsiteY5" fmla="*/ 1215081 h 1297460"/>
                <a:gd name="connsiteX6" fmla="*/ 803189 w 2660821"/>
                <a:gd name="connsiteY6" fmla="*/ 1151238 h 1297460"/>
                <a:gd name="connsiteX7" fmla="*/ 924697 w 2660821"/>
                <a:gd name="connsiteY7" fmla="*/ 1077097 h 1297460"/>
                <a:gd name="connsiteX8" fmla="*/ 1068859 w 2660821"/>
                <a:gd name="connsiteY8" fmla="*/ 957649 h 1297460"/>
                <a:gd name="connsiteX9" fmla="*/ 1196546 w 2660821"/>
                <a:gd name="connsiteY9" fmla="*/ 815546 h 1297460"/>
                <a:gd name="connsiteX10" fmla="*/ 1338648 w 2660821"/>
                <a:gd name="connsiteY10" fmla="*/ 642551 h 1297460"/>
                <a:gd name="connsiteX11" fmla="*/ 1478691 w 2660821"/>
                <a:gd name="connsiteY11" fmla="*/ 471616 h 1297460"/>
                <a:gd name="connsiteX12" fmla="*/ 1598140 w 2660821"/>
                <a:gd name="connsiteY12" fmla="*/ 345989 h 1297460"/>
                <a:gd name="connsiteX13" fmla="*/ 1707291 w 2660821"/>
                <a:gd name="connsiteY13" fmla="*/ 247135 h 1297460"/>
                <a:gd name="connsiteX14" fmla="*/ 1816443 w 2660821"/>
                <a:gd name="connsiteY14" fmla="*/ 175054 h 1297460"/>
                <a:gd name="connsiteX15" fmla="*/ 1915297 w 2660821"/>
                <a:gd name="connsiteY15" fmla="*/ 119449 h 1297460"/>
                <a:gd name="connsiteX16" fmla="*/ 2096529 w 2660821"/>
                <a:gd name="connsiteY16" fmla="*/ 57665 h 1297460"/>
                <a:gd name="connsiteX17" fmla="*/ 2242751 w 2660821"/>
                <a:gd name="connsiteY17" fmla="*/ 32951 h 1297460"/>
                <a:gd name="connsiteX18" fmla="*/ 2378675 w 2660821"/>
                <a:gd name="connsiteY18" fmla="*/ 14416 h 1297460"/>
                <a:gd name="connsiteX19" fmla="*/ 2502243 w 2660821"/>
                <a:gd name="connsiteY19" fmla="*/ 8238 h 1297460"/>
                <a:gd name="connsiteX20" fmla="*/ 2660821 w 2660821"/>
                <a:gd name="connsiteY20" fmla="*/ 0 h 1297460"/>
                <a:gd name="connsiteX21" fmla="*/ 2660821 w 2660821"/>
                <a:gd name="connsiteY21" fmla="*/ 0 h 1297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60821" h="1297460">
                  <a:moveTo>
                    <a:pt x="0" y="1297460"/>
                  </a:moveTo>
                  <a:cubicBezTo>
                    <a:pt x="65044" y="1297459"/>
                    <a:pt x="130089" y="1297459"/>
                    <a:pt x="175054" y="1295400"/>
                  </a:cubicBezTo>
                  <a:cubicBezTo>
                    <a:pt x="220019" y="1293341"/>
                    <a:pt x="269789" y="1285103"/>
                    <a:pt x="269789" y="1285103"/>
                  </a:cubicBezTo>
                  <a:lnTo>
                    <a:pt x="403654" y="1268627"/>
                  </a:lnTo>
                  <a:cubicBezTo>
                    <a:pt x="448276" y="1262792"/>
                    <a:pt x="494957" y="1259016"/>
                    <a:pt x="537519" y="1250092"/>
                  </a:cubicBezTo>
                  <a:cubicBezTo>
                    <a:pt x="580081" y="1241168"/>
                    <a:pt x="614749" y="1231557"/>
                    <a:pt x="659027" y="1215081"/>
                  </a:cubicBezTo>
                  <a:cubicBezTo>
                    <a:pt x="703305" y="1198605"/>
                    <a:pt x="758911" y="1174235"/>
                    <a:pt x="803189" y="1151238"/>
                  </a:cubicBezTo>
                  <a:cubicBezTo>
                    <a:pt x="847467" y="1128241"/>
                    <a:pt x="880419" y="1109362"/>
                    <a:pt x="924697" y="1077097"/>
                  </a:cubicBezTo>
                  <a:cubicBezTo>
                    <a:pt x="968975" y="1044832"/>
                    <a:pt x="1023551" y="1001241"/>
                    <a:pt x="1068859" y="957649"/>
                  </a:cubicBezTo>
                  <a:cubicBezTo>
                    <a:pt x="1114167" y="914057"/>
                    <a:pt x="1151581" y="868062"/>
                    <a:pt x="1196546" y="815546"/>
                  </a:cubicBezTo>
                  <a:cubicBezTo>
                    <a:pt x="1241511" y="763030"/>
                    <a:pt x="1338648" y="642551"/>
                    <a:pt x="1338648" y="642551"/>
                  </a:cubicBezTo>
                  <a:cubicBezTo>
                    <a:pt x="1385672" y="585229"/>
                    <a:pt x="1435442" y="521043"/>
                    <a:pt x="1478691" y="471616"/>
                  </a:cubicBezTo>
                  <a:cubicBezTo>
                    <a:pt x="1521940" y="422189"/>
                    <a:pt x="1560040" y="383402"/>
                    <a:pt x="1598140" y="345989"/>
                  </a:cubicBezTo>
                  <a:cubicBezTo>
                    <a:pt x="1636240" y="308575"/>
                    <a:pt x="1670907" y="275624"/>
                    <a:pt x="1707291" y="247135"/>
                  </a:cubicBezTo>
                  <a:cubicBezTo>
                    <a:pt x="1743675" y="218646"/>
                    <a:pt x="1781775" y="196335"/>
                    <a:pt x="1816443" y="175054"/>
                  </a:cubicBezTo>
                  <a:cubicBezTo>
                    <a:pt x="1851111" y="153773"/>
                    <a:pt x="1868616" y="139014"/>
                    <a:pt x="1915297" y="119449"/>
                  </a:cubicBezTo>
                  <a:cubicBezTo>
                    <a:pt x="1961978" y="99884"/>
                    <a:pt x="2041953" y="72081"/>
                    <a:pt x="2096529" y="57665"/>
                  </a:cubicBezTo>
                  <a:cubicBezTo>
                    <a:pt x="2151105" y="43249"/>
                    <a:pt x="2195727" y="40159"/>
                    <a:pt x="2242751" y="32951"/>
                  </a:cubicBezTo>
                  <a:cubicBezTo>
                    <a:pt x="2289775" y="25743"/>
                    <a:pt x="2335426" y="18535"/>
                    <a:pt x="2378675" y="14416"/>
                  </a:cubicBezTo>
                  <a:cubicBezTo>
                    <a:pt x="2421924" y="10297"/>
                    <a:pt x="2502243" y="8238"/>
                    <a:pt x="2502243" y="8238"/>
                  </a:cubicBezTo>
                  <a:lnTo>
                    <a:pt x="2660821" y="0"/>
                  </a:lnTo>
                  <a:lnTo>
                    <a:pt x="2660821" y="0"/>
                  </a:lnTo>
                </a:path>
              </a:pathLst>
            </a:custGeom>
            <a:noFill/>
            <a:ln w="57150">
              <a:solidFill>
                <a:srgbClr val="E2A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4" name="Conector reto 73"/>
            <p:cNvCxnSpPr/>
            <p:nvPr/>
          </p:nvCxnSpPr>
          <p:spPr>
            <a:xfrm>
              <a:off x="3339505" y="3083898"/>
              <a:ext cx="1489871" cy="0"/>
            </a:xfrm>
            <a:prstGeom prst="line">
              <a:avLst/>
            </a:prstGeom>
            <a:ln w="57150">
              <a:solidFill>
                <a:srgbClr val="E2A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CaixaDeTexto 103"/>
            <p:cNvSpPr txBox="1"/>
            <p:nvPr/>
          </p:nvSpPr>
          <p:spPr>
            <a:xfrm>
              <a:off x="164592" y="3392424"/>
              <a:ext cx="47641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0,5</a:t>
              </a:r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CaixaDeTexto 110"/>
                <p:cNvSpPr txBox="1"/>
                <p:nvPr/>
              </p:nvSpPr>
              <p:spPr>
                <a:xfrm>
                  <a:off x="1822426" y="4078224"/>
                  <a:ext cx="4585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1" name="CaixaDeTexto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2426" y="4078224"/>
                  <a:ext cx="45858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Conector reto 111"/>
            <p:cNvCxnSpPr/>
            <p:nvPr/>
          </p:nvCxnSpPr>
          <p:spPr>
            <a:xfrm>
              <a:off x="749808" y="3557016"/>
              <a:ext cx="129614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/>
            <p:cNvCxnSpPr/>
            <p:nvPr/>
          </p:nvCxnSpPr>
          <p:spPr>
            <a:xfrm flipH="1">
              <a:off x="2043360" y="3547872"/>
              <a:ext cx="1" cy="54006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6" name="Imagem 115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7" b="12860"/>
          <a:stretch/>
        </p:blipFill>
        <p:spPr>
          <a:xfrm>
            <a:off x="1381124" y="6311944"/>
            <a:ext cx="7145655" cy="544488"/>
          </a:xfrm>
          <a:prstGeom prst="rect">
            <a:avLst/>
          </a:prstGeom>
        </p:spPr>
      </p:pic>
      <p:sp>
        <p:nvSpPr>
          <p:cNvPr id="119" name="CustomShape 1"/>
          <p:cNvSpPr/>
          <p:nvPr/>
        </p:nvSpPr>
        <p:spPr>
          <a:xfrm>
            <a:off x="-8434" y="0"/>
            <a:ext cx="9152434" cy="701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endParaRPr lang="pt-BR" sz="1000" b="1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algn="ctr">
              <a:lnSpc>
                <a:spcPct val="100000"/>
              </a:lnSpc>
            </a:pPr>
            <a:r>
              <a:rPr lang="pt-BR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Conteúdo </a:t>
            </a:r>
            <a:r>
              <a:rPr lang="pt-BR" sz="1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básico para entender redes </a:t>
            </a:r>
            <a:r>
              <a:rPr lang="pt-BR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neurais</a:t>
            </a:r>
            <a:endParaRPr lang="pt-BR" sz="1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84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9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6120" y="980728"/>
            <a:ext cx="8229600" cy="53312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5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Regressão Logística</a:t>
            </a:r>
            <a:endParaRPr lang="pt-BR" sz="2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0" y="12600"/>
            <a:ext cx="9141840" cy="70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endParaRPr lang="pt-BR" sz="1000" b="1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algn="ctr">
              <a:lnSpc>
                <a:spcPct val="100000"/>
              </a:lnSpc>
            </a:pPr>
            <a:r>
              <a:rPr lang="pt-BR" sz="1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Todo o conteúdo básico para entender redes neurais</a:t>
            </a:r>
            <a:endParaRPr lang="pt-BR" sz="1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876256" y="6453336"/>
            <a:ext cx="2133600" cy="365125"/>
          </a:xfrm>
        </p:spPr>
        <p:txBody>
          <a:bodyPr/>
          <a:lstStyle/>
          <a:p>
            <a:fld id="{70468CB8-37AA-4392-941F-2C96703860D3}" type="slidenum">
              <a:rPr lang="pt-BR" sz="1800" smtClean="0"/>
              <a:t>5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5239512" y="1844824"/>
                <a:ext cx="3829510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2400" dirty="0" smtClean="0"/>
                  <a:t>Hipótese: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b="1" i="1">
                              <a:solidFill>
                                <a:srgbClr val="E2AC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rgbClr val="E2AC0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acc>
                      <m:r>
                        <a:rPr lang="en-US" sz="2400" b="1" i="1">
                          <a:solidFill>
                            <a:srgbClr val="138A4A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E2AC00"/>
                          </a:solidFill>
                          <a:latin typeface="Cambria Math"/>
                          <a:ea typeface="Cambria Math"/>
                        </a:rPr>
                        <m:t>𝝈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E2AC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E2AC00"/>
                                  </a:solidFill>
                                  <a:latin typeface="Cambria Math"/>
                                  <a:ea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srgbClr val="138A4A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E2AC00"/>
                                  </a:solidFill>
                                  <a:latin typeface="Cambria Math"/>
                                  <a:ea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srgbClr val="138A4A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2400" b="1" i="1">
                              <a:solidFill>
                                <a:srgbClr val="E2AC00"/>
                              </a:solidFill>
                              <a:latin typeface="Cambria Math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pt-BR" sz="2400" b="1" dirty="0">
                  <a:solidFill>
                    <a:srgbClr val="E2AC00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512" y="1844824"/>
                <a:ext cx="3829510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2548" t="-5882" b="-58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9" t="60476" r="68958"/>
          <a:stretch/>
        </p:blipFill>
        <p:spPr>
          <a:xfrm>
            <a:off x="476832" y="2060750"/>
            <a:ext cx="3786558" cy="2880418"/>
          </a:xfrm>
          <a:prstGeom prst="rect">
            <a:avLst/>
          </a:prstGeom>
        </p:spPr>
      </p:pic>
      <p:cxnSp>
        <p:nvCxnSpPr>
          <p:cNvPr id="13" name="Conector reto 12"/>
          <p:cNvCxnSpPr/>
          <p:nvPr/>
        </p:nvCxnSpPr>
        <p:spPr>
          <a:xfrm>
            <a:off x="1547664" y="2675821"/>
            <a:ext cx="1224136" cy="1473259"/>
          </a:xfrm>
          <a:prstGeom prst="line">
            <a:avLst/>
          </a:prstGeom>
          <a:ln w="57150">
            <a:solidFill>
              <a:srgbClr val="E2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7" b="12860"/>
          <a:stretch/>
        </p:blipFill>
        <p:spPr>
          <a:xfrm>
            <a:off x="1381124" y="6311944"/>
            <a:ext cx="7145655" cy="544488"/>
          </a:xfrm>
          <a:prstGeom prst="rect">
            <a:avLst/>
          </a:prstGeom>
        </p:spPr>
      </p:pic>
      <p:sp>
        <p:nvSpPr>
          <p:cNvPr id="21" name="CustomShape 1"/>
          <p:cNvSpPr/>
          <p:nvPr/>
        </p:nvSpPr>
        <p:spPr>
          <a:xfrm>
            <a:off x="-8434" y="0"/>
            <a:ext cx="9152434" cy="701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endParaRPr lang="pt-BR" sz="1000" b="1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algn="ctr">
              <a:lnSpc>
                <a:spcPct val="100000"/>
              </a:lnSpc>
            </a:pPr>
            <a:r>
              <a:rPr lang="pt-BR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Conteúdo </a:t>
            </a:r>
            <a:r>
              <a:rPr lang="pt-BR" sz="1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básico para entender redes </a:t>
            </a:r>
            <a:r>
              <a:rPr lang="pt-BR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neurais</a:t>
            </a:r>
            <a:endParaRPr lang="pt-BR" sz="1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54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6120" y="980728"/>
            <a:ext cx="8229600" cy="53312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5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Regressão Logística</a:t>
            </a:r>
            <a:endParaRPr lang="pt-BR" sz="2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0" y="12600"/>
            <a:ext cx="9141840" cy="70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endParaRPr lang="pt-BR" sz="1000" b="1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algn="ctr">
              <a:lnSpc>
                <a:spcPct val="100000"/>
              </a:lnSpc>
            </a:pPr>
            <a:r>
              <a:rPr lang="pt-BR" sz="1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Todo o conteúdo básico para entender redes neurais</a:t>
            </a:r>
            <a:endParaRPr lang="pt-BR" sz="1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876256" y="6453336"/>
            <a:ext cx="2133600" cy="365125"/>
          </a:xfrm>
        </p:spPr>
        <p:txBody>
          <a:bodyPr/>
          <a:lstStyle/>
          <a:p>
            <a:fld id="{70468CB8-37AA-4392-941F-2C96703860D3}" type="slidenum">
              <a:rPr lang="pt-BR" sz="1800" smtClean="0"/>
              <a:t>6</a:t>
            </a:fld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71" t="61" r="18163" b="39995"/>
          <a:stretch/>
        </p:blipFill>
        <p:spPr>
          <a:xfrm>
            <a:off x="590550" y="1916832"/>
            <a:ext cx="3143250" cy="29123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5239512" y="1844824"/>
                <a:ext cx="3688446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2400" dirty="0" smtClean="0"/>
                  <a:t>Hipótese:</a:t>
                </a:r>
                <a:endParaRPr lang="pt-B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b="1" i="1">
                              <a:solidFill>
                                <a:srgbClr val="E2AC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rgbClr val="E2AC0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acc>
                      <m:r>
                        <a:rPr lang="en-US" sz="2400" b="1" i="1">
                          <a:solidFill>
                            <a:srgbClr val="138A4A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E2AC00"/>
                          </a:solidFill>
                          <a:latin typeface="Cambria Math"/>
                          <a:ea typeface="Cambria Math"/>
                        </a:rPr>
                        <m:t>𝝈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E2AC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E2AC00"/>
                                  </a:solidFill>
                                  <a:latin typeface="Cambria Math"/>
                                  <a:ea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srgbClr val="138A4A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E2AC00"/>
                                  </a:solidFill>
                                  <a:latin typeface="Cambria Math"/>
                                  <a:ea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srgbClr val="138A4A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2400" b="1" i="1">
                              <a:solidFill>
                                <a:srgbClr val="E2AC00"/>
                              </a:solidFill>
                              <a:latin typeface="Cambria Math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pt-BR" sz="2400" b="1" dirty="0">
                  <a:solidFill>
                    <a:srgbClr val="E2AC00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512" y="1844824"/>
                <a:ext cx="3688446" cy="830997"/>
              </a:xfrm>
              <a:prstGeom prst="rect">
                <a:avLst/>
              </a:prstGeom>
              <a:blipFill rotWithShape="1">
                <a:blip r:embed="rId4"/>
                <a:stretch>
                  <a:fillRect l="-2645" t="-5882" b="-58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10" t="68436" r="23"/>
          <a:stretch/>
        </p:blipFill>
        <p:spPr>
          <a:xfrm>
            <a:off x="590550" y="4941168"/>
            <a:ext cx="6143303" cy="1533525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4383851" y="1844823"/>
            <a:ext cx="4760149" cy="2171434"/>
            <a:chOff x="4383851" y="1844823"/>
            <a:chExt cx="4760149" cy="2171434"/>
          </a:xfrm>
          <a:solidFill>
            <a:schemeClr val="bg1"/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/>
                <p:cNvSpPr txBox="1"/>
                <p:nvPr/>
              </p:nvSpPr>
              <p:spPr>
                <a:xfrm>
                  <a:off x="4383851" y="2204864"/>
                  <a:ext cx="4760149" cy="1811393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b="1" i="1" smtClean="0">
                                <a:solidFill>
                                  <a:srgbClr val="138A4A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1" i="1" smtClean="0">
                                    <a:solidFill>
                                      <a:srgbClr val="138A4A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eqArr>
                                    <m:eqArrPr>
                                      <m:ctrlPr>
                                        <a:rPr lang="en-US" sz="2400" b="1" i="1" dirty="0">
                                          <a:latin typeface="Cambria Math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US" sz="2400" b="1" i="1" dirty="0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400" b="1" i="1" dirty="0" smtClean="0">
                                                  <a:solidFill>
                                                    <a:srgbClr val="E2AC0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b="1" i="1" dirty="0" smtClean="0">
                                                  <a:solidFill>
                                                    <a:srgbClr val="E2AC00"/>
                                                  </a:solidFill>
                                                  <a:latin typeface="Cambria Math"/>
                                                </a:rPr>
                                                <m:t>𝒚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400" b="1" i="1" dirty="0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2400" b="1" dirty="0"/>
                                        <m:t> </m:t>
                                      </m:r>
                                    </m:e>
                                  </m:eqAr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US" sz="2400" b="1" i="1" dirty="0">
                                          <a:latin typeface="Cambria Math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US" sz="2400" b="1" i="1" dirty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400" b="1" i="1" dirty="0">
                                                  <a:solidFill>
                                                    <a:srgbClr val="E2AC0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b="1" i="1" dirty="0">
                                                  <a:solidFill>
                                                    <a:srgbClr val="E2AC00"/>
                                                  </a:solidFill>
                                                  <a:latin typeface="Cambria Math"/>
                                                </a:rPr>
                                                <m:t>𝒚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400" b="1" i="1" dirty="0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2400" b="1" dirty="0"/>
                                        <m:t> </m:t>
                                      </m:r>
                                    </m:e>
                                  </m:eqAr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b="1" i="1" dirty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b="1" i="1" dirty="0">
                                              <a:solidFill>
                                                <a:srgbClr val="E2AC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1" i="1" dirty="0">
                                              <a:solidFill>
                                                <a:srgbClr val="E2AC00"/>
                                              </a:solidFill>
                                              <a:latin typeface="Cambria Math"/>
                                            </a:rPr>
                                            <m:t>𝒚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𝟑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sz="2400" b="1" i="1">
                            <a:solidFill>
                              <a:srgbClr val="138A4A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1" i="1" smtClean="0">
                                <a:solidFill>
                                  <a:srgbClr val="138A4A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1" i="1" smtClean="0">
                                    <a:solidFill>
                                      <a:srgbClr val="138A4A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eqArr>
                                    <m:eqArrPr>
                                      <m:ctrlPr>
                                        <a:rPr lang="en-US" sz="2400" b="1" i="1">
                                          <a:solidFill>
                                            <a:srgbClr val="E2AC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2400" b="1" i="1">
                                          <a:solidFill>
                                            <a:srgbClr val="E2AC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𝝈</m:t>
                                      </m:r>
                                      <m:d>
                                        <m:dPr>
                                          <m:ctrlPr>
                                            <a:rPr lang="en-US" sz="2400" b="1" i="1">
                                              <a:solidFill>
                                                <a:srgbClr val="E2AC0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solidFill>
                                                    <a:srgbClr val="E2AC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solidFill>
                                                    <a:srgbClr val="E2AC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sz="2400" b="1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solidFill>
                                                    <a:srgbClr val="E2AC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1" i="1">
                                              <a:solidFill>
                                                <a:srgbClr val="138A4A"/>
                                              </a:solidFill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solidFill>
                                                    <a:srgbClr val="E2AC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solidFill>
                                                    <a:srgbClr val="E2AC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1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𝟏𝟐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solidFill>
                                                    <a:srgbClr val="E2AC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𝟐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1" i="1">
                                              <a:solidFill>
                                                <a:srgbClr val="138A4A"/>
                                              </a:solidFill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1" i="1" smtClean="0">
                                                  <a:solidFill>
                                                    <a:srgbClr val="138A4A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 smtClean="0">
                                                  <a:solidFill>
                                                    <a:srgbClr val="E2AC00"/>
                                                  </a:solidFill>
                                                  <a:latin typeface="Cambria Math"/>
                                                </a:rPr>
                                                <m:t>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1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E2AC00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</m:e>
                                  </m:eqAr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US" sz="2400" b="1" i="1">
                                          <a:solidFill>
                                            <a:srgbClr val="E2AC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2400" b="1" i="1">
                                          <a:solidFill>
                                            <a:srgbClr val="E2AC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𝝈</m:t>
                                      </m:r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rgbClr val="E2AC0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 smtClean="0">
                                                  <a:solidFill>
                                                    <a:srgbClr val="E2AC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solidFill>
                                                    <a:srgbClr val="E2AC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sz="24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solidFill>
                                                    <a:srgbClr val="E2AC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1" i="1">
                                              <a:solidFill>
                                                <a:srgbClr val="138A4A"/>
                                              </a:solidFill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solidFill>
                                                    <a:srgbClr val="E2AC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solidFill>
                                                    <a:srgbClr val="E2AC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sz="24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𝟐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solidFill>
                                                    <a:srgbClr val="E2AC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𝟐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1" i="1">
                                              <a:solidFill>
                                                <a:srgbClr val="138A4A"/>
                                              </a:solidFill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solidFill>
                                                    <a:srgbClr val="138A4A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solidFill>
                                                    <a:srgbClr val="E2AC00"/>
                                                  </a:solidFill>
                                                  <a:latin typeface="Cambria Math"/>
                                                </a:rPr>
                                                <m:t>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1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/>
                                                </a:rPr>
                                                <m:t>𝟐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E2AC00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</m:e>
                                  </m:eqArr>
                                </m:e>
                              </m:mr>
                              <m:mr>
                                <m:e>
                                  <m:r>
                                    <a:rPr lang="en-US" sz="2400" b="1" i="1">
                                      <a:solidFill>
                                        <a:srgbClr val="E2AC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𝝈</m:t>
                                  </m:r>
                                  <m:d>
                                    <m:dPr>
                                      <m:ctrlPr>
                                        <a:rPr lang="en-US" sz="2400" b="1" i="1">
                                          <a:solidFill>
                                            <a:srgbClr val="E2AC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1" i="1">
                                              <a:solidFill>
                                                <a:srgbClr val="E2AC0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rgbClr val="E2AC0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𝒘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𝟑</m:t>
                                          </m:r>
                                          <m:r>
                                            <a:rPr lang="en-US" sz="24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b="1" i="1">
                                              <a:solidFill>
                                                <a:srgbClr val="E2AC0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en-US" sz="2400" b="1" i="1">
                                          <a:solidFill>
                                            <a:srgbClr val="138A4A"/>
                                          </a:solidFill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1" i="1">
                                              <a:solidFill>
                                                <a:srgbClr val="E2AC0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rgbClr val="E2AC0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𝒘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𝟑</m:t>
                                          </m:r>
                                          <m:r>
                                            <a:rPr lang="en-US" sz="24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b="1" i="1">
                                              <a:solidFill>
                                                <a:srgbClr val="E2AC0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lang="en-US" sz="2400" b="1" i="1">
                                          <a:solidFill>
                                            <a:srgbClr val="138A4A"/>
                                          </a:solidFill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1" i="1">
                                              <a:solidFill>
                                                <a:srgbClr val="138A4A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rgbClr val="E2AC00"/>
                                              </a:solidFill>
                                              <a:latin typeface="Cambria Math"/>
                                            </a:rPr>
                                            <m:t>𝒃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𝟑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2400" b="1" dirty="0">
                    <a:solidFill>
                      <a:srgbClr val="E2AC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CaixaDe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851" y="2204864"/>
                  <a:ext cx="4760149" cy="181139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CaixaDeTexto 11"/>
            <p:cNvSpPr txBox="1"/>
            <p:nvPr/>
          </p:nvSpPr>
          <p:spPr>
            <a:xfrm>
              <a:off x="5239512" y="1844823"/>
              <a:ext cx="1380378" cy="461665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2400" dirty="0" smtClean="0"/>
                <a:t>Hipótese:</a:t>
              </a:r>
              <a:endParaRPr lang="pt-BR" sz="2400" b="1" dirty="0">
                <a:solidFill>
                  <a:srgbClr val="E2AC00"/>
                </a:solidFill>
              </a:endParaRP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4379976" y="1847088"/>
            <a:ext cx="4760149" cy="2168009"/>
            <a:chOff x="4410049" y="1829763"/>
            <a:chExt cx="4760149" cy="2168009"/>
          </a:xfrm>
          <a:solidFill>
            <a:schemeClr val="bg1"/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/>
                <p:cNvSpPr txBox="1"/>
                <p:nvPr/>
              </p:nvSpPr>
              <p:spPr>
                <a:xfrm>
                  <a:off x="4410049" y="2186379"/>
                  <a:ext cx="4760149" cy="1811393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b="1" i="1" smtClean="0">
                                <a:solidFill>
                                  <a:srgbClr val="138A4A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1" i="1" smtClean="0">
                                    <a:solidFill>
                                      <a:srgbClr val="138A4A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eqArr>
                                    <m:eqArrPr>
                                      <m:ctrlPr>
                                        <a:rPr lang="en-US" sz="2400" b="1" i="1" dirty="0">
                                          <a:latin typeface="Cambria Math"/>
                                        </a:rPr>
                                      </m:ctrlPr>
                                    </m:eqArr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2400" b="1" dirty="0"/>
                                        <m:t>0,7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2400" b="1" dirty="0"/>
                                        <m:t> </m:t>
                                      </m:r>
                                    </m:e>
                                  </m:eqAr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US" sz="2400" b="1" i="1" dirty="0">
                                          <a:latin typeface="Cambria Math"/>
                                        </a:rPr>
                                      </m:ctrlPr>
                                    </m:eqArr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2400" b="1" dirty="0"/>
                                        <m:t>0,2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2400" b="1" dirty="0"/>
                                        <m:t> </m:t>
                                      </m:r>
                                    </m:e>
                                  </m:eqAr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nor/>
                                    </m:rPr>
                                    <a:rPr lang="en-US" sz="2400" b="1" dirty="0"/>
                                    <m:t>0,1</m:t>
                                  </m:r>
                                  <m:r>
                                    <m:rPr>
                                      <m:nor/>
                                    </m:rPr>
                                    <a:rPr lang="pt-BR" sz="2400" b="1" dirty="0"/>
                                    <m:t> 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400" b="1" i="1">
                            <a:solidFill>
                              <a:srgbClr val="138A4A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1" i="1" smtClean="0">
                                <a:solidFill>
                                  <a:srgbClr val="138A4A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1" i="1" smtClean="0">
                                    <a:solidFill>
                                      <a:srgbClr val="138A4A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eqArr>
                                    <m:eqArrPr>
                                      <m:ctrlPr>
                                        <a:rPr lang="en-US" sz="2400" b="1" i="1">
                                          <a:solidFill>
                                            <a:srgbClr val="E2AC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2400" b="1" i="1">
                                          <a:solidFill>
                                            <a:srgbClr val="E2AC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𝝈</m:t>
                                      </m:r>
                                      <m:d>
                                        <m:dPr>
                                          <m:ctrlPr>
                                            <a:rPr lang="en-US" sz="2400" b="1" i="1">
                                              <a:solidFill>
                                                <a:srgbClr val="E2AC0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solidFill>
                                                    <a:srgbClr val="E2AC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solidFill>
                                                    <a:srgbClr val="E2AC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sz="2400" b="1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solidFill>
                                                    <a:srgbClr val="E2AC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1" i="1">
                                              <a:solidFill>
                                                <a:srgbClr val="138A4A"/>
                                              </a:solidFill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solidFill>
                                                    <a:srgbClr val="E2AC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solidFill>
                                                    <a:srgbClr val="E2AC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1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𝟏𝟐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solidFill>
                                                    <a:srgbClr val="E2AC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𝟐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1" i="1">
                                              <a:solidFill>
                                                <a:srgbClr val="138A4A"/>
                                              </a:solidFill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1" i="1" smtClean="0">
                                                  <a:solidFill>
                                                    <a:srgbClr val="138A4A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 smtClean="0">
                                                  <a:solidFill>
                                                    <a:srgbClr val="E2AC00"/>
                                                  </a:solidFill>
                                                  <a:latin typeface="Cambria Math"/>
                                                </a:rPr>
                                                <m:t>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1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E2AC00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</m:e>
                                  </m:eqAr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US" sz="2400" b="1" i="1">
                                          <a:solidFill>
                                            <a:srgbClr val="E2AC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2400" b="1" i="1">
                                          <a:solidFill>
                                            <a:srgbClr val="E2AC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𝝈</m:t>
                                      </m:r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rgbClr val="E2AC0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 smtClean="0">
                                                  <a:solidFill>
                                                    <a:srgbClr val="E2AC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solidFill>
                                                    <a:srgbClr val="E2AC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sz="24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solidFill>
                                                    <a:srgbClr val="E2AC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1" i="1">
                                              <a:solidFill>
                                                <a:srgbClr val="138A4A"/>
                                              </a:solidFill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solidFill>
                                                    <a:srgbClr val="E2AC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solidFill>
                                                    <a:srgbClr val="E2AC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sz="24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𝟐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solidFill>
                                                    <a:srgbClr val="E2AC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𝟐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1" i="1">
                                              <a:solidFill>
                                                <a:srgbClr val="138A4A"/>
                                              </a:solidFill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solidFill>
                                                    <a:srgbClr val="138A4A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solidFill>
                                                    <a:srgbClr val="E2AC00"/>
                                                  </a:solidFill>
                                                  <a:latin typeface="Cambria Math"/>
                                                </a:rPr>
                                                <m:t>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1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/>
                                                </a:rPr>
                                                <m:t>𝟐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E2AC00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</m:e>
                                  </m:eqArr>
                                </m:e>
                              </m:mr>
                              <m:mr>
                                <m:e>
                                  <m:r>
                                    <a:rPr lang="en-US" sz="2400" b="1" i="1">
                                      <a:solidFill>
                                        <a:srgbClr val="E2AC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𝝈</m:t>
                                  </m:r>
                                  <m:d>
                                    <m:dPr>
                                      <m:ctrlPr>
                                        <a:rPr lang="en-US" sz="2400" b="1" i="1">
                                          <a:solidFill>
                                            <a:srgbClr val="E2AC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1" i="1">
                                              <a:solidFill>
                                                <a:srgbClr val="E2AC0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rgbClr val="E2AC0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𝒘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𝟑</m:t>
                                          </m:r>
                                          <m:r>
                                            <a:rPr lang="en-US" sz="24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b="1" i="1">
                                              <a:solidFill>
                                                <a:srgbClr val="E2AC0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en-US" sz="2400" b="1" i="1">
                                          <a:solidFill>
                                            <a:srgbClr val="138A4A"/>
                                          </a:solidFill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1" i="1">
                                              <a:solidFill>
                                                <a:srgbClr val="E2AC0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rgbClr val="E2AC0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𝒘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𝟑</m:t>
                                          </m:r>
                                          <m:r>
                                            <a:rPr lang="en-US" sz="24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b="1" i="1">
                                              <a:solidFill>
                                                <a:srgbClr val="E2AC0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lang="en-US" sz="2400" b="1" i="1">
                                          <a:solidFill>
                                            <a:srgbClr val="138A4A"/>
                                          </a:solidFill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1" i="1">
                                              <a:solidFill>
                                                <a:srgbClr val="138A4A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rgbClr val="E2AC00"/>
                                              </a:solidFill>
                                              <a:latin typeface="Cambria Math"/>
                                            </a:rPr>
                                            <m:t>𝒃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𝟑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2400" b="1" dirty="0">
                    <a:solidFill>
                      <a:srgbClr val="E2AC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CaixaDeTexto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049" y="2186379"/>
                  <a:ext cx="4760149" cy="1811393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CaixaDeTexto 14"/>
            <p:cNvSpPr txBox="1"/>
            <p:nvPr/>
          </p:nvSpPr>
          <p:spPr>
            <a:xfrm>
              <a:off x="5269585" y="1829763"/>
              <a:ext cx="1380378" cy="461665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2400" dirty="0" smtClean="0"/>
                <a:t>Hipótese:</a:t>
              </a:r>
              <a:endParaRPr lang="pt-BR" sz="2400" b="1" dirty="0">
                <a:solidFill>
                  <a:srgbClr val="E2AC00"/>
                </a:solidFill>
              </a:endParaRPr>
            </a:p>
          </p:txBody>
        </p:sp>
      </p:grpSp>
      <p:cxnSp>
        <p:nvCxnSpPr>
          <p:cNvPr id="16" name="Conector reto 15"/>
          <p:cNvCxnSpPr/>
          <p:nvPr/>
        </p:nvCxnSpPr>
        <p:spPr>
          <a:xfrm>
            <a:off x="5652120" y="5085184"/>
            <a:ext cx="360040" cy="897195"/>
          </a:xfrm>
          <a:prstGeom prst="line">
            <a:avLst/>
          </a:prstGeom>
          <a:ln w="28575">
            <a:solidFill>
              <a:srgbClr val="E2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3131840" y="5417417"/>
            <a:ext cx="936104" cy="537155"/>
          </a:xfrm>
          <a:prstGeom prst="line">
            <a:avLst/>
          </a:prstGeom>
          <a:ln w="28575">
            <a:solidFill>
              <a:srgbClr val="E2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V="1">
            <a:off x="971600" y="5085184"/>
            <a:ext cx="864096" cy="842256"/>
          </a:xfrm>
          <a:prstGeom prst="line">
            <a:avLst/>
          </a:prstGeom>
          <a:ln w="28575">
            <a:solidFill>
              <a:srgbClr val="E2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m 2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7" b="12860"/>
          <a:stretch/>
        </p:blipFill>
        <p:spPr>
          <a:xfrm>
            <a:off x="1381124" y="6311944"/>
            <a:ext cx="7145655" cy="544488"/>
          </a:xfrm>
          <a:prstGeom prst="rect">
            <a:avLst/>
          </a:prstGeom>
        </p:spPr>
      </p:pic>
      <p:sp>
        <p:nvSpPr>
          <p:cNvPr id="27" name="CustomShape 1"/>
          <p:cNvSpPr/>
          <p:nvPr/>
        </p:nvSpPr>
        <p:spPr>
          <a:xfrm>
            <a:off x="-8434" y="0"/>
            <a:ext cx="9152434" cy="701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endParaRPr lang="pt-BR" sz="1000" b="1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algn="ctr">
              <a:lnSpc>
                <a:spcPct val="100000"/>
              </a:lnSpc>
            </a:pPr>
            <a:r>
              <a:rPr lang="pt-BR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Conteúdo </a:t>
            </a:r>
            <a:r>
              <a:rPr lang="pt-BR" sz="1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básico para entender redes </a:t>
            </a:r>
            <a:r>
              <a:rPr lang="pt-BR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neurais</a:t>
            </a:r>
            <a:endParaRPr lang="pt-BR" sz="1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19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12600"/>
            <a:ext cx="9141840" cy="70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endParaRPr lang="pt-BR" sz="1000" b="1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algn="ctr">
              <a:lnSpc>
                <a:spcPct val="100000"/>
              </a:lnSpc>
            </a:pPr>
            <a:r>
              <a:rPr lang="pt-BR" sz="1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Todo o conteúdo básico para entender redes neurais</a:t>
            </a:r>
            <a:endParaRPr lang="pt-BR" sz="1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876256" y="6453336"/>
            <a:ext cx="2133600" cy="365125"/>
          </a:xfrm>
        </p:spPr>
        <p:txBody>
          <a:bodyPr/>
          <a:lstStyle/>
          <a:p>
            <a:fld id="{70468CB8-37AA-4392-941F-2C96703860D3}" type="slidenum">
              <a:rPr lang="pt-BR" sz="1800" smtClean="0"/>
              <a:t>7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6120" y="980728"/>
                <a:ext cx="8229600" cy="5331216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2500" b="1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Cross-Entropy</a:t>
                </a:r>
              </a:p>
              <a:p>
                <a:pPr marL="0" indent="0" algn="just">
                  <a:buNone/>
                </a:pPr>
                <a:endParaRPr lang="pt-BR" sz="2400" b="1" i="1" dirty="0" smtClean="0">
                  <a:solidFill>
                    <a:schemeClr val="tx1"/>
                  </a:solidFill>
                  <a:latin typeface="Cambria Math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sz="2400" b="1" i="1" dirty="0" smtClean="0">
                  <a:latin typeface="Cambria Math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sz="2400" b="1" i="1" dirty="0">
                  <a:latin typeface="Cambria Math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sz="2400" b="1" i="1" dirty="0" smtClean="0">
                  <a:latin typeface="Cambria Math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sz="2400" b="1" i="1" dirty="0" smtClean="0">
                  <a:latin typeface="Cambria Math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sz="2400" b="1" i="1" dirty="0">
                  <a:latin typeface="Cambria Math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sz="2400" b="1" i="1" dirty="0" smtClean="0">
                  <a:latin typeface="Cambria Math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sz="2400" b="1" i="1" dirty="0">
                  <a:latin typeface="Cambria Math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sz="2400" b="1" i="1" dirty="0" smtClean="0">
                  <a:latin typeface="Cambria Math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pt-BR" sz="2400" b="1" i="1" dirty="0" smtClean="0">
                  <a:latin typeface="Cambria Math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solidFill>
                            <a:srgbClr val="C000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𝑫</m:t>
                      </m:r>
                      <m:d>
                        <m:dPr>
                          <m:ctrlPr>
                            <a:rPr lang="pt-BR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pt-BR" sz="2400" b="1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,</m:t>
                          </m:r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𝒚</m:t>
                          </m:r>
                        </m:e>
                      </m:d>
                      <m:r>
                        <a:rPr lang="pt-BR" sz="2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  <a:cs typeface="Verdana" panose="020B0604030504040204" pitchFamily="34" charset="0"/>
                        </a:rPr>
                        <m:t>≠</m:t>
                      </m:r>
                      <m:r>
                        <a:rPr lang="pt-BR" sz="2400" b="1" i="1">
                          <a:solidFill>
                            <a:srgbClr val="C000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𝑫</m:t>
                      </m:r>
                      <m:d>
                        <m:dPr>
                          <m:ctrlPr>
                            <a:rPr lang="pt-BR" sz="2400" b="1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𝒚</m:t>
                          </m:r>
                          <m:r>
                            <a:rPr lang="pt-BR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pt-BR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pt-BR" sz="2400" dirty="0" smtClean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6120" y="980728"/>
                <a:ext cx="8229600" cy="5331216"/>
              </a:xfrm>
              <a:blipFill rotWithShape="1">
                <a:blip r:embed="rId3"/>
                <a:stretch>
                  <a:fillRect l="-1259" t="-8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474186" y="4005640"/>
                <a:ext cx="8193461" cy="1312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𝑫</m:t>
                      </m:r>
                      <m:d>
                        <m:dPr>
                          <m:ctrlPr>
                            <a:rPr lang="pt-BR" sz="2800" b="1" i="1"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pt-BR" sz="2800" b="1" i="1">
                                  <a:solidFill>
                                    <a:srgbClr val="E2AC00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>
                                  <a:solidFill>
                                    <a:srgbClr val="E2AC00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pt-BR" sz="2800" b="1" i="1"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,</m:t>
                          </m:r>
                          <m:r>
                            <a:rPr lang="en-US" sz="2800" b="1" i="1">
                              <a:solidFill>
                                <a:srgbClr val="1B8FBE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𝒚</m:t>
                          </m:r>
                        </m:e>
                      </m:d>
                      <m:r>
                        <a:rPr lang="pt-BR" sz="2800" b="1" i="1">
                          <a:solidFill>
                            <a:srgbClr val="00B05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r>
                        <a:rPr lang="pt-BR" sz="2800" b="1" i="1">
                          <a:solidFill>
                            <a:srgbClr val="138A4A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pt-BR" sz="2800" b="1" i="1">
                              <a:solidFill>
                                <a:srgbClr val="138A4A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𝒌</m:t>
                          </m:r>
                          <m:r>
                            <a:rPr lang="en-US" sz="2800" b="1" i="1">
                              <a:solidFill>
                                <a:srgbClr val="138A4A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=</m:t>
                          </m:r>
                          <m: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𝑲</m:t>
                          </m:r>
                        </m:sup>
                        <m:e>
                          <m:sSub>
                            <m:sSubPr>
                              <m:ctrlPr>
                                <a:rPr lang="pt-BR" sz="2800" b="1" i="1">
                                  <a:solidFill>
                                    <a:srgbClr val="138A4A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solidFill>
                                    <a:srgbClr val="1B8FBE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8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𝒌</m:t>
                              </m:r>
                            </m:sub>
                          </m:sSub>
                          <m:func>
                            <m:funcPr>
                              <m:ctrlPr>
                                <a:rPr lang="pt-BR" sz="2800" b="1" i="1"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funcPr>
                            <m:fName>
                              <m:r>
                                <a:rPr lang="pt-BR" sz="2800" b="1" i="1"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𝒍𝒐𝒈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sz="2800" b="1" i="1">
                                      <a:latin typeface="Cambria Math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800" b="1" i="1">
                                          <a:latin typeface="Cambria Math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800" b="1" i="1">
                                              <a:solidFill>
                                                <a:srgbClr val="E2AC00"/>
                                              </a:solidFill>
                                              <a:latin typeface="Cambria Math"/>
                                              <a:ea typeface="Verdana" panose="020B0604030504040204" pitchFamily="34" charset="0"/>
                                              <a:cs typeface="Verdana" panose="020B060403050404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1" i="1">
                                              <a:solidFill>
                                                <a:srgbClr val="E2AC00"/>
                                              </a:solidFill>
                                              <a:latin typeface="Cambria Math"/>
                                              <a:ea typeface="Verdana" panose="020B0604030504040204" pitchFamily="34" charset="0"/>
                                              <a:cs typeface="Verdana" panose="020B0604030504040204" pitchFamily="34" charset="0"/>
                                            </a:rPr>
                                            <m:t>𝒚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800" b="1" i="1">
                              <a:solidFill>
                                <a:srgbClr val="138A4A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pt-BR" sz="2800" b="1" i="1"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funcPr>
                            <m:fName>
                              <m:d>
                                <m:dPr>
                                  <m:ctrlPr>
                                    <a:rPr lang="pt-BR" sz="2800" b="1" i="1">
                                      <a:latin typeface="Cambria Math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800" b="1" i="1">
                                          <a:solidFill>
                                            <a:srgbClr val="138A4A"/>
                                          </a:solidFill>
                                          <a:latin typeface="Cambria Math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𝟏</m:t>
                                      </m:r>
                                      <m:r>
                                        <a:rPr lang="en-US" sz="2800" b="1" i="1">
                                          <a:solidFill>
                                            <a:srgbClr val="138A4A"/>
                                          </a:solidFill>
                                          <a:latin typeface="Cambria Math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1" i="1">
                                          <a:solidFill>
                                            <a:srgbClr val="1B8FBE"/>
                                          </a:solidFill>
                                          <a:latin typeface="Cambria Math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sz="2800" b="1" i="1"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𝒍𝒐𝒈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sz="2800" b="1" i="1">
                                      <a:latin typeface="Cambria Math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𝟏</m:t>
                                  </m:r>
                                  <m:r>
                                    <a:rPr lang="en-US" sz="2800" b="1" i="1">
                                      <a:latin typeface="Cambria Math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800" b="1" i="1">
                                          <a:latin typeface="Cambria Math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800" b="1" i="1">
                                              <a:solidFill>
                                                <a:srgbClr val="E2AC00"/>
                                              </a:solidFill>
                                              <a:latin typeface="Cambria Math"/>
                                              <a:ea typeface="Verdana" panose="020B0604030504040204" pitchFamily="34" charset="0"/>
                                              <a:cs typeface="Verdana" panose="020B060403050404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1" i="1">
                                              <a:solidFill>
                                                <a:srgbClr val="E2AC00"/>
                                              </a:solidFill>
                                              <a:latin typeface="Cambria Math"/>
                                              <a:ea typeface="Verdana" panose="020B0604030504040204" pitchFamily="34" charset="0"/>
                                              <a:cs typeface="Verdana" panose="020B0604030504040204" pitchFamily="34" charset="0"/>
                                            </a:rPr>
                                            <m:t>𝒚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pt-BR" sz="28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86" y="4005640"/>
                <a:ext cx="8193461" cy="131234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474188" y="4005064"/>
                <a:ext cx="8193461" cy="1312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𝑫</m:t>
                      </m:r>
                      <m:d>
                        <m:dPr>
                          <m:ctrlPr>
                            <a:rPr lang="pt-BR" sz="2800" b="1" i="1"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pt-BR" sz="2800" b="1" i="1">
                                  <a:solidFill>
                                    <a:srgbClr val="E2AC00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>
                                  <a:solidFill>
                                    <a:srgbClr val="E2AC00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pt-BR" sz="2800" b="1" i="1"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,</m:t>
                          </m:r>
                          <m:r>
                            <a:rPr lang="en-US" sz="2800" b="1" i="1">
                              <a:solidFill>
                                <a:srgbClr val="1B8FBE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𝒚</m:t>
                          </m:r>
                        </m:e>
                      </m:d>
                      <m:r>
                        <a:rPr lang="pt-BR" sz="2800" b="1" i="1">
                          <a:solidFill>
                            <a:srgbClr val="00B05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r>
                        <a:rPr lang="pt-BR" sz="2800" b="1" i="1">
                          <a:solidFill>
                            <a:srgbClr val="138A4A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pt-BR" sz="2800" b="1" i="1">
                              <a:solidFill>
                                <a:srgbClr val="138A4A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𝒌</m:t>
                          </m:r>
                          <m:r>
                            <a:rPr lang="en-US" sz="2800" b="1" i="1">
                              <a:solidFill>
                                <a:srgbClr val="138A4A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=</m:t>
                          </m:r>
                          <m: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𝑲</m:t>
                          </m:r>
                        </m:sup>
                        <m:e>
                          <m:sSub>
                            <m:sSubPr>
                              <m:ctrlPr>
                                <a:rPr lang="pt-BR" sz="2800" b="1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800" b="1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𝒌</m:t>
                              </m:r>
                            </m:sub>
                          </m:sSub>
                          <m:func>
                            <m:funcPr>
                              <m:ctrlPr>
                                <a:rPr lang="pt-BR" sz="2800" b="1" i="1"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funcPr>
                            <m:fName>
                              <m:r>
                                <a:rPr lang="pt-BR" sz="2800" b="1" i="1"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𝒍𝒐𝒈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sz="2800" b="1" i="1">
                                      <a:latin typeface="Cambria Math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800" b="1" i="1">
                                          <a:latin typeface="Cambria Math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800" b="1" i="1">
                                              <a:solidFill>
                                                <a:srgbClr val="E2AC00"/>
                                              </a:solidFill>
                                              <a:latin typeface="Cambria Math"/>
                                              <a:ea typeface="Verdana" panose="020B0604030504040204" pitchFamily="34" charset="0"/>
                                              <a:cs typeface="Verdana" panose="020B060403050404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1" i="1">
                                              <a:solidFill>
                                                <a:srgbClr val="E2AC00"/>
                                              </a:solidFill>
                                              <a:latin typeface="Cambria Math"/>
                                              <a:ea typeface="Verdana" panose="020B0604030504040204" pitchFamily="34" charset="0"/>
                                              <a:cs typeface="Verdana" panose="020B0604030504040204" pitchFamily="34" charset="0"/>
                                            </a:rPr>
                                            <m:t>𝒚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8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pt-BR" sz="2800" b="1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funcPr>
                            <m:fName>
                              <m:d>
                                <m:dPr>
                                  <m:ctrlPr>
                                    <a:rPr lang="pt-BR" sz="2800" b="1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800" b="1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𝟏</m:t>
                                      </m:r>
                                      <m:r>
                                        <a:rPr lang="en-US" sz="2800" b="1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1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800" b="1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sz="2800" b="1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𝒍𝒐𝒈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sz="2800" b="1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𝟏</m:t>
                                  </m:r>
                                  <m:r>
                                    <a:rPr lang="en-US" sz="2800" b="1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800" b="1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800" b="1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/>
                                              <a:ea typeface="Verdana" panose="020B0604030504040204" pitchFamily="34" charset="0"/>
                                              <a:cs typeface="Verdana" panose="020B060403050404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1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/>
                                              <a:ea typeface="Verdana" panose="020B0604030504040204" pitchFamily="34" charset="0"/>
                                              <a:cs typeface="Verdana" panose="020B0604030504040204" pitchFamily="34" charset="0"/>
                                            </a:rPr>
                                            <m:t>𝒚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1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pt-BR" sz="28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88" y="4005064"/>
                <a:ext cx="8193461" cy="131234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474187" y="4005063"/>
                <a:ext cx="8193461" cy="1312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𝑫</m:t>
                      </m:r>
                      <m:d>
                        <m:dPr>
                          <m:ctrlPr>
                            <a:rPr lang="pt-BR" sz="2800" b="1" i="1"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pt-BR" sz="2800" b="1" i="1">
                                  <a:solidFill>
                                    <a:srgbClr val="E2AC00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>
                                  <a:solidFill>
                                    <a:srgbClr val="E2AC00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pt-BR" sz="2800" b="1" i="1"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,</m:t>
                          </m:r>
                          <m:r>
                            <a:rPr lang="en-US" sz="2800" b="1" i="1">
                              <a:solidFill>
                                <a:srgbClr val="1B8FBE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𝒚</m:t>
                          </m:r>
                        </m:e>
                      </m:d>
                      <m:r>
                        <a:rPr lang="pt-BR" sz="2800" b="1" i="1">
                          <a:solidFill>
                            <a:srgbClr val="00B05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r>
                        <a:rPr lang="pt-BR" sz="2800" b="1" i="1">
                          <a:solidFill>
                            <a:srgbClr val="138A4A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pt-BR" sz="2800" b="1" i="1">
                              <a:solidFill>
                                <a:srgbClr val="138A4A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𝒌</m:t>
                          </m:r>
                          <m:r>
                            <a:rPr lang="en-US" sz="2800" b="1" i="1">
                              <a:solidFill>
                                <a:srgbClr val="138A4A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=</m:t>
                          </m:r>
                          <m: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𝑲</m:t>
                          </m:r>
                        </m:sup>
                        <m:e>
                          <m:sSub>
                            <m:sSubPr>
                              <m:ctrlPr>
                                <a:rPr lang="pt-BR" sz="2800" b="1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800" b="1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𝒌</m:t>
                              </m:r>
                            </m:sub>
                          </m:sSub>
                          <m:func>
                            <m:funcPr>
                              <m:ctrlPr>
                                <a:rPr lang="pt-BR" sz="2800" b="1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funcPr>
                            <m:fName>
                              <m:r>
                                <a:rPr lang="pt-BR" sz="2800" b="1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𝒍𝒐𝒈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sz="2800" b="1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800" b="1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800" b="1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/>
                                              <a:ea typeface="Verdana" panose="020B0604030504040204" pitchFamily="34" charset="0"/>
                                              <a:cs typeface="Verdana" panose="020B060403050404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1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/>
                                              <a:ea typeface="Verdana" panose="020B0604030504040204" pitchFamily="34" charset="0"/>
                                              <a:cs typeface="Verdana" panose="020B0604030504040204" pitchFamily="34" charset="0"/>
                                            </a:rPr>
                                            <m:t>𝒚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1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800" b="1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pt-BR" sz="2800" b="1" i="1"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funcPr>
                            <m:fName>
                              <m:d>
                                <m:dPr>
                                  <m:ctrlPr>
                                    <a:rPr lang="pt-BR" sz="2800" b="1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800" b="1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𝟏</m:t>
                                      </m:r>
                                      <m:r>
                                        <a:rPr lang="en-US" sz="2800" b="1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1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800" b="1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sz="2800" b="1" i="1"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𝒍𝒐𝒈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sz="2800" b="1" i="1">
                                      <a:latin typeface="Cambria Math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𝟏</m:t>
                                  </m:r>
                                  <m:r>
                                    <a:rPr lang="en-US" sz="2800" b="1" i="1">
                                      <a:latin typeface="Cambria Math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800" b="1" i="1">
                                          <a:latin typeface="Cambria Math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800" b="1" i="1">
                                              <a:solidFill>
                                                <a:srgbClr val="E2AC00"/>
                                              </a:solidFill>
                                              <a:latin typeface="Cambria Math"/>
                                              <a:ea typeface="Verdana" panose="020B0604030504040204" pitchFamily="34" charset="0"/>
                                              <a:cs typeface="Verdana" panose="020B060403050404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1" i="1">
                                              <a:solidFill>
                                                <a:srgbClr val="E2AC00"/>
                                              </a:solidFill>
                                              <a:latin typeface="Cambria Math"/>
                                              <a:ea typeface="Verdana" panose="020B0604030504040204" pitchFamily="34" charset="0"/>
                                              <a:cs typeface="Verdana" panose="020B0604030504040204" pitchFamily="34" charset="0"/>
                                            </a:rPr>
                                            <m:t>𝒚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pt-BR" sz="28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87" y="4005063"/>
                <a:ext cx="8193461" cy="131234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74218" y="4005064"/>
                <a:ext cx="8193461" cy="1312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𝑫</m:t>
                      </m:r>
                      <m:d>
                        <m:dPr>
                          <m:ctrlPr>
                            <a:rPr lang="pt-BR" sz="2800" b="1" i="1"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pt-BR" sz="2800" b="1" i="1">
                                  <a:solidFill>
                                    <a:srgbClr val="E2AC00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>
                                  <a:solidFill>
                                    <a:srgbClr val="E2AC00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pt-BR" sz="2800" b="1" i="1"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,</m:t>
                          </m:r>
                          <m:r>
                            <a:rPr lang="en-US" sz="2800" b="1" i="1">
                              <a:solidFill>
                                <a:srgbClr val="1B8FBE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𝒚</m:t>
                          </m:r>
                        </m:e>
                      </m:d>
                      <m:r>
                        <a:rPr lang="pt-BR" sz="2800" b="1" i="1">
                          <a:solidFill>
                            <a:srgbClr val="00B05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r>
                        <a:rPr lang="pt-BR" sz="2800" b="1" i="1">
                          <a:solidFill>
                            <a:srgbClr val="138A4A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pt-BR" sz="2800" b="1" i="1">
                              <a:solidFill>
                                <a:srgbClr val="138A4A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𝒌</m:t>
                          </m:r>
                          <m:r>
                            <a:rPr lang="en-US" sz="2800" b="1" i="1">
                              <a:solidFill>
                                <a:srgbClr val="138A4A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=</m:t>
                          </m:r>
                          <m: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𝑲</m:t>
                          </m:r>
                        </m:sup>
                        <m:e>
                          <m:sSub>
                            <m:sSubPr>
                              <m:ctrlPr>
                                <a:rPr lang="pt-BR" sz="2800" b="1" i="1">
                                  <a:solidFill>
                                    <a:srgbClr val="138A4A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solidFill>
                                    <a:srgbClr val="1B8FBE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8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𝒌</m:t>
                              </m:r>
                            </m:sub>
                          </m:sSub>
                          <m:func>
                            <m:funcPr>
                              <m:ctrlPr>
                                <a:rPr lang="pt-BR" sz="2800" b="1" i="1"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funcPr>
                            <m:fName>
                              <m:r>
                                <a:rPr lang="pt-BR" sz="2800" b="1" i="1"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𝒍𝒐𝒈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sz="2800" b="1" i="1">
                                      <a:latin typeface="Cambria Math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800" b="1" i="1">
                                          <a:latin typeface="Cambria Math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800" b="1" i="1">
                                              <a:solidFill>
                                                <a:srgbClr val="E2AC00"/>
                                              </a:solidFill>
                                              <a:latin typeface="Cambria Math"/>
                                              <a:ea typeface="Verdana" panose="020B0604030504040204" pitchFamily="34" charset="0"/>
                                              <a:cs typeface="Verdana" panose="020B060403050404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1" i="1">
                                              <a:solidFill>
                                                <a:srgbClr val="E2AC00"/>
                                              </a:solidFill>
                                              <a:latin typeface="Cambria Math"/>
                                              <a:ea typeface="Verdana" panose="020B0604030504040204" pitchFamily="34" charset="0"/>
                                              <a:cs typeface="Verdana" panose="020B0604030504040204" pitchFamily="34" charset="0"/>
                                            </a:rPr>
                                            <m:t>𝒚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800" b="1" i="1">
                              <a:solidFill>
                                <a:srgbClr val="138A4A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pt-BR" sz="2800" b="1" i="1"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funcPr>
                            <m:fName>
                              <m:d>
                                <m:dPr>
                                  <m:ctrlPr>
                                    <a:rPr lang="pt-BR" sz="2800" b="1" i="1">
                                      <a:latin typeface="Cambria Math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800" b="1" i="1">
                                          <a:solidFill>
                                            <a:srgbClr val="138A4A"/>
                                          </a:solidFill>
                                          <a:latin typeface="Cambria Math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𝟏</m:t>
                                      </m:r>
                                      <m:r>
                                        <a:rPr lang="en-US" sz="2800" b="1" i="1">
                                          <a:solidFill>
                                            <a:srgbClr val="138A4A"/>
                                          </a:solidFill>
                                          <a:latin typeface="Cambria Math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1" i="1">
                                          <a:solidFill>
                                            <a:srgbClr val="1B8FBE"/>
                                          </a:solidFill>
                                          <a:latin typeface="Cambria Math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sz="2800" b="1" i="1"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𝒍𝒐𝒈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sz="2800" b="1" i="1">
                                      <a:latin typeface="Cambria Math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𝟏</m:t>
                                  </m:r>
                                  <m:r>
                                    <a:rPr lang="en-US" sz="2800" b="1" i="1">
                                      <a:latin typeface="Cambria Math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800" b="1" i="1">
                                          <a:latin typeface="Cambria Math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800" b="1" i="1">
                                              <a:solidFill>
                                                <a:srgbClr val="E2AC00"/>
                                              </a:solidFill>
                                              <a:latin typeface="Cambria Math"/>
                                              <a:ea typeface="Verdana" panose="020B0604030504040204" pitchFamily="34" charset="0"/>
                                              <a:cs typeface="Verdana" panose="020B060403050404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1" i="1">
                                              <a:solidFill>
                                                <a:srgbClr val="E2AC00"/>
                                              </a:solidFill>
                                              <a:latin typeface="Cambria Math"/>
                                              <a:ea typeface="Verdana" panose="020B0604030504040204" pitchFamily="34" charset="0"/>
                                              <a:cs typeface="Verdana" panose="020B0604030504040204" pitchFamily="34" charset="0"/>
                                            </a:rPr>
                                            <m:t>𝒚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pt-BR" sz="28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18" y="4005064"/>
                <a:ext cx="8193461" cy="131234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/>
              <p:cNvSpPr txBox="1"/>
              <p:nvPr/>
            </p:nvSpPr>
            <p:spPr>
              <a:xfrm>
                <a:off x="1763688" y="1657337"/>
                <a:ext cx="4812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800" b="1" i="1">
                              <a:solidFill>
                                <a:srgbClr val="E2AC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sz="2800" b="1" i="1">
                              <a:solidFill>
                                <a:srgbClr val="E2AC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657337"/>
                <a:ext cx="481221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32"/>
              <p:cNvSpPr txBox="1"/>
              <p:nvPr/>
            </p:nvSpPr>
            <p:spPr>
              <a:xfrm>
                <a:off x="3238625" y="1657337"/>
                <a:ext cx="4812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1B8FBE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𝒚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625" y="1657337"/>
                <a:ext cx="481221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/>
              <p:cNvSpPr txBox="1"/>
              <p:nvPr/>
            </p:nvSpPr>
            <p:spPr>
              <a:xfrm>
                <a:off x="1475656" y="2180557"/>
                <a:ext cx="2486258" cy="17196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rgbClr val="138A4A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 smtClean="0">
                                  <a:solidFill>
                                    <a:srgbClr val="138A4A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2400" b="1" i="1" dirty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400" b="1" dirty="0"/>
                                      <m:t>0,7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400" b="1" dirty="0"/>
                                      <m:t> 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400" b="1" i="1" dirty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400" b="1" dirty="0"/>
                                      <m:t>0,2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400" b="1" dirty="0"/>
                                      <m:t> 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2400" b="1" dirty="0"/>
                                  <m:t>0,1</m:t>
                                </m:r>
                                <m:r>
                                  <m:rPr>
                                    <m:nor/>
                                  </m:rPr>
                                  <a:rPr lang="pt-BR" sz="2400" b="1" dirty="0"/>
                                  <m:t>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1" i="1" smtClean="0">
                          <a:solidFill>
                            <a:srgbClr val="138A4A"/>
                          </a:solidFill>
                          <a:latin typeface="Cambria Math"/>
                        </a:rPr>
                        <m:t>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rgbClr val="138A4A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 smtClean="0">
                                  <a:solidFill>
                                    <a:srgbClr val="138A4A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2400" b="1" i="1">
                                        <a:solidFill>
                                          <a:srgbClr val="E2AC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𝟏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E2AC00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400" b="1" i="1">
                                        <a:solidFill>
                                          <a:srgbClr val="E2AC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𝟎</m:t>
                                    </m:r>
                                    <m:r>
                                      <a:rPr lang="en-US" sz="2400" b="1" i="1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r>
                                      <a:rPr lang="en-US" sz="2400" b="1" i="1">
                                        <a:latin typeface="Cambria Math"/>
                                        <a:ea typeface="Cambria Math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E2AC00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b="1" dirty="0">
                  <a:solidFill>
                    <a:srgbClr val="E2AC00"/>
                  </a:solidFill>
                </a:endParaRPr>
              </a:p>
            </p:txBody>
          </p:sp>
        </mc:Choice>
        <mc:Fallback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2180557"/>
                <a:ext cx="2486258" cy="171963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7" b="12860"/>
          <a:stretch/>
        </p:blipFill>
        <p:spPr>
          <a:xfrm>
            <a:off x="1381124" y="6311944"/>
            <a:ext cx="7145655" cy="544488"/>
          </a:xfrm>
          <a:prstGeom prst="rect">
            <a:avLst/>
          </a:prstGeom>
        </p:spPr>
      </p:pic>
      <p:sp>
        <p:nvSpPr>
          <p:cNvPr id="19" name="CustomShape 1"/>
          <p:cNvSpPr/>
          <p:nvPr/>
        </p:nvSpPr>
        <p:spPr>
          <a:xfrm>
            <a:off x="-8434" y="0"/>
            <a:ext cx="9152434" cy="701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endParaRPr lang="pt-BR" sz="1000" b="1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algn="ctr">
              <a:lnSpc>
                <a:spcPct val="100000"/>
              </a:lnSpc>
            </a:pPr>
            <a:r>
              <a:rPr lang="pt-BR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Conteúdo </a:t>
            </a:r>
            <a:r>
              <a:rPr lang="pt-BR" sz="1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básico para entender redes </a:t>
            </a:r>
            <a:r>
              <a:rPr lang="pt-BR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neurais</a:t>
            </a:r>
            <a:endParaRPr lang="pt-BR" sz="1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268" y="1810220"/>
            <a:ext cx="4349379" cy="246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858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6" grpId="0" animBg="1"/>
      <p:bldP spid="27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6120" y="980728"/>
                <a:ext cx="8229600" cy="5331216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pt-BR" sz="2500" b="1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Função de custo</a:t>
                </a:r>
              </a:p>
              <a:p>
                <a:pPr marL="0" indent="0" algn="just">
                  <a:buNone/>
                </a:pPr>
                <a:endParaRPr lang="en-US" sz="25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sz="2800" b="1" i="1" dirty="0" smtClean="0">
                  <a:solidFill>
                    <a:srgbClr val="C00000"/>
                  </a:solidFill>
                  <a:latin typeface="Cambria Math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sz="2800" b="1" i="1" dirty="0">
                  <a:solidFill>
                    <a:srgbClr val="C00000"/>
                  </a:solidFill>
                  <a:latin typeface="Cambria Math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𝑳</m:t>
                      </m:r>
                      <m:r>
                        <a:rPr lang="en-US" b="1" i="1" smtClean="0">
                          <a:solidFill>
                            <a:srgbClr val="138A4A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138A4A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𝒎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b="1" i="1" smtClean="0">
                              <a:solidFill>
                                <a:srgbClr val="138A4A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138A4A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=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𝒎</m:t>
                          </m:r>
                        </m:sup>
                        <m:e>
                          <m:r>
                            <a:rPr lang="en-US" b="1" i="1"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𝑫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E2AC00"/>
                                  </a:solidFill>
                                  <a:latin typeface="Cambria Math"/>
                                  <a:ea typeface="Cambria Math"/>
                                  <a:cs typeface="Verdana" panose="020B0604030504040204" pitchFamily="34" charset="0"/>
                                </a:rPr>
                                <m:t>𝝈</m:t>
                              </m:r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rgbClr val="E2AC00"/>
                                      </a:solidFill>
                                      <a:latin typeface="Cambria Math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solidFill>
                                        <a:srgbClr val="E2AC00"/>
                                      </a:solidFill>
                                      <a:latin typeface="Cambria Math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𝑾</m:t>
                                  </m:r>
                                  <m:sSup>
                                    <m:sSupPr>
                                      <m:ctrlPr>
                                        <a:rPr lang="en-US" b="1" i="1">
                                          <a:solidFill>
                                            <a:srgbClr val="138A4A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solidFill>
                                            <a:srgbClr val="7030A0"/>
                                          </a:solidFill>
                                          <a:latin typeface="Cambria Math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𝒊</m:t>
                                      </m:r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b="1" i="1">
                                      <a:solidFill>
                                        <a:srgbClr val="138A4A"/>
                                      </a:solidFill>
                                      <a:latin typeface="Cambria Math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+</m:t>
                                  </m:r>
                                  <m:r>
                                    <a:rPr lang="en-US" b="1" i="1">
                                      <a:solidFill>
                                        <a:srgbClr val="E2AC00"/>
                                      </a:solidFill>
                                      <a:latin typeface="Cambria Math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𝒃</m:t>
                                  </m:r>
                                </m:e>
                              </m:d>
                              <m:r>
                                <a:rPr lang="en-US" b="1" i="1"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138A4A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rgbClr val="1B8FBE"/>
                                      </a:solidFill>
                                      <a:latin typeface="Cambria Math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pt-BR" sz="24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6120" y="980728"/>
                <a:ext cx="8229600" cy="5331216"/>
              </a:xfrm>
              <a:blipFill rotWithShape="1">
                <a:blip r:embed="rId3"/>
                <a:stretch>
                  <a:fillRect l="-1259" t="-8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stomShape 1"/>
          <p:cNvSpPr/>
          <p:nvPr/>
        </p:nvSpPr>
        <p:spPr>
          <a:xfrm>
            <a:off x="0" y="12600"/>
            <a:ext cx="9141840" cy="70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endParaRPr lang="pt-BR" sz="1000" b="1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algn="ctr">
              <a:lnSpc>
                <a:spcPct val="100000"/>
              </a:lnSpc>
            </a:pPr>
            <a:r>
              <a:rPr lang="pt-BR" sz="1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Todo o conteúdo básico para entender redes neurais</a:t>
            </a:r>
            <a:endParaRPr lang="pt-BR" sz="1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876256" y="6453336"/>
            <a:ext cx="2133600" cy="365125"/>
          </a:xfrm>
        </p:spPr>
        <p:txBody>
          <a:bodyPr/>
          <a:lstStyle/>
          <a:p>
            <a:fld id="{70468CB8-37AA-4392-941F-2C96703860D3}" type="slidenum">
              <a:rPr lang="pt-BR" sz="1800" smtClean="0"/>
              <a:t>8</a:t>
            </a:fld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7" b="12860"/>
          <a:stretch/>
        </p:blipFill>
        <p:spPr>
          <a:xfrm>
            <a:off x="1381124" y="6311944"/>
            <a:ext cx="7145655" cy="544488"/>
          </a:xfrm>
          <a:prstGeom prst="rect">
            <a:avLst/>
          </a:prstGeom>
        </p:spPr>
      </p:pic>
      <p:sp>
        <p:nvSpPr>
          <p:cNvPr id="9" name="CustomShape 1"/>
          <p:cNvSpPr/>
          <p:nvPr/>
        </p:nvSpPr>
        <p:spPr>
          <a:xfrm>
            <a:off x="-8434" y="0"/>
            <a:ext cx="9152434" cy="701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endParaRPr lang="pt-BR" sz="1000" b="1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algn="ctr">
              <a:lnSpc>
                <a:spcPct val="100000"/>
              </a:lnSpc>
            </a:pPr>
            <a:r>
              <a:rPr lang="pt-BR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Conteúdo </a:t>
            </a:r>
            <a:r>
              <a:rPr lang="pt-BR" sz="1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básico para entender redes </a:t>
            </a:r>
            <a:r>
              <a:rPr lang="pt-BR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neurais</a:t>
            </a:r>
            <a:endParaRPr lang="pt-BR" sz="1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85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6120" y="980728"/>
                <a:ext cx="8229600" cy="5331216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pt-BR" sz="2500" b="1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Estrutura de </a:t>
                </a:r>
                <a:r>
                  <a:rPr lang="pt-BR" sz="2500" b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uma r</a:t>
                </a:r>
                <a:r>
                  <a:rPr lang="pt-BR" sz="2500" b="1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egressão logística</a:t>
                </a:r>
              </a:p>
              <a:p>
                <a:pPr marL="0" indent="0" algn="just">
                  <a:buNone/>
                </a:pPr>
                <a:endParaRPr lang="pt-BR" sz="24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pt-BR" sz="24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pt-BR" sz="24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pt-BR" sz="24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pt-BR" sz="24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pt-BR" sz="24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pt-BR" sz="24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sz="2800" b="1" i="1" dirty="0" smtClean="0">
                  <a:solidFill>
                    <a:srgbClr val="C00000"/>
                  </a:solidFill>
                  <a:latin typeface="Cambria Math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C000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𝑳</m:t>
                      </m:r>
                      <m:r>
                        <a:rPr lang="en-US" sz="2400" b="1" i="1">
                          <a:solidFill>
                            <a:srgbClr val="138A4A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138A4A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𝒎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1" i="1">
                              <a:solidFill>
                                <a:srgbClr val="138A4A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𝒊</m:t>
                          </m:r>
                          <m:r>
                            <a:rPr lang="en-US" sz="2400" b="1" i="1">
                              <a:solidFill>
                                <a:srgbClr val="138A4A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=</m:t>
                          </m:r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𝒎</m:t>
                          </m:r>
                        </m:sup>
                        <m:e>
                          <m:r>
                            <a:rPr lang="en-US" sz="2400" b="1" i="1"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𝑫</m:t>
                          </m:r>
                          <m:d>
                            <m:dPr>
                              <m:ctrlPr>
                                <a:rPr lang="en-US" sz="2400" b="1" i="1"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solidFill>
                                    <a:srgbClr val="E2AC00"/>
                                  </a:solidFill>
                                  <a:latin typeface="Cambria Math"/>
                                  <a:ea typeface="Cambria Math"/>
                                  <a:cs typeface="Verdana" panose="020B0604030504040204" pitchFamily="34" charset="0"/>
                                </a:rPr>
                                <m:t>𝝈</m:t>
                              </m:r>
                              <m:d>
                                <m:dPr>
                                  <m:ctrlPr>
                                    <a:rPr lang="en-US" sz="2400" b="1" i="1">
                                      <a:solidFill>
                                        <a:srgbClr val="E2AC00"/>
                                      </a:solidFill>
                                      <a:latin typeface="Cambria Math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solidFill>
                                        <a:srgbClr val="E2AC00"/>
                                      </a:solidFill>
                                      <a:latin typeface="Cambria Math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𝑾</m:t>
                                  </m:r>
                                  <m:sSup>
                                    <m:sSupPr>
                                      <m:ctrlPr>
                                        <a:rPr lang="en-US" sz="2400" b="1" i="1">
                                          <a:solidFill>
                                            <a:srgbClr val="138A4A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solidFill>
                                            <a:srgbClr val="7030A0"/>
                                          </a:solidFill>
                                          <a:latin typeface="Cambria Math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400" b="1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400" b="1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𝒊</m:t>
                                      </m:r>
                                      <m:r>
                                        <a:rPr lang="en-US" sz="2400" b="1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sz="2400" b="1" i="1">
                                      <a:solidFill>
                                        <a:srgbClr val="138A4A"/>
                                      </a:solidFill>
                                      <a:latin typeface="Cambria Math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+</m:t>
                                  </m:r>
                                  <m:r>
                                    <a:rPr lang="en-US" sz="2400" b="1" i="1">
                                      <a:solidFill>
                                        <a:srgbClr val="E2AC00"/>
                                      </a:solidFill>
                                      <a:latin typeface="Cambria Math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𝒃</m:t>
                                  </m:r>
                                </m:e>
                              </m:d>
                              <m:r>
                                <a:rPr lang="en-US" sz="2400" b="1" i="1"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2400" b="1" i="1">
                                      <a:solidFill>
                                        <a:srgbClr val="138A4A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solidFill>
                                        <a:srgbClr val="1B8FBE"/>
                                      </a:solidFill>
                                      <a:latin typeface="Cambria Math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4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en-US" sz="24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pt-BR" sz="2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6120" y="980728"/>
                <a:ext cx="8229600" cy="5331216"/>
              </a:xfrm>
              <a:blipFill rotWithShape="1">
                <a:blip r:embed="rId3"/>
                <a:stretch>
                  <a:fillRect l="-1259" t="-8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stomShape 1"/>
          <p:cNvSpPr/>
          <p:nvPr/>
        </p:nvSpPr>
        <p:spPr>
          <a:xfrm>
            <a:off x="0" y="12600"/>
            <a:ext cx="9141840" cy="70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endParaRPr lang="pt-BR" sz="1000" b="1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algn="ctr">
              <a:lnSpc>
                <a:spcPct val="100000"/>
              </a:lnSpc>
            </a:pPr>
            <a:r>
              <a:rPr lang="pt-BR" sz="1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Todo o conteúdo básico para entender redes neurais</a:t>
            </a:r>
            <a:endParaRPr lang="pt-BR" sz="1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876256" y="6453336"/>
            <a:ext cx="2133600" cy="365125"/>
          </a:xfrm>
        </p:spPr>
        <p:txBody>
          <a:bodyPr/>
          <a:lstStyle/>
          <a:p>
            <a:fld id="{70468CB8-37AA-4392-941F-2C96703860D3}" type="slidenum">
              <a:rPr lang="pt-BR" sz="1800" smtClean="0"/>
              <a:t>9</a:t>
            </a:fld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131840" y="2066071"/>
            <a:ext cx="575799" cy="19389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2,0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 smtClean="0"/>
              <a:t>1,0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 smtClean="0"/>
              <a:t>0,1</a:t>
            </a:r>
            <a:endParaRPr lang="pt-BR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5154892" y="1516300"/>
                <a:ext cx="562142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800" b="1" i="1">
                              <a:solidFill>
                                <a:srgbClr val="E2AC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sz="2800" b="1" i="1">
                              <a:solidFill>
                                <a:srgbClr val="E2AC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pt-BR" sz="2800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892" y="1516300"/>
                <a:ext cx="562142" cy="80021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ixaDeTexto 19"/>
          <p:cNvSpPr txBox="1"/>
          <p:nvPr/>
        </p:nvSpPr>
        <p:spPr>
          <a:xfrm>
            <a:off x="5148064" y="2054239"/>
            <a:ext cx="575799" cy="19389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0,7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 smtClean="0"/>
              <a:t>0,2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 smtClean="0"/>
              <a:t>0,1</a:t>
            </a:r>
            <a:endParaRPr lang="pt-BR" sz="2400" b="1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7236561" y="2054239"/>
            <a:ext cx="575799" cy="19389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1,0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 smtClean="0"/>
              <a:t>0,0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 smtClean="0"/>
              <a:t>0,0</a:t>
            </a:r>
            <a:endParaRPr lang="pt-BR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7283849" y="1483766"/>
                <a:ext cx="4812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1B8FBE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𝒚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849" y="1483766"/>
                <a:ext cx="481221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5940152" y="3191256"/>
                <a:ext cx="964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𝑫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solidFill>
                                    <a:srgbClr val="E2AC00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rgbClr val="E2AC00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en-US" b="1" i="1"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, </m:t>
                          </m:r>
                          <m:r>
                            <a:rPr lang="en-US" b="1" i="1" smtClean="0">
                              <a:solidFill>
                                <a:srgbClr val="1B8FBE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3191256"/>
                <a:ext cx="96455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667" r="-5660" b="-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1941055" y="3187299"/>
                <a:ext cx="10134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E2AC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𝑾</m:t>
                      </m:r>
                      <m:r>
                        <a:rPr lang="en-US" b="1" i="1">
                          <a:solidFill>
                            <a:srgbClr val="7030A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138A4A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+</m:t>
                      </m:r>
                      <m:r>
                        <a:rPr lang="en-US" b="1" i="1">
                          <a:solidFill>
                            <a:srgbClr val="E2AC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𝒃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055" y="3187299"/>
                <a:ext cx="101341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aixaDeTexto 26"/>
          <p:cNvSpPr txBox="1"/>
          <p:nvPr/>
        </p:nvSpPr>
        <p:spPr>
          <a:xfrm>
            <a:off x="1115616" y="2066071"/>
            <a:ext cx="575799" cy="19389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2,0</a:t>
            </a:r>
          </a:p>
          <a:p>
            <a:pPr algn="ctr"/>
            <a:endParaRPr lang="en-US" sz="2400" b="1" dirty="0">
              <a:solidFill>
                <a:schemeClr val="bg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1,0</a:t>
            </a:r>
          </a:p>
          <a:p>
            <a:pPr algn="ctr"/>
            <a:endParaRPr lang="en-US" sz="2400" b="1" dirty="0">
              <a:solidFill>
                <a:schemeClr val="bg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0,1</a:t>
            </a:r>
            <a:endParaRPr lang="pt-BR" sz="2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1166912" y="1483766"/>
                <a:ext cx="4732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rgbClr val="7030A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𝒙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12" y="1483766"/>
                <a:ext cx="473206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de seta reta 30"/>
          <p:cNvCxnSpPr/>
          <p:nvPr/>
        </p:nvCxnSpPr>
        <p:spPr>
          <a:xfrm>
            <a:off x="1907704" y="3068960"/>
            <a:ext cx="1080120" cy="0"/>
          </a:xfrm>
          <a:prstGeom prst="straightConnector1">
            <a:avLst/>
          </a:prstGeom>
          <a:ln w="57150">
            <a:solidFill>
              <a:srgbClr val="138A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2808033" y="1483766"/>
                <a:ext cx="12234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138A4A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𝒔𝒄𝒐𝒓𝒆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033" y="1483766"/>
                <a:ext cx="1223412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3741928" y="3192632"/>
                <a:ext cx="13508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E2AC00"/>
                          </a:solidFill>
                          <a:latin typeface="Cambria Math"/>
                          <a:ea typeface="Cambria Math"/>
                          <a:cs typeface="Verdana" panose="020B0604030504040204" pitchFamily="34" charset="0"/>
                        </a:rPr>
                        <m:t>𝝈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E2AC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E2AC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𝑾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𝒙</m:t>
                          </m:r>
                          <m:r>
                            <a:rPr lang="en-US" b="1" i="1">
                              <a:solidFill>
                                <a:srgbClr val="138A4A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+</m:t>
                          </m:r>
                          <m:r>
                            <a:rPr lang="en-US" b="1" i="1">
                              <a:solidFill>
                                <a:srgbClr val="E2AC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928" y="3192632"/>
                <a:ext cx="135088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ector de seta reta 33"/>
          <p:cNvCxnSpPr/>
          <p:nvPr/>
        </p:nvCxnSpPr>
        <p:spPr>
          <a:xfrm>
            <a:off x="3877310" y="3068960"/>
            <a:ext cx="1080120" cy="0"/>
          </a:xfrm>
          <a:prstGeom prst="straightConnector1">
            <a:avLst/>
          </a:prstGeom>
          <a:ln w="57150">
            <a:solidFill>
              <a:srgbClr val="138A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em curva 40"/>
          <p:cNvCxnSpPr/>
          <p:nvPr/>
        </p:nvCxnSpPr>
        <p:spPr>
          <a:xfrm rot="16200000" flipH="1">
            <a:off x="5916655" y="2651760"/>
            <a:ext cx="479043" cy="432048"/>
          </a:xfrm>
          <a:prstGeom prst="curvedConnector3">
            <a:avLst>
              <a:gd name="adj1" fmla="val -959"/>
            </a:avLst>
          </a:prstGeom>
          <a:ln w="57150">
            <a:solidFill>
              <a:srgbClr val="138A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em curva 53"/>
          <p:cNvCxnSpPr/>
          <p:nvPr/>
        </p:nvCxnSpPr>
        <p:spPr>
          <a:xfrm rot="5400000">
            <a:off x="5209117" y="3943878"/>
            <a:ext cx="1440160" cy="986468"/>
          </a:xfrm>
          <a:prstGeom prst="curvedConnector3">
            <a:avLst>
              <a:gd name="adj1" fmla="val 50000"/>
            </a:avLst>
          </a:prstGeom>
          <a:ln w="57150">
            <a:solidFill>
              <a:srgbClr val="138A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em curva 68"/>
          <p:cNvCxnSpPr/>
          <p:nvPr/>
        </p:nvCxnSpPr>
        <p:spPr>
          <a:xfrm rot="5400000">
            <a:off x="6618950" y="2651760"/>
            <a:ext cx="479043" cy="432048"/>
          </a:xfrm>
          <a:prstGeom prst="curvedConnector3">
            <a:avLst>
              <a:gd name="adj1" fmla="val -959"/>
            </a:avLst>
          </a:prstGeom>
          <a:ln w="57150">
            <a:solidFill>
              <a:srgbClr val="138A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m 70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7" b="12860"/>
          <a:stretch/>
        </p:blipFill>
        <p:spPr>
          <a:xfrm>
            <a:off x="1381124" y="6311944"/>
            <a:ext cx="7145655" cy="544488"/>
          </a:xfrm>
          <a:prstGeom prst="rect">
            <a:avLst/>
          </a:prstGeom>
        </p:spPr>
      </p:pic>
      <p:sp>
        <p:nvSpPr>
          <p:cNvPr id="72" name="CustomShape 1"/>
          <p:cNvSpPr/>
          <p:nvPr/>
        </p:nvSpPr>
        <p:spPr>
          <a:xfrm>
            <a:off x="-8434" y="0"/>
            <a:ext cx="9152434" cy="701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endParaRPr lang="pt-BR" sz="1000" b="1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algn="ctr">
              <a:lnSpc>
                <a:spcPct val="100000"/>
              </a:lnSpc>
            </a:pPr>
            <a:r>
              <a:rPr lang="pt-BR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Conteúdo </a:t>
            </a:r>
            <a:r>
              <a:rPr lang="pt-BR" sz="1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básico para entender redes </a:t>
            </a:r>
            <a:r>
              <a:rPr lang="pt-BR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neurais</a:t>
            </a:r>
            <a:endParaRPr lang="pt-BR" sz="1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24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  <p:bldP spid="20" grpId="0" animBg="1"/>
      <p:bldP spid="21" grpId="0" animBg="1"/>
      <p:bldP spid="23" grpId="0"/>
      <p:bldP spid="9" grpId="0"/>
      <p:bldP spid="25" grpId="0"/>
      <p:bldP spid="27" grpId="0" animBg="1"/>
      <p:bldP spid="29" grpId="0"/>
      <p:bldP spid="32" grpId="0"/>
      <p:bldP spid="33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11773</TotalTime>
  <Words>2291</Words>
  <Application>Microsoft Office PowerPoint</Application>
  <PresentationFormat>Apresentação na tela (4:3)</PresentationFormat>
  <Paragraphs>473</Paragraphs>
  <Slides>28</Slides>
  <Notes>27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Lelis</dc:creator>
  <cp:lastModifiedBy>Pedro Lelis</cp:lastModifiedBy>
  <cp:revision>320</cp:revision>
  <dcterms:created xsi:type="dcterms:W3CDTF">2016-07-11T13:37:38Z</dcterms:created>
  <dcterms:modified xsi:type="dcterms:W3CDTF">2017-06-28T23:19:36Z</dcterms:modified>
</cp:coreProperties>
</file>