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87" r:id="rId5"/>
    <p:sldId id="276" r:id="rId6"/>
    <p:sldId id="297" r:id="rId7"/>
    <p:sldId id="283" r:id="rId8"/>
    <p:sldId id="284" r:id="rId9"/>
    <p:sldId id="291" r:id="rId10"/>
    <p:sldId id="292" r:id="rId11"/>
    <p:sldId id="293" r:id="rId12"/>
    <p:sldId id="294" r:id="rId13"/>
    <p:sldId id="295" r:id="rId14"/>
    <p:sldId id="299" r:id="rId15"/>
    <p:sldId id="300" r:id="rId16"/>
    <p:sldId id="288" r:id="rId17"/>
    <p:sldId id="289" r:id="rId18"/>
    <p:sldId id="290" r:id="rId19"/>
    <p:sldId id="296" r:id="rId20"/>
    <p:sldId id="298" r:id="rId21"/>
    <p:sldId id="286" r:id="rId22"/>
    <p:sldId id="285" r:id="rId23"/>
    <p:sldId id="281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878F3-B143-48B7-B660-434DD749AE68}">
  <a:tblStyle styleId="{C74878F3-B143-48B7-B660-434DD749AE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0EB"/>
          </a:solidFill>
        </a:fill>
      </a:tcStyle>
    </a:wholeTbl>
    <a:band1H>
      <a:tcTxStyle/>
      <a:tcStyle>
        <a:tcBdr/>
        <a:fill>
          <a:solidFill>
            <a:srgbClr val="D4E0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0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98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40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39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30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68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4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expectations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94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81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51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75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59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45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00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81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Shape 10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904875" y="3648075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04875" y="3648075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14400" y="2819400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914400" y="2819400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Shape 15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Shape 165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3160615" y="3324255"/>
            <a:ext cx="603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Shape 17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4" name="Shape 18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57200" y="500856"/>
            <a:ext cx="183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116800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9" name="Shape 19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 rot="5400000">
            <a:off x="3629637" y="3201922"/>
            <a:ext cx="5852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Shape 7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Shape 8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1219200" y="3696700"/>
            <a:ext cx="6858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80"/>
            </a:pPr>
            <a: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 generation</a:t>
            </a:r>
            <a:b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Kaloskampis, L. Benedikt, C. Joshi, </a:t>
            </a:r>
            <a:r>
              <a:rPr lang="en-GB" sz="2400" dirty="0"/>
              <a:t>D. Pugh,              A. </a:t>
            </a:r>
            <a:r>
              <a:rPr lang="en-GB" sz="2400" dirty="0" err="1"/>
              <a:t>Noyvirt</a:t>
            </a:r>
            <a:r>
              <a:rPr lang="en-GB" sz="2400" dirty="0"/>
              <a:t>,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400" dirty="0"/>
              <a:t>. Hill, L. Nolan</a:t>
            </a:r>
            <a:br>
              <a:rPr lang="en-GB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30 August 2018</a:t>
            </a:r>
            <a:endParaRPr sz="2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 descr="DSC_LOGO_RGB_FULL_COLOUR_300_DP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08"/>
            <a:ext cx="5580899" cy="172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65793-029C-4C75-8AD6-3D83A2BB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15" y="1334121"/>
            <a:ext cx="6909370" cy="50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EEDE3-344A-490A-BA6C-D52AE8CD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1" y="1196071"/>
            <a:ext cx="7432214" cy="50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5DC08-3109-4331-A119-D7F199F4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2" y="1212389"/>
            <a:ext cx="6764382" cy="50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E7738-6FCC-4431-A64B-A303D3BF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" y="152400"/>
            <a:ext cx="6152453" cy="215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F8232-B7E6-4F7C-9DD0-22D682CBB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54" y="288894"/>
            <a:ext cx="2592977" cy="249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9441B-3DAD-40A9-B6A6-FFCFD4C74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93" y="2298264"/>
            <a:ext cx="3471240" cy="442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2931B-AD1A-4028-9B3F-21BAEAB57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780" y="2765456"/>
            <a:ext cx="3428685" cy="39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7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Categorical Variables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8CDEA-6381-4974-BD1B-D729A873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60" y="1497124"/>
            <a:ext cx="7233026" cy="44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A495-F40E-47EE-8975-72921F91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Well established techniques exist to generate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247F-99B2-4F4F-8747-C7C1AEC7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795" y="2853140"/>
            <a:ext cx="2802657" cy="1317521"/>
          </a:xfr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500" b="1" dirty="0">
                <a:solidFill>
                  <a:srgbClr val="C00000"/>
                </a:solidFill>
              </a:rPr>
              <a:t>Synthetic minority over sampling technique (SMOTE) </a:t>
            </a:r>
          </a:p>
          <a:p>
            <a:pPr marL="0" indent="0" algn="ctr">
              <a:buNone/>
            </a:pP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established method for balancing datasets for machine learning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40923E-518E-485B-AA78-CCB6842DD64A}"/>
              </a:ext>
            </a:extLst>
          </p:cNvPr>
          <p:cNvGrpSpPr/>
          <p:nvPr/>
        </p:nvGrpSpPr>
        <p:grpSpPr>
          <a:xfrm>
            <a:off x="6134262" y="177248"/>
            <a:ext cx="5219901" cy="4166828"/>
            <a:chOff x="0" y="0"/>
            <a:chExt cx="3733800" cy="3116580"/>
          </a:xfrm>
        </p:grpSpPr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BEE56770-4197-4A18-8D7A-F8500842CF32}"/>
                </a:ext>
              </a:extLst>
            </p:cNvPr>
            <p:cNvSpPr/>
            <p:nvPr/>
          </p:nvSpPr>
          <p:spPr>
            <a:xfrm>
              <a:off x="0" y="0"/>
              <a:ext cx="3733800" cy="3086100"/>
            </a:xfrm>
            <a:prstGeom prst="pie">
              <a:avLst>
                <a:gd name="adj1" fmla="val 5396913"/>
                <a:gd name="adj2" fmla="val 10789909"/>
              </a:avLst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solidFill>
                <a:schemeClr val="accent1">
                  <a:lumMod val="40000"/>
                  <a:lumOff val="6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47F72-D626-44D5-86E5-8E1EA3BE0D67}"/>
                </a:ext>
              </a:extLst>
            </p:cNvPr>
            <p:cNvGrpSpPr/>
            <p:nvPr/>
          </p:nvGrpSpPr>
          <p:grpSpPr>
            <a:xfrm>
              <a:off x="7620" y="1546860"/>
              <a:ext cx="1866900" cy="1569720"/>
              <a:chOff x="0" y="0"/>
              <a:chExt cx="1866900" cy="15697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9BDDBC-E306-46BA-A3F1-335006DB82F2}"/>
                  </a:ext>
                </a:extLst>
              </p:cNvPr>
              <p:cNvSpPr/>
              <p:nvPr/>
            </p:nvSpPr>
            <p:spPr>
              <a:xfrm>
                <a:off x="0" y="0"/>
                <a:ext cx="1866900" cy="15697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7D1AD8-F2C4-4D69-AD9F-F646AE2BDA26}"/>
                  </a:ext>
                </a:extLst>
              </p:cNvPr>
              <p:cNvSpPr/>
              <p:nvPr/>
            </p:nvSpPr>
            <p:spPr>
              <a:xfrm>
                <a:off x="640080" y="16764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2E562D-358D-4C2A-8C6F-28D39E2BD495}"/>
                  </a:ext>
                </a:extLst>
              </p:cNvPr>
              <p:cNvSpPr/>
              <p:nvPr/>
            </p:nvSpPr>
            <p:spPr>
              <a:xfrm>
                <a:off x="1356360" y="26670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0C5C15-1CBB-40F4-97AB-0AA3E1108DFE}"/>
                  </a:ext>
                </a:extLst>
              </p:cNvPr>
              <p:cNvSpPr/>
              <p:nvPr/>
            </p:nvSpPr>
            <p:spPr>
              <a:xfrm>
                <a:off x="411480" y="78486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7788B6-1984-4D06-B057-B2A0A256E9D6}"/>
                  </a:ext>
                </a:extLst>
              </p:cNvPr>
              <p:cNvSpPr/>
              <p:nvPr/>
            </p:nvSpPr>
            <p:spPr>
              <a:xfrm>
                <a:off x="861060" y="125730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3CFA3F9-6ACB-42DB-8281-534A555A471D}"/>
                  </a:ext>
                </a:extLst>
              </p:cNvPr>
              <p:cNvSpPr/>
              <p:nvPr/>
            </p:nvSpPr>
            <p:spPr>
              <a:xfrm>
                <a:off x="121920" y="135636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355">
                    <a:extLst>
                      <a:ext uri="{FF2B5EF4-FFF2-40B4-BE49-F238E27FC236}">
                        <a16:creationId xmlns:a16="http://schemas.microsoft.com/office/drawing/2014/main" id="{566A8586-78B2-4D9C-8A89-A8EBA19BB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5880" y="175260"/>
                    <a:ext cx="541020" cy="52578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8580" tIns="34290" rIns="6858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GB" sz="825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 Box 355">
                    <a:extLst>
                      <a:ext uri="{FF2B5EF4-FFF2-40B4-BE49-F238E27FC236}">
                        <a16:creationId xmlns:a16="http://schemas.microsoft.com/office/drawing/2014/main" id="{566A8586-78B2-4D9C-8A89-A8EBA19BB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880" y="175260"/>
                    <a:ext cx="541020" cy="5257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E09B54-84F5-4C82-89EE-44C874508366}"/>
                  </a:ext>
                </a:extLst>
              </p:cNvPr>
              <p:cNvCxnSpPr/>
              <p:nvPr/>
            </p:nvCxnSpPr>
            <p:spPr>
              <a:xfrm flipH="1">
                <a:off x="1295400" y="342900"/>
                <a:ext cx="91440" cy="76200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357">
                    <a:extLst>
                      <a:ext uri="{FF2B5EF4-FFF2-40B4-BE49-F238E27FC236}">
                        <a16:creationId xmlns:a16="http://schemas.microsoft.com/office/drawing/2014/main" id="{AE66E1F9-AD03-42B4-8492-A16E995EBD75}"/>
                      </a:ext>
                    </a:extLst>
                  </p:cNvPr>
                  <p:cNvSpPr txBox="1"/>
                  <p:nvPr/>
                </p:nvSpPr>
                <p:spPr>
                  <a:xfrm>
                    <a:off x="1356360" y="563880"/>
                    <a:ext cx="388620" cy="48006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8580" tIns="34290" rIns="6858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𝑛𝑒𝑤</m:t>
                              </m:r>
                            </m:sub>
                          </m:sSub>
                        </m:oMath>
                      </m:oMathPara>
                    </a14:m>
                    <a:endParaRPr lang="en-GB" sz="825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357">
                    <a:extLst>
                      <a:ext uri="{FF2B5EF4-FFF2-40B4-BE49-F238E27FC236}">
                        <a16:creationId xmlns:a16="http://schemas.microsoft.com/office/drawing/2014/main" id="{AE66E1F9-AD03-42B4-8492-A16E995EB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6360" y="563880"/>
                    <a:ext cx="388620" cy="4800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DE93DA-5F1F-48C5-911E-FFEF2E2B20D9}"/>
                  </a:ext>
                </a:extLst>
              </p:cNvPr>
              <p:cNvSpPr/>
              <p:nvPr/>
            </p:nvSpPr>
            <p:spPr>
              <a:xfrm>
                <a:off x="1303020" y="685800"/>
                <a:ext cx="68580" cy="762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359">
                    <a:extLst>
                      <a:ext uri="{FF2B5EF4-FFF2-40B4-BE49-F238E27FC236}">
                        <a16:creationId xmlns:a16="http://schemas.microsoft.com/office/drawing/2014/main" id="{022B3CE9-B29A-4DAE-9B97-42F2C561F62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4440" y="990600"/>
                    <a:ext cx="541020" cy="52578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8580" tIns="34290" rIns="68580" bIns="3429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825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𝑧𝑖</m:t>
                              </m:r>
                            </m:sub>
                          </m:sSub>
                        </m:oMath>
                      </m:oMathPara>
                    </a14:m>
                    <a:endParaRPr lang="en-GB" sz="825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 Box 359">
                    <a:extLst>
                      <a:ext uri="{FF2B5EF4-FFF2-40B4-BE49-F238E27FC236}">
                        <a16:creationId xmlns:a16="http://schemas.microsoft.com/office/drawing/2014/main" id="{022B3CE9-B29A-4DAE-9B97-42F2C561F6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440" y="990600"/>
                    <a:ext cx="541020" cy="5257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468772-8C93-4656-8339-2875947E3F1A}"/>
                  </a:ext>
                </a:extLst>
              </p:cNvPr>
              <p:cNvSpPr/>
              <p:nvPr/>
            </p:nvSpPr>
            <p:spPr>
              <a:xfrm>
                <a:off x="716280" y="52578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7A65F1-4741-4FE8-BA71-15CC062ECB17}"/>
                  </a:ext>
                </a:extLst>
              </p:cNvPr>
              <p:cNvSpPr/>
              <p:nvPr/>
            </p:nvSpPr>
            <p:spPr>
              <a:xfrm>
                <a:off x="1280160" y="106680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</p:grp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567467-F0DE-49F4-8481-3072CBED6E98}"/>
              </a:ext>
            </a:extLst>
          </p:cNvPr>
          <p:cNvSpPr txBox="1">
            <a:spLocks/>
          </p:cNvSpPr>
          <p:nvPr/>
        </p:nvSpPr>
        <p:spPr>
          <a:xfrm>
            <a:off x="6144916" y="4497113"/>
            <a:ext cx="2609951" cy="1029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accent6">
                    <a:lumMod val="50000"/>
                  </a:schemeClr>
                </a:solidFill>
              </a:rPr>
              <a:t>SMOTE and its many variants </a:t>
            </a:r>
            <a:r>
              <a:rPr lang="en-GB" sz="1500" dirty="0" err="1">
                <a:solidFill>
                  <a:schemeClr val="accent6">
                    <a:lumMod val="50000"/>
                  </a:schemeClr>
                </a:solidFill>
              </a:rPr>
              <a:t>sythesise</a:t>
            </a:r>
            <a:r>
              <a:rPr lang="en-GB" sz="1500" dirty="0">
                <a:solidFill>
                  <a:schemeClr val="accent6">
                    <a:lumMod val="50000"/>
                  </a:schemeClr>
                </a:solidFill>
              </a:rPr>
              <a:t> new instances between real points using a </a:t>
            </a:r>
            <a:r>
              <a:rPr lang="en-GB" sz="1500" i="1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GB" sz="1500" dirty="0">
                <a:solidFill>
                  <a:schemeClr val="accent6">
                    <a:lumMod val="50000"/>
                  </a:schemeClr>
                </a:solidFill>
              </a:rPr>
              <a:t> nearest neighbour approach</a:t>
            </a:r>
          </a:p>
          <a:p>
            <a:pPr marL="0" indent="0">
              <a:buNone/>
            </a:pPr>
            <a:endParaRPr lang="en-GB" sz="15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D866C0-94E3-41B3-92B2-8FE7DA5D9950}"/>
              </a:ext>
            </a:extLst>
          </p:cNvPr>
          <p:cNvGrpSpPr/>
          <p:nvPr/>
        </p:nvGrpSpPr>
        <p:grpSpPr>
          <a:xfrm>
            <a:off x="455957" y="2125266"/>
            <a:ext cx="2289392" cy="1416824"/>
            <a:chOff x="0" y="0"/>
            <a:chExt cx="1866900" cy="1249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2E806E-0ABA-46B4-8EAA-FF05C38222D7}"/>
                </a:ext>
              </a:extLst>
            </p:cNvPr>
            <p:cNvSpPr/>
            <p:nvPr/>
          </p:nvSpPr>
          <p:spPr>
            <a:xfrm>
              <a:off x="0" y="0"/>
              <a:ext cx="1866900" cy="12496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B13968D-4A60-4CC9-BE86-F6B69EB004B0}"/>
                </a:ext>
              </a:extLst>
            </p:cNvPr>
            <p:cNvSpPr/>
            <p:nvPr/>
          </p:nvSpPr>
          <p:spPr>
            <a:xfrm>
              <a:off x="160020" y="137160"/>
              <a:ext cx="53466" cy="80053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2C27F09-E91E-4BEB-BE75-02E0406D5141}"/>
                </a:ext>
              </a:extLst>
            </p:cNvPr>
            <p:cNvSpPr/>
            <p:nvPr/>
          </p:nvSpPr>
          <p:spPr>
            <a:xfrm>
              <a:off x="632460" y="129540"/>
              <a:ext cx="53466" cy="80053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A15E13D-C350-4F16-8085-89D2C977AB13}"/>
                </a:ext>
              </a:extLst>
            </p:cNvPr>
            <p:cNvSpPr/>
            <p:nvPr/>
          </p:nvSpPr>
          <p:spPr>
            <a:xfrm>
              <a:off x="335280" y="259080"/>
              <a:ext cx="53466" cy="8005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454D82F-57DB-4B7E-959D-72F5C4C4630B}"/>
                </a:ext>
              </a:extLst>
            </p:cNvPr>
            <p:cNvSpPr/>
            <p:nvPr/>
          </p:nvSpPr>
          <p:spPr>
            <a:xfrm>
              <a:off x="152400" y="556260"/>
              <a:ext cx="53466" cy="8005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963AE5-D041-45AD-BF89-E374F2ACFDFF}"/>
                </a:ext>
              </a:extLst>
            </p:cNvPr>
            <p:cNvSpPr/>
            <p:nvPr/>
          </p:nvSpPr>
          <p:spPr>
            <a:xfrm>
              <a:off x="495300" y="47244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14EDC2D-D66B-448B-BEF7-2031B3B75970}"/>
                </a:ext>
              </a:extLst>
            </p:cNvPr>
            <p:cNvSpPr/>
            <p:nvPr/>
          </p:nvSpPr>
          <p:spPr>
            <a:xfrm>
              <a:off x="624840" y="67818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E8F24A9-87DF-40AD-8C19-61D7A68E1DE5}"/>
                </a:ext>
              </a:extLst>
            </p:cNvPr>
            <p:cNvSpPr/>
            <p:nvPr/>
          </p:nvSpPr>
          <p:spPr>
            <a:xfrm>
              <a:off x="1714500" y="670560"/>
              <a:ext cx="53340" cy="800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838C1A-28C7-42C7-8581-B9B718E24726}"/>
                </a:ext>
              </a:extLst>
            </p:cNvPr>
            <p:cNvSpPr/>
            <p:nvPr/>
          </p:nvSpPr>
          <p:spPr>
            <a:xfrm>
              <a:off x="922020" y="70866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F84F049-0169-4DC7-8994-818EDC49BE06}"/>
                </a:ext>
              </a:extLst>
            </p:cNvPr>
            <p:cNvSpPr/>
            <p:nvPr/>
          </p:nvSpPr>
          <p:spPr>
            <a:xfrm>
              <a:off x="152400" y="68580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E75F53D-8524-4046-97F2-8434EF9FF969}"/>
                </a:ext>
              </a:extLst>
            </p:cNvPr>
            <p:cNvSpPr/>
            <p:nvPr/>
          </p:nvSpPr>
          <p:spPr>
            <a:xfrm>
              <a:off x="1104900" y="108204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DA2FC76-C7E2-4330-9590-F7E65AF44BD4}"/>
                </a:ext>
              </a:extLst>
            </p:cNvPr>
            <p:cNvSpPr/>
            <p:nvPr/>
          </p:nvSpPr>
          <p:spPr>
            <a:xfrm>
              <a:off x="1074420" y="38862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C09D6F2-3C7B-4773-AFC9-C0AC5995EFED}"/>
                </a:ext>
              </a:extLst>
            </p:cNvPr>
            <p:cNvSpPr/>
            <p:nvPr/>
          </p:nvSpPr>
          <p:spPr>
            <a:xfrm>
              <a:off x="1386840" y="84582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B1D329-2218-42D1-8898-0031E7B008AD}"/>
                </a:ext>
              </a:extLst>
            </p:cNvPr>
            <p:cNvSpPr/>
            <p:nvPr/>
          </p:nvSpPr>
          <p:spPr>
            <a:xfrm>
              <a:off x="1120140" y="60198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571A444-C1C9-4BCA-98F6-91CB9B71A236}"/>
                </a:ext>
              </a:extLst>
            </p:cNvPr>
            <p:cNvSpPr/>
            <p:nvPr/>
          </p:nvSpPr>
          <p:spPr>
            <a:xfrm>
              <a:off x="1714500" y="98298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8B64A7-EAE0-4373-B13E-3637315AD39E}"/>
                </a:ext>
              </a:extLst>
            </p:cNvPr>
            <p:cNvSpPr/>
            <p:nvPr/>
          </p:nvSpPr>
          <p:spPr>
            <a:xfrm>
              <a:off x="457200" y="99060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477DF28-B337-4AE0-AF88-7910C33F4886}"/>
                </a:ext>
              </a:extLst>
            </p:cNvPr>
            <p:cNvSpPr/>
            <p:nvPr/>
          </p:nvSpPr>
          <p:spPr>
            <a:xfrm>
              <a:off x="1303020" y="63246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C8ACE22-53E5-4397-A4F4-EFD7D973B041}"/>
                </a:ext>
              </a:extLst>
            </p:cNvPr>
            <p:cNvSpPr/>
            <p:nvPr/>
          </p:nvSpPr>
          <p:spPr>
            <a:xfrm>
              <a:off x="1318260" y="96012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B8EA83A-5120-4785-A41E-80EF218FCB49}"/>
                </a:ext>
              </a:extLst>
            </p:cNvPr>
            <p:cNvSpPr/>
            <p:nvPr/>
          </p:nvSpPr>
          <p:spPr>
            <a:xfrm>
              <a:off x="205740" y="95250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BA1CE71-1563-42EA-AC6E-BAE622B1E541}"/>
                </a:ext>
              </a:extLst>
            </p:cNvPr>
            <p:cNvSpPr/>
            <p:nvPr/>
          </p:nvSpPr>
          <p:spPr>
            <a:xfrm>
              <a:off x="1531620" y="108204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1F7A4DC-488C-4DBD-95A6-16B01F9981D8}"/>
                </a:ext>
              </a:extLst>
            </p:cNvPr>
            <p:cNvSpPr/>
            <p:nvPr/>
          </p:nvSpPr>
          <p:spPr>
            <a:xfrm>
              <a:off x="998220" y="967740"/>
              <a:ext cx="53466" cy="800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8C9FD5-A91D-4087-9FD6-031ADC4E0ADC}"/>
              </a:ext>
            </a:extLst>
          </p:cNvPr>
          <p:cNvGrpSpPr/>
          <p:nvPr/>
        </p:nvGrpSpPr>
        <p:grpSpPr>
          <a:xfrm>
            <a:off x="426752" y="3995597"/>
            <a:ext cx="2300581" cy="1503960"/>
            <a:chOff x="6182360" y="2804160"/>
            <a:chExt cx="1866900" cy="12496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D8E3A43-D5DC-4E79-80D0-244896819218}"/>
                </a:ext>
              </a:extLst>
            </p:cNvPr>
            <p:cNvGrpSpPr/>
            <p:nvPr/>
          </p:nvGrpSpPr>
          <p:grpSpPr>
            <a:xfrm>
              <a:off x="6350000" y="2964180"/>
              <a:ext cx="487680" cy="434340"/>
              <a:chOff x="0" y="0"/>
              <a:chExt cx="487680" cy="434340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D924A8A-B117-4F2C-871D-A25A3A609180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480060" cy="4343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0EF7ACB-5AA1-456E-AA40-633E6A05C2FF}"/>
                  </a:ext>
                </a:extLst>
              </p:cNvPr>
              <p:cNvCxnSpPr/>
              <p:nvPr/>
            </p:nvCxnSpPr>
            <p:spPr>
              <a:xfrm flipH="1">
                <a:off x="0" y="0"/>
                <a:ext cx="480060" cy="76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2665DA6-A8EC-4E1E-889C-4282D335E3B0}"/>
                  </a:ext>
                </a:extLst>
              </p:cNvPr>
              <p:cNvCxnSpPr/>
              <p:nvPr/>
            </p:nvCxnSpPr>
            <p:spPr>
              <a:xfrm flipV="1">
                <a:off x="0" y="121920"/>
                <a:ext cx="182880" cy="2895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1A0F8A6-B2F6-4B9B-AD81-CF9A6E1E9C0E}"/>
                  </a:ext>
                </a:extLst>
              </p:cNvPr>
              <p:cNvCxnSpPr/>
              <p:nvPr/>
            </p:nvCxnSpPr>
            <p:spPr>
              <a:xfrm>
                <a:off x="15240" y="7620"/>
                <a:ext cx="175260" cy="1219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0BF2CB-167E-4E31-BBE2-D06EACD1499E}"/>
                  </a:ext>
                </a:extLst>
              </p:cNvPr>
              <p:cNvCxnSpPr/>
              <p:nvPr/>
            </p:nvCxnSpPr>
            <p:spPr>
              <a:xfrm flipV="1">
                <a:off x="190500" y="0"/>
                <a:ext cx="297180" cy="1066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421DC3-FE61-4F30-B37C-6F98F09D849C}"/>
                </a:ext>
              </a:extLst>
            </p:cNvPr>
            <p:cNvSpPr/>
            <p:nvPr/>
          </p:nvSpPr>
          <p:spPr>
            <a:xfrm>
              <a:off x="6662420" y="3086100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061E11-2064-464B-B80D-E5F31B1DF7AD}"/>
                </a:ext>
              </a:extLst>
            </p:cNvPr>
            <p:cNvSpPr/>
            <p:nvPr/>
          </p:nvSpPr>
          <p:spPr>
            <a:xfrm>
              <a:off x="6327140" y="3078480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8DDC6C-3E39-4530-821C-2A3041AECB62}"/>
                </a:ext>
              </a:extLst>
            </p:cNvPr>
            <p:cNvSpPr/>
            <p:nvPr/>
          </p:nvSpPr>
          <p:spPr>
            <a:xfrm>
              <a:off x="6403340" y="3200400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46568EB-3E47-424F-93C9-864D3FF21BC4}"/>
                </a:ext>
              </a:extLst>
            </p:cNvPr>
            <p:cNvSpPr/>
            <p:nvPr/>
          </p:nvSpPr>
          <p:spPr>
            <a:xfrm>
              <a:off x="6532880" y="2926080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F909E16-2DD5-4CA0-AAE2-10470F6B4F72}"/>
                </a:ext>
              </a:extLst>
            </p:cNvPr>
            <p:cNvSpPr/>
            <p:nvPr/>
          </p:nvSpPr>
          <p:spPr>
            <a:xfrm>
              <a:off x="6418580" y="2990215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5232B8-939A-404A-AE1F-C90809B73917}"/>
                </a:ext>
              </a:extLst>
            </p:cNvPr>
            <p:cNvSpPr/>
            <p:nvPr/>
          </p:nvSpPr>
          <p:spPr>
            <a:xfrm>
              <a:off x="6631940" y="2971800"/>
              <a:ext cx="60960" cy="8382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3F7941-A05F-4967-95BF-941325E319AC}"/>
                </a:ext>
              </a:extLst>
            </p:cNvPr>
            <p:cNvGrpSpPr/>
            <p:nvPr/>
          </p:nvGrpSpPr>
          <p:grpSpPr>
            <a:xfrm>
              <a:off x="6182360" y="2804160"/>
              <a:ext cx="1866900" cy="1249680"/>
              <a:chOff x="0" y="0"/>
              <a:chExt cx="1866900" cy="124968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6712FD-5EEA-430C-BC15-C592868567B4}"/>
                  </a:ext>
                </a:extLst>
              </p:cNvPr>
              <p:cNvSpPr/>
              <p:nvPr/>
            </p:nvSpPr>
            <p:spPr>
              <a:xfrm>
                <a:off x="0" y="0"/>
                <a:ext cx="1866900" cy="12496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0B37CCF-5C6E-413D-BF72-FB9B683E9710}"/>
                  </a:ext>
                </a:extLst>
              </p:cNvPr>
              <p:cNvSpPr/>
              <p:nvPr/>
            </p:nvSpPr>
            <p:spPr>
              <a:xfrm>
                <a:off x="160020" y="137160"/>
                <a:ext cx="53466" cy="8005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473E98-0C0F-488C-AD6F-4C218CD92F90}"/>
                  </a:ext>
                </a:extLst>
              </p:cNvPr>
              <p:cNvSpPr/>
              <p:nvPr/>
            </p:nvSpPr>
            <p:spPr>
              <a:xfrm>
                <a:off x="632460" y="129540"/>
                <a:ext cx="53466" cy="8005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99A7506-563A-4735-BC7C-F44746ED89FB}"/>
                  </a:ext>
                </a:extLst>
              </p:cNvPr>
              <p:cNvSpPr/>
              <p:nvPr/>
            </p:nvSpPr>
            <p:spPr>
              <a:xfrm>
                <a:off x="335280" y="259080"/>
                <a:ext cx="53466" cy="8005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082133D-CC31-46A5-A8C0-AF8F588CC636}"/>
                  </a:ext>
                </a:extLst>
              </p:cNvPr>
              <p:cNvSpPr/>
              <p:nvPr/>
            </p:nvSpPr>
            <p:spPr>
              <a:xfrm>
                <a:off x="152400" y="556260"/>
                <a:ext cx="53466" cy="800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1297075-AB13-4041-B177-AD973BD3B715}"/>
                  </a:ext>
                </a:extLst>
              </p:cNvPr>
              <p:cNvSpPr/>
              <p:nvPr/>
            </p:nvSpPr>
            <p:spPr>
              <a:xfrm>
                <a:off x="495300" y="47244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2274863-BC04-4FCD-820F-CA0543DA5FA3}"/>
                  </a:ext>
                </a:extLst>
              </p:cNvPr>
              <p:cNvSpPr/>
              <p:nvPr/>
            </p:nvSpPr>
            <p:spPr>
              <a:xfrm>
                <a:off x="624840" y="67818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9BB0D5B-6949-4F07-A394-1AB7818178B0}"/>
                  </a:ext>
                </a:extLst>
              </p:cNvPr>
              <p:cNvSpPr/>
              <p:nvPr/>
            </p:nvSpPr>
            <p:spPr>
              <a:xfrm>
                <a:off x="1714500" y="670560"/>
                <a:ext cx="53340" cy="800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117519A-1F47-4A1D-BAD4-410A5F7917BD}"/>
                  </a:ext>
                </a:extLst>
              </p:cNvPr>
              <p:cNvSpPr/>
              <p:nvPr/>
            </p:nvSpPr>
            <p:spPr>
              <a:xfrm>
                <a:off x="922020" y="70866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9992DB-24DE-4457-B03C-FE8848AF3088}"/>
                  </a:ext>
                </a:extLst>
              </p:cNvPr>
              <p:cNvSpPr/>
              <p:nvPr/>
            </p:nvSpPr>
            <p:spPr>
              <a:xfrm>
                <a:off x="152400" y="68580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4B8DF6E-0B65-45B1-BE5E-19269CD5F519}"/>
                  </a:ext>
                </a:extLst>
              </p:cNvPr>
              <p:cNvSpPr/>
              <p:nvPr/>
            </p:nvSpPr>
            <p:spPr>
              <a:xfrm>
                <a:off x="1104900" y="108204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74B1E35-BD68-4019-8457-E90764EFD75B}"/>
                  </a:ext>
                </a:extLst>
              </p:cNvPr>
              <p:cNvSpPr/>
              <p:nvPr/>
            </p:nvSpPr>
            <p:spPr>
              <a:xfrm>
                <a:off x="1074420" y="38862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C2F6C1A-53BE-4BE0-823C-A7AEA92DD21B}"/>
                  </a:ext>
                </a:extLst>
              </p:cNvPr>
              <p:cNvSpPr/>
              <p:nvPr/>
            </p:nvSpPr>
            <p:spPr>
              <a:xfrm>
                <a:off x="1386840" y="84582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FA8691D-F861-4EC1-80E0-8183FD874CCF}"/>
                  </a:ext>
                </a:extLst>
              </p:cNvPr>
              <p:cNvSpPr/>
              <p:nvPr/>
            </p:nvSpPr>
            <p:spPr>
              <a:xfrm>
                <a:off x="1120140" y="60198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D63E816-72B8-4838-AD54-2FA01E5FDE56}"/>
                  </a:ext>
                </a:extLst>
              </p:cNvPr>
              <p:cNvSpPr/>
              <p:nvPr/>
            </p:nvSpPr>
            <p:spPr>
              <a:xfrm>
                <a:off x="1714500" y="98298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1B4AC84-54B9-4F78-9361-2B2B1227203B}"/>
                  </a:ext>
                </a:extLst>
              </p:cNvPr>
              <p:cNvSpPr/>
              <p:nvPr/>
            </p:nvSpPr>
            <p:spPr>
              <a:xfrm>
                <a:off x="457200" y="99060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F47FC16-529A-4B94-8FCB-7CEF2F123626}"/>
                  </a:ext>
                </a:extLst>
              </p:cNvPr>
              <p:cNvSpPr/>
              <p:nvPr/>
            </p:nvSpPr>
            <p:spPr>
              <a:xfrm>
                <a:off x="1303020" y="63246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0F6DD4F-1C20-4A07-816B-EFA51E5696AA}"/>
                  </a:ext>
                </a:extLst>
              </p:cNvPr>
              <p:cNvSpPr/>
              <p:nvPr/>
            </p:nvSpPr>
            <p:spPr>
              <a:xfrm>
                <a:off x="1318260" y="96012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69586F5-6C38-4C20-8787-2224CB91A8BD}"/>
                  </a:ext>
                </a:extLst>
              </p:cNvPr>
              <p:cNvSpPr/>
              <p:nvPr/>
            </p:nvSpPr>
            <p:spPr>
              <a:xfrm>
                <a:off x="205740" y="95250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7766BA-4613-4774-BB58-7C0D5196A80D}"/>
                  </a:ext>
                </a:extLst>
              </p:cNvPr>
              <p:cNvSpPr/>
              <p:nvPr/>
            </p:nvSpPr>
            <p:spPr>
              <a:xfrm>
                <a:off x="1531620" y="108204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B0645DB-4713-4297-95E9-2175A8A40268}"/>
                  </a:ext>
                </a:extLst>
              </p:cNvPr>
              <p:cNvSpPr/>
              <p:nvPr/>
            </p:nvSpPr>
            <p:spPr>
              <a:xfrm>
                <a:off x="998220" y="967740"/>
                <a:ext cx="53466" cy="800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sz="1050"/>
              </a:p>
            </p:txBody>
          </p:sp>
        </p:grpSp>
      </p:grp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1AF3B2A4-4DB5-4355-B455-36CDED17BA67}"/>
              </a:ext>
            </a:extLst>
          </p:cNvPr>
          <p:cNvSpPr/>
          <p:nvPr/>
        </p:nvSpPr>
        <p:spPr>
          <a:xfrm>
            <a:off x="1427067" y="3487163"/>
            <a:ext cx="427139" cy="57165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632502-DBC2-4B24-9D63-59396301B1A7}"/>
              </a:ext>
            </a:extLst>
          </p:cNvPr>
          <p:cNvCxnSpPr>
            <a:stCxn id="54" idx="4"/>
            <a:endCxn id="57" idx="3"/>
          </p:cNvCxnSpPr>
          <p:nvPr/>
        </p:nvCxnSpPr>
        <p:spPr>
          <a:xfrm flipH="1">
            <a:off x="624203" y="4257008"/>
            <a:ext cx="32685" cy="4902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E14968A-A4AE-4F51-8CAE-7C519577C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2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4A39-C033-43EC-A477-9B52A2E2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SMOTE can be used to synthetically generate numerical data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C4A33-1498-4728-A22E-706C94493566}"/>
              </a:ext>
            </a:extLst>
          </p:cNvPr>
          <p:cNvSpPr/>
          <p:nvPr/>
        </p:nvSpPr>
        <p:spPr>
          <a:xfrm>
            <a:off x="3756048" y="5281408"/>
            <a:ext cx="52300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/>
              <a:t>SMOTE can accurately synthesise data distributions</a:t>
            </a:r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C3EB2-CDC2-4D04-8D85-7D4422EC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17" y="2183843"/>
            <a:ext cx="2300042" cy="2827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2333-77DA-447B-8CAC-7C4CB02BD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81" y="2125266"/>
            <a:ext cx="2910284" cy="2915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64B5D3-2D37-4B3F-828E-EF757232BD42}"/>
              </a:ext>
            </a:extLst>
          </p:cNvPr>
          <p:cNvSpPr txBox="1"/>
          <p:nvPr/>
        </p:nvSpPr>
        <p:spPr>
          <a:xfrm>
            <a:off x="3756048" y="2054947"/>
            <a:ext cx="22966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25" b="1" dirty="0"/>
              <a:t>Correlation diff between original and </a:t>
            </a:r>
          </a:p>
          <a:p>
            <a:pPr algn="ctr"/>
            <a:r>
              <a:rPr lang="en-GB" sz="825" b="1" dirty="0"/>
              <a:t>generated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01C52-DA8F-48AA-942A-44466E8C19EE}"/>
              </a:ext>
            </a:extLst>
          </p:cNvPr>
          <p:cNvSpPr/>
          <p:nvPr/>
        </p:nvSpPr>
        <p:spPr>
          <a:xfrm>
            <a:off x="367838" y="2309899"/>
            <a:ext cx="2674620" cy="69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31491-8DBA-47B8-A012-2D34F8D10CAB}"/>
              </a:ext>
            </a:extLst>
          </p:cNvPr>
          <p:cNvSpPr txBox="1"/>
          <p:nvPr/>
        </p:nvSpPr>
        <p:spPr>
          <a:xfrm>
            <a:off x="566409" y="2410315"/>
            <a:ext cx="19711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4 different variants of SMOTE</a:t>
            </a:r>
          </a:p>
          <a:p>
            <a:pPr algn="ctr"/>
            <a:r>
              <a:rPr lang="en-GB" sz="1050" dirty="0">
                <a:solidFill>
                  <a:schemeClr val="accent6">
                    <a:lumMod val="50000"/>
                  </a:schemeClr>
                </a:solidFill>
              </a:rPr>
              <a:t>-regular, B1, B2 &amp; ADASYN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422DB-FCB1-43FD-ABD0-2EDE7BCF09C5}"/>
              </a:ext>
            </a:extLst>
          </p:cNvPr>
          <p:cNvSpPr/>
          <p:nvPr/>
        </p:nvSpPr>
        <p:spPr>
          <a:xfrm>
            <a:off x="367838" y="3266707"/>
            <a:ext cx="2674620" cy="10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8E7EF-5EBF-4A6D-B715-4BEBC1EC739B}"/>
              </a:ext>
            </a:extLst>
          </p:cNvPr>
          <p:cNvSpPr/>
          <p:nvPr/>
        </p:nvSpPr>
        <p:spPr>
          <a:xfrm>
            <a:off x="367838" y="4519661"/>
            <a:ext cx="2674620" cy="10420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029F2-207A-43D8-A691-555FAE68DB09}"/>
              </a:ext>
            </a:extLst>
          </p:cNvPr>
          <p:cNvSpPr txBox="1"/>
          <p:nvPr/>
        </p:nvSpPr>
        <p:spPr>
          <a:xfrm>
            <a:off x="810694" y="3337631"/>
            <a:ext cx="1870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3 different datasets</a:t>
            </a:r>
          </a:p>
          <a:p>
            <a:pPr algn="ctr"/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-generated data</a:t>
            </a:r>
          </a:p>
          <a:p>
            <a:pPr algn="ctr"/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-ICS adult census</a:t>
            </a:r>
          </a:p>
          <a:p>
            <a:pPr algn="ctr"/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-LSOA Atlas census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6B591-4703-4BBA-9049-4462A51A2A57}"/>
              </a:ext>
            </a:extLst>
          </p:cNvPr>
          <p:cNvSpPr txBox="1"/>
          <p:nvPr/>
        </p:nvSpPr>
        <p:spPr>
          <a:xfrm>
            <a:off x="469307" y="4519660"/>
            <a:ext cx="25531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quality assessed</a:t>
            </a:r>
          </a:p>
          <a:p>
            <a:pPr algn="ctr"/>
            <a:r>
              <a:rPr lang="en-GB" sz="1050" dirty="0">
                <a:solidFill>
                  <a:schemeClr val="accent2">
                    <a:lumMod val="75000"/>
                  </a:schemeClr>
                </a:solidFill>
              </a:rPr>
              <a:t>-correlation</a:t>
            </a:r>
          </a:p>
          <a:p>
            <a:pPr algn="ctr"/>
            <a:r>
              <a:rPr lang="en-GB" sz="1050" dirty="0">
                <a:solidFill>
                  <a:schemeClr val="accent2">
                    <a:lumMod val="75000"/>
                  </a:schemeClr>
                </a:solidFill>
              </a:rPr>
              <a:t>-intersection</a:t>
            </a:r>
          </a:p>
          <a:p>
            <a:pPr algn="ctr"/>
            <a:r>
              <a:rPr lang="en-GB" sz="1050" dirty="0">
                <a:solidFill>
                  <a:schemeClr val="accent2">
                    <a:lumMod val="75000"/>
                  </a:schemeClr>
                </a:solidFill>
              </a:rPr>
              <a:t>-Bhattacharyya distance</a:t>
            </a:r>
          </a:p>
          <a:p>
            <a:endParaRPr lang="en-GB" sz="105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19D48E9-CC16-4614-ADA5-87405894F980}"/>
              </a:ext>
            </a:extLst>
          </p:cNvPr>
          <p:cNvSpPr/>
          <p:nvPr/>
        </p:nvSpPr>
        <p:spPr>
          <a:xfrm>
            <a:off x="1589809" y="2965987"/>
            <a:ext cx="230678" cy="33618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CED6AF2-37AF-4C22-8974-7E8667F34172}"/>
              </a:ext>
            </a:extLst>
          </p:cNvPr>
          <p:cNvSpPr/>
          <p:nvPr/>
        </p:nvSpPr>
        <p:spPr>
          <a:xfrm>
            <a:off x="1589809" y="4237877"/>
            <a:ext cx="230678" cy="33618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387BB-30EF-4B79-B782-47F2EE826E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9F0F-67BF-4854-92F4-740B2FA8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SMOTE can also be used to synthesis more complex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F24A-6BE9-486F-AFE5-34CC85FF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640" y="3182666"/>
            <a:ext cx="2285040" cy="865071"/>
          </a:xfr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350" dirty="0"/>
              <a:t>The nature of SMOTE leads to some generalisation and smoothing of the data; can be affected by outliers =&gt; quality measures decrease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7563C-D119-4E49-AF50-0ED37825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907382"/>
            <a:ext cx="2427083" cy="4093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403DC-3893-44AE-A295-8C5E2DDC0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52" y="2152662"/>
            <a:ext cx="3259712" cy="3265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8F30C1-B95C-45FD-9D55-2282D2A18543}"/>
              </a:ext>
            </a:extLst>
          </p:cNvPr>
          <p:cNvSpPr txBox="1"/>
          <p:nvPr/>
        </p:nvSpPr>
        <p:spPr>
          <a:xfrm>
            <a:off x="3241804" y="2171352"/>
            <a:ext cx="2293144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Modelling of numerical data from the ICS adult census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CEB3B-463E-407E-8B73-15077B7DA2A8}"/>
              </a:ext>
            </a:extLst>
          </p:cNvPr>
          <p:cNvSpPr txBox="1"/>
          <p:nvPr/>
        </p:nvSpPr>
        <p:spPr>
          <a:xfrm>
            <a:off x="3258507" y="4742378"/>
            <a:ext cx="2279307" cy="57708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dirty="0"/>
              <a:t>Need to carefully consider how SMOTE can be applied to categorical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F11F7-94F5-49AD-AAB4-58246C5CC272}"/>
              </a:ext>
            </a:extLst>
          </p:cNvPr>
          <p:cNvSpPr txBox="1"/>
          <p:nvPr/>
        </p:nvSpPr>
        <p:spPr>
          <a:xfrm>
            <a:off x="6040366" y="2009769"/>
            <a:ext cx="229663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25" b="1" dirty="0"/>
              <a:t>Correlation diff between original and generated data – ICS adult census numerical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F2B8-B9DB-47EC-885F-C40C74A43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8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Results – OCS Adult Census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EAC2-9717-4EE0-9B1A-DE685E3E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28017"/>
              </p:ext>
            </p:extLst>
          </p:nvPr>
        </p:nvGraphicFramePr>
        <p:xfrm>
          <a:off x="211874" y="1244843"/>
          <a:ext cx="8575287" cy="4964023"/>
        </p:xfrm>
        <a:graphic>
          <a:graphicData uri="http://schemas.openxmlformats.org/drawingml/2006/table">
            <a:tbl>
              <a:tblPr firstRow="1" bandRow="1">
                <a:tableStyleId>{C74878F3-B143-48B7-B660-434DD749AE68}</a:tableStyleId>
              </a:tblPr>
              <a:tblGrid>
                <a:gridCol w="1715057">
                  <a:extLst>
                    <a:ext uri="{9D8B030D-6E8A-4147-A177-3AD203B41FA5}">
                      <a16:colId xmlns:a16="http://schemas.microsoft.com/office/drawing/2014/main" val="1609722651"/>
                    </a:ext>
                  </a:extLst>
                </a:gridCol>
                <a:gridCol w="2341303">
                  <a:extLst>
                    <a:ext uri="{9D8B030D-6E8A-4147-A177-3AD203B41FA5}">
                      <a16:colId xmlns:a16="http://schemas.microsoft.com/office/drawing/2014/main" val="592166452"/>
                    </a:ext>
                  </a:extLst>
                </a:gridCol>
                <a:gridCol w="1441190">
                  <a:extLst>
                    <a:ext uri="{9D8B030D-6E8A-4147-A177-3AD203B41FA5}">
                      <a16:colId xmlns:a16="http://schemas.microsoft.com/office/drawing/2014/main" val="340909852"/>
                    </a:ext>
                  </a:extLst>
                </a:gridCol>
                <a:gridCol w="1362680">
                  <a:extLst>
                    <a:ext uri="{9D8B030D-6E8A-4147-A177-3AD203B41FA5}">
                      <a16:colId xmlns:a16="http://schemas.microsoft.com/office/drawing/2014/main" val="610327480"/>
                    </a:ext>
                  </a:extLst>
                </a:gridCol>
                <a:gridCol w="1715057">
                  <a:extLst>
                    <a:ext uri="{9D8B030D-6E8A-4147-A177-3AD203B41FA5}">
                      <a16:colId xmlns:a16="http://schemas.microsoft.com/office/drawing/2014/main" val="3234892435"/>
                    </a:ext>
                  </a:extLst>
                </a:gridCol>
              </a:tblGrid>
              <a:tr h="632280">
                <a:tc>
                  <a:txBody>
                    <a:bodyPr/>
                    <a:lstStyle/>
                    <a:p>
                      <a:r>
                        <a:rPr lang="en-GB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Testing 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07155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GAN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GB" sz="2000" dirty="0"/>
                        <a:t>OCS Adult Census (numerical variables)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en-GB" sz="2000" dirty="0"/>
                        <a:t>Synthesis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en-GB" sz="2000" dirty="0"/>
                        <a:t>Data Quality – Pearson Correlation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US" sz="2000" dirty="0"/>
                        <a:t>absolute mean difference between real &amp; synthetic correlation matrices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0.085802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39576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WGAN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0.064000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55155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SMOTE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0.011192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53917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SMOTE B1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0.011192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29068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SMOTE B2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0.009105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9142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ADASYN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0.012401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23159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Autoencoder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0.008293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70343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Variational Autoencoder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0.211314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7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27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93526-A01C-40DB-809B-6C83D15C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 to real-world problem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E6403-2829-4664-A17B-618F27BC4490}"/>
              </a:ext>
            </a:extLst>
          </p:cNvPr>
          <p:cNvSpPr txBox="1"/>
          <p:nvPr/>
        </p:nvSpPr>
        <p:spPr>
          <a:xfrm>
            <a:off x="628650" y="1338795"/>
            <a:ext cx="7746023" cy="284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US" sz="2600" dirty="0">
                <a:latin typeface="Calibri"/>
                <a:sym typeface="Calibri"/>
              </a:rPr>
              <a:t>Stakeholder: ONS Stats support team (Pete Stokes, Adil </a:t>
            </a:r>
            <a:r>
              <a:rPr lang="en-US" sz="2600" dirty="0" err="1">
                <a:latin typeface="Calibri"/>
                <a:sym typeface="Calibri"/>
              </a:rPr>
              <a:t>Deedat</a:t>
            </a:r>
            <a:r>
              <a:rPr lang="en-US" sz="2600" dirty="0">
                <a:latin typeface="Calibri"/>
                <a:sym typeface="Calibri"/>
              </a:rPr>
              <a:t>)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GB" sz="2600" dirty="0">
                <a:latin typeface="Calibri"/>
                <a:sym typeface="Calibri"/>
              </a:rPr>
              <a:t>What? Labour Force Survey (LFS) – Synthetic data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US" sz="2600" dirty="0">
                <a:latin typeface="Calibri"/>
                <a:sym typeface="Calibri"/>
              </a:rPr>
              <a:t>Currently doing: </a:t>
            </a:r>
          </a:p>
          <a:p>
            <a:pPr marL="731520" lvl="1" indent="-274320">
              <a:spcBef>
                <a:spcPts val="500"/>
              </a:spcBef>
              <a:buClr>
                <a:srgbClr val="B0CCB0"/>
              </a:buClr>
              <a:buSzPts val="1748"/>
              <a:buFont typeface="Noto Sans Symbols"/>
              <a:buChar char="▶"/>
            </a:pPr>
            <a:r>
              <a:rPr lang="en-US" sz="2300" dirty="0">
                <a:solidFill>
                  <a:srgbClr val="676A55"/>
                </a:solidFill>
                <a:latin typeface="Calibri"/>
                <a:sym typeface="Calibri"/>
              </a:rPr>
              <a:t>Uploading LFS dataset to DAP</a:t>
            </a:r>
          </a:p>
          <a:p>
            <a:pPr marL="731520" lvl="1" indent="-274320">
              <a:spcBef>
                <a:spcPts val="500"/>
              </a:spcBef>
              <a:buClr>
                <a:srgbClr val="B0CCB0"/>
              </a:buClr>
              <a:buSzPts val="1748"/>
              <a:buFont typeface="Noto Sans Symbols"/>
              <a:buChar char="▶"/>
            </a:pPr>
            <a:r>
              <a:rPr lang="en-US" sz="2300" dirty="0">
                <a:solidFill>
                  <a:srgbClr val="676A55"/>
                </a:solidFill>
                <a:latin typeface="Calibri"/>
                <a:sym typeface="Calibri"/>
              </a:rPr>
              <a:t>Investigating categorical data problem </a:t>
            </a:r>
          </a:p>
          <a:p>
            <a:endParaRPr lang="en-GB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FD0AC-01D8-4419-8B7C-91C5EADAF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using real data</a:t>
            </a:r>
            <a:endParaRPr dirty="0"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sensitivity</a:t>
            </a:r>
            <a:r>
              <a:rPr lang="en-GB" dirty="0"/>
              <a:t>, 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vailability</a:t>
            </a:r>
            <a:r>
              <a:rPr lang="en-GB" dirty="0"/>
              <a:t>, m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issing data</a:t>
            </a:r>
            <a:endParaRPr dirty="0"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 synthetic data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lang="en-GB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Impact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lang="en-GB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Easier, faster and safer for ONS to share sensitive data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endParaRPr lang="en-US" sz="800" dirty="0"/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Linked to several ONS DSC projects (Trade, Housing, etc.)</a:t>
            </a:r>
          </a:p>
          <a:p>
            <a:pPr marL="731520" lvl="1" indent="-274320">
              <a:lnSpc>
                <a:spcPct val="90000"/>
              </a:lnSpc>
              <a:spcBef>
                <a:spcPts val="0"/>
              </a:spcBef>
            </a:pPr>
            <a:endParaRPr lang="en-US" sz="600" dirty="0"/>
          </a:p>
          <a:p>
            <a:pPr marL="731520" lvl="1" indent="-274320">
              <a:lnSpc>
                <a:spcPct val="90000"/>
              </a:lnSpc>
            </a:pPr>
            <a:r>
              <a:rPr lang="en-US" dirty="0"/>
              <a:t>Data sharing/privacy for medical, </a:t>
            </a:r>
            <a:r>
              <a:rPr lang="en-US" dirty="0" err="1"/>
              <a:t>defence</a:t>
            </a:r>
            <a:r>
              <a:rPr lang="en-US" dirty="0"/>
              <a:t> apps etc.</a:t>
            </a:r>
          </a:p>
          <a:p>
            <a:pPr marL="731520" lvl="1" indent="-235712">
              <a:lnSpc>
                <a:spcPct val="90000"/>
              </a:lnSpc>
              <a:buSzPts val="608"/>
              <a:buNone/>
            </a:pPr>
            <a:endParaRPr lang="en-US" sz="500" dirty="0"/>
          </a:p>
          <a:p>
            <a:pPr marL="731520" lvl="1" indent="-274320">
              <a:lnSpc>
                <a:spcPct val="90000"/>
              </a:lnSpc>
            </a:pPr>
            <a:r>
              <a:rPr lang="en-US" dirty="0"/>
              <a:t>Online tool for synthetic data generation in the future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93526-A01C-40DB-809B-6C83D15C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 to real-world problem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E6403-2829-4664-A17B-618F27BC4490}"/>
              </a:ext>
            </a:extLst>
          </p:cNvPr>
          <p:cNvSpPr txBox="1"/>
          <p:nvPr/>
        </p:nvSpPr>
        <p:spPr>
          <a:xfrm>
            <a:off x="628650" y="1338795"/>
            <a:ext cx="7746023" cy="455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US" sz="2600" dirty="0">
                <a:latin typeface="Calibri"/>
                <a:sym typeface="Calibri"/>
              </a:rPr>
              <a:t>Stakeholder: ONS national Accounts, Trade ITIS (International Trade in Services)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GB" sz="2600" dirty="0">
                <a:latin typeface="Calibri"/>
                <a:sym typeface="Calibri"/>
              </a:rPr>
              <a:t>What? Imputation, back-casting 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US" sz="2600" dirty="0">
                <a:latin typeface="Calibri"/>
                <a:sym typeface="Calibri"/>
              </a:rPr>
              <a:t>Currently doing: </a:t>
            </a:r>
          </a:p>
          <a:p>
            <a:pPr marL="731520" lvl="1" indent="-274320">
              <a:spcBef>
                <a:spcPts val="500"/>
              </a:spcBef>
              <a:buClr>
                <a:srgbClr val="B0CCB0"/>
              </a:buClr>
              <a:buSzPts val="1748"/>
              <a:buFont typeface="Noto Sans Symbols"/>
              <a:buChar char="▶"/>
            </a:pPr>
            <a:r>
              <a:rPr lang="en-US" sz="2300" dirty="0">
                <a:solidFill>
                  <a:srgbClr val="676A55"/>
                </a:solidFill>
                <a:latin typeface="Calibri"/>
                <a:sym typeface="Calibri"/>
              </a:rPr>
              <a:t> investigate hardware DAP (plan A), Campus VM (plan B, </a:t>
            </a:r>
            <a:r>
              <a:rPr lang="en-US" sz="2300" dirty="0">
                <a:solidFill>
                  <a:srgbClr val="FF0000"/>
                </a:solidFill>
                <a:latin typeface="Calibri"/>
                <a:sym typeface="Calibri"/>
              </a:rPr>
              <a:t>need GPU</a:t>
            </a:r>
            <a:r>
              <a:rPr lang="en-US" sz="2300" dirty="0">
                <a:solidFill>
                  <a:srgbClr val="676A55"/>
                </a:solidFill>
                <a:latin typeface="Calibri"/>
                <a:sym typeface="Calibri"/>
              </a:rPr>
              <a:t>)</a:t>
            </a:r>
          </a:p>
          <a:p>
            <a:pPr marL="731520" lvl="1" indent="-274320">
              <a:spcBef>
                <a:spcPts val="500"/>
              </a:spcBef>
              <a:buClr>
                <a:srgbClr val="B0CCB0"/>
              </a:buClr>
              <a:buSzPts val="1748"/>
              <a:buFont typeface="Noto Sans Symbols"/>
              <a:buChar char="▶"/>
            </a:pPr>
            <a:r>
              <a:rPr lang="en-US" sz="2300" dirty="0">
                <a:solidFill>
                  <a:srgbClr val="676A55"/>
                </a:solidFill>
                <a:latin typeface="Calibri"/>
                <a:sym typeface="Calibri"/>
              </a:rPr>
              <a:t> data pattern analyses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US" sz="2600" dirty="0">
                <a:latin typeface="Calibri"/>
                <a:sym typeface="Calibri"/>
              </a:rPr>
              <a:t>To do: requirements, scoping, planning (</a:t>
            </a:r>
            <a:r>
              <a:rPr lang="en-US" sz="2600" dirty="0">
                <a:solidFill>
                  <a:srgbClr val="FF0000"/>
                </a:solidFill>
                <a:latin typeface="Calibri"/>
                <a:sym typeface="Calibri"/>
              </a:rPr>
              <a:t>need domain expertise</a:t>
            </a:r>
            <a:r>
              <a:rPr lang="en-US" sz="2600" dirty="0">
                <a:latin typeface="Calibri"/>
                <a:sym typeface="Calibri"/>
              </a:rPr>
              <a:t>)</a:t>
            </a:r>
          </a:p>
          <a:p>
            <a:pPr marL="274320" lvl="0" indent="-274320">
              <a:spcBef>
                <a:spcPts val="600"/>
              </a:spcBef>
              <a:buClr>
                <a:srgbClr val="72A376"/>
              </a:buClr>
              <a:buSzPts val="1976"/>
              <a:buFont typeface="Noto Sans Symbols"/>
              <a:buChar char="▶"/>
            </a:pPr>
            <a:r>
              <a:rPr lang="en-GB" sz="2600" dirty="0">
                <a:solidFill>
                  <a:srgbClr val="FF0000"/>
                </a:solidFill>
                <a:latin typeface="Calibri"/>
                <a:sym typeface="Calibri"/>
              </a:rPr>
              <a:t>Need go/no-go decision</a:t>
            </a:r>
          </a:p>
          <a:p>
            <a:endParaRPr lang="en-GB" sz="10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FD0AC-01D8-4419-8B7C-91C5EADAF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879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Next steps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Further evaluation of algorithms and techniques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Standardise quality assessment </a:t>
            </a:r>
          </a:p>
          <a:p>
            <a:pPr marL="274320" lvl="0" indent="-274320"/>
            <a:r>
              <a:rPr lang="en-US" dirty="0"/>
              <a:t>Privacy evaluation (with Cardiff University)</a:t>
            </a:r>
          </a:p>
          <a:p>
            <a:pPr marL="274320" lvl="0" indent="-274320"/>
            <a:r>
              <a:rPr lang="en-US" dirty="0"/>
              <a:t>Model optimization (with University of Bath, MSc project)</a:t>
            </a:r>
          </a:p>
          <a:p>
            <a:pPr marL="274320" lvl="0" indent="-274320"/>
            <a:r>
              <a:rPr lang="en-US" dirty="0"/>
              <a:t>Categorical data</a:t>
            </a:r>
          </a:p>
          <a:p>
            <a:pPr marL="274320" lvl="0" indent="-274320"/>
            <a:r>
              <a:rPr lang="en-US" dirty="0"/>
              <a:t>Report write-up (blog &amp; technical)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274320" lvl="0" indent="-274320"/>
            <a:endParaRPr lang="en-US" dirty="0"/>
          </a:p>
          <a:p>
            <a:pPr marL="274320" lvl="0" indent="-27432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274320" lvl="0" indent="-274320"/>
            <a:endParaRPr lang="en-US" sz="2300" dirty="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72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342064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dirty="0"/>
              <a:t>Access to Customers: data, domain expertise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quality/privacy tr</a:t>
            </a:r>
            <a:r>
              <a:rPr lang="en-GB" dirty="0"/>
              <a:t>ade off 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GB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GB" dirty="0">
                <a:solidFill>
                  <a:schemeClr val="dk1"/>
                </a:solidFill>
              </a:rPr>
              <a:t>Computer with GPUs</a:t>
            </a:r>
          </a:p>
          <a:p>
            <a:pPr marL="274320" indent="-274320"/>
            <a:r>
              <a:rPr lang="en-GB" dirty="0"/>
              <a:t>Is deep learning the way forward?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GB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274320" lvl="0" indent="-27432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</a:p>
          <a:p>
            <a:pPr marL="274320" lvl="0" indent="-274320"/>
            <a:endParaRPr lang="en-US" sz="2300" dirty="0">
              <a:solidFill>
                <a:schemeClr val="dk2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7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R</a:t>
            </a:r>
            <a:r>
              <a:rPr lang="en-GB" sz="3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oadmap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2EAC2-9717-4EE0-9B1A-DE685E3E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0840"/>
              </p:ext>
            </p:extLst>
          </p:nvPr>
        </p:nvGraphicFramePr>
        <p:xfrm>
          <a:off x="211874" y="1501320"/>
          <a:ext cx="8575287" cy="3245285"/>
        </p:xfrm>
        <a:graphic>
          <a:graphicData uri="http://schemas.openxmlformats.org/drawingml/2006/table">
            <a:tbl>
              <a:tblPr firstRow="1" bandRow="1">
                <a:tableStyleId>{C74878F3-B143-48B7-B660-434DD749AE68}</a:tableStyleId>
              </a:tblPr>
              <a:tblGrid>
                <a:gridCol w="1715057">
                  <a:extLst>
                    <a:ext uri="{9D8B030D-6E8A-4147-A177-3AD203B41FA5}">
                      <a16:colId xmlns:a16="http://schemas.microsoft.com/office/drawing/2014/main" val="1609722651"/>
                    </a:ext>
                  </a:extLst>
                </a:gridCol>
                <a:gridCol w="2341303">
                  <a:extLst>
                    <a:ext uri="{9D8B030D-6E8A-4147-A177-3AD203B41FA5}">
                      <a16:colId xmlns:a16="http://schemas.microsoft.com/office/drawing/2014/main" val="592166452"/>
                    </a:ext>
                  </a:extLst>
                </a:gridCol>
                <a:gridCol w="1441190">
                  <a:extLst>
                    <a:ext uri="{9D8B030D-6E8A-4147-A177-3AD203B41FA5}">
                      <a16:colId xmlns:a16="http://schemas.microsoft.com/office/drawing/2014/main" val="340909852"/>
                    </a:ext>
                  </a:extLst>
                </a:gridCol>
                <a:gridCol w="1362680">
                  <a:extLst>
                    <a:ext uri="{9D8B030D-6E8A-4147-A177-3AD203B41FA5}">
                      <a16:colId xmlns:a16="http://schemas.microsoft.com/office/drawing/2014/main" val="610327480"/>
                    </a:ext>
                  </a:extLst>
                </a:gridCol>
                <a:gridCol w="1715057">
                  <a:extLst>
                    <a:ext uri="{9D8B030D-6E8A-4147-A177-3AD203B41FA5}">
                      <a16:colId xmlns:a16="http://schemas.microsoft.com/office/drawing/2014/main" val="3234892435"/>
                    </a:ext>
                  </a:extLst>
                </a:gridCol>
              </a:tblGrid>
              <a:tr h="632280">
                <a:tc>
                  <a:txBody>
                    <a:bodyPr/>
                    <a:lstStyle/>
                    <a:p>
                      <a:r>
                        <a:rPr lang="en-GB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Testing 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07155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GAN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GB" sz="2000" dirty="0"/>
                        <a:t>LSOA Atlas,</a:t>
                      </a:r>
                    </a:p>
                    <a:p>
                      <a:r>
                        <a:rPr lang="en-GB" sz="2000" dirty="0"/>
                        <a:t>OCS Adult Census,</a:t>
                      </a:r>
                    </a:p>
                    <a:p>
                      <a:r>
                        <a:rPr lang="en-GB" sz="2000" dirty="0"/>
                        <a:t>Cancer Cells,</a:t>
                      </a:r>
                    </a:p>
                    <a:p>
                      <a:r>
                        <a:rPr lang="en-GB" sz="2000" dirty="0"/>
                        <a:t>Credit card fraud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GB" sz="2000" dirty="0"/>
                        <a:t>Synthesis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GB" sz="2000" dirty="0"/>
                        <a:t>Data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39290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CGAN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39576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WGAN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55155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WCGAN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53917"/>
                  </a:ext>
                </a:extLst>
              </a:tr>
              <a:tr h="508849">
                <a:tc>
                  <a:txBody>
                    <a:bodyPr/>
                    <a:lstStyle/>
                    <a:p>
                      <a:r>
                        <a:rPr lang="en-GB" sz="2000" dirty="0"/>
                        <a:t>SMOTE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2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b="1" dirty="0"/>
              <a:t>Progress – Processing Pipeline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E5C2C-53B4-4FEF-8746-92F449E0E1C8}"/>
              </a:ext>
            </a:extLst>
          </p:cNvPr>
          <p:cNvSpPr/>
          <p:nvPr/>
        </p:nvSpPr>
        <p:spPr>
          <a:xfrm>
            <a:off x="951725" y="2862577"/>
            <a:ext cx="1688841" cy="1175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System parameters determination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5AD42-E2E9-43E0-8C07-771FF6423580}"/>
              </a:ext>
            </a:extLst>
          </p:cNvPr>
          <p:cNvSpPr/>
          <p:nvPr/>
        </p:nvSpPr>
        <p:spPr>
          <a:xfrm>
            <a:off x="3573625" y="2862577"/>
            <a:ext cx="1688841" cy="1175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Synthetic data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8D19B-33BF-46C2-98E2-CFFD4BDBFBCF}"/>
              </a:ext>
            </a:extLst>
          </p:cNvPr>
          <p:cNvSpPr/>
          <p:nvPr/>
        </p:nvSpPr>
        <p:spPr>
          <a:xfrm>
            <a:off x="6173754" y="2926305"/>
            <a:ext cx="1688841" cy="1175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95C42-96CF-4C38-8741-0707D44A33AD}"/>
              </a:ext>
            </a:extLst>
          </p:cNvPr>
          <p:cNvSpPr/>
          <p:nvPr/>
        </p:nvSpPr>
        <p:spPr>
          <a:xfrm>
            <a:off x="6173754" y="4284527"/>
            <a:ext cx="1688841" cy="1175657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Privacy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84BBF-A35B-434F-8072-B7B6AC2F4A91}"/>
              </a:ext>
            </a:extLst>
          </p:cNvPr>
          <p:cNvSpPr/>
          <p:nvPr/>
        </p:nvSpPr>
        <p:spPr>
          <a:xfrm>
            <a:off x="5906278" y="2686487"/>
            <a:ext cx="2174032" cy="3040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71140-C08D-4045-8FAC-7764786EFBE8}"/>
              </a:ext>
            </a:extLst>
          </p:cNvPr>
          <p:cNvSpPr txBox="1"/>
          <p:nvPr/>
        </p:nvSpPr>
        <p:spPr>
          <a:xfrm>
            <a:off x="842090" y="4092777"/>
            <a:ext cx="1908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type, architecture, parameters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B53E65-7352-4F47-B99F-5DF60F848F4E}"/>
              </a:ext>
            </a:extLst>
          </p:cNvPr>
          <p:cNvCxnSpPr>
            <a:cxnSpLocks/>
          </p:cNvCxnSpPr>
          <p:nvPr/>
        </p:nvCxnSpPr>
        <p:spPr>
          <a:xfrm>
            <a:off x="1964094" y="6033358"/>
            <a:ext cx="5029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ABCE8-98DB-4B21-A01C-E3C6764687B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93294" y="5726680"/>
            <a:ext cx="0" cy="30667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64CF0-8B53-472C-932E-E23547B7EB9D}"/>
              </a:ext>
            </a:extLst>
          </p:cNvPr>
          <p:cNvSpPr/>
          <p:nvPr/>
        </p:nvSpPr>
        <p:spPr>
          <a:xfrm>
            <a:off x="709130" y="2692097"/>
            <a:ext cx="2174032" cy="22492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47C502-834C-4FAD-97BE-F88B34C5AA55}"/>
              </a:ext>
            </a:extLst>
          </p:cNvPr>
          <p:cNvCxnSpPr>
            <a:cxnSpLocks/>
          </p:cNvCxnSpPr>
          <p:nvPr/>
        </p:nvCxnSpPr>
        <p:spPr>
          <a:xfrm flipH="1">
            <a:off x="2904932" y="3431742"/>
            <a:ext cx="4012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051FE73-1397-44B1-9A38-F26C8309CCEF}"/>
              </a:ext>
            </a:extLst>
          </p:cNvPr>
          <p:cNvSpPr/>
          <p:nvPr/>
        </p:nvSpPr>
        <p:spPr>
          <a:xfrm>
            <a:off x="3306149" y="2705896"/>
            <a:ext cx="2174032" cy="22492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254CC7-7FB2-4273-B73B-C535826DF396}"/>
              </a:ext>
            </a:extLst>
          </p:cNvPr>
          <p:cNvCxnSpPr>
            <a:cxnSpLocks/>
          </p:cNvCxnSpPr>
          <p:nvPr/>
        </p:nvCxnSpPr>
        <p:spPr>
          <a:xfrm flipH="1">
            <a:off x="5480182" y="3453440"/>
            <a:ext cx="4260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B93F68-07C2-48D5-B975-DFD50F56FDDC}"/>
              </a:ext>
            </a:extLst>
          </p:cNvPr>
          <p:cNvCxnSpPr>
            <a:cxnSpLocks/>
          </p:cNvCxnSpPr>
          <p:nvPr/>
        </p:nvCxnSpPr>
        <p:spPr>
          <a:xfrm>
            <a:off x="1978091" y="4904353"/>
            <a:ext cx="0" cy="11290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6B0387-CDBC-481A-8CC0-A4413C408166}"/>
              </a:ext>
            </a:extLst>
          </p:cNvPr>
          <p:cNvSpPr/>
          <p:nvPr/>
        </p:nvSpPr>
        <p:spPr>
          <a:xfrm>
            <a:off x="2286000" y="1455577"/>
            <a:ext cx="4572000" cy="11464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0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Networks (GAN)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(Variational) Auto-encoder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Auto-regressive models</a:t>
            </a:r>
            <a:endParaRPr lang="en-GB" dirty="0"/>
          </a:p>
          <a:p>
            <a:pPr marL="822960" lvl="2" indent="-278130">
              <a:spcBef>
                <a:spcPts val="500"/>
              </a:spcBef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Conventional generators (SMOTE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2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b="1" dirty="0"/>
              <a:t>Deep learning models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26781-AD4E-4045-B01C-6708C82D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56" y="1201615"/>
            <a:ext cx="4803975" cy="26402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BDC71-5A56-413B-BC56-30B7CB9297D8}"/>
              </a:ext>
            </a:extLst>
          </p:cNvPr>
          <p:cNvSpPr txBox="1"/>
          <p:nvPr/>
        </p:nvSpPr>
        <p:spPr>
          <a:xfrm>
            <a:off x="3430244" y="1455002"/>
            <a:ext cx="555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Generative adversarial network (</a:t>
            </a:r>
            <a:r>
              <a:rPr lang="en-GB" sz="1600" dirty="0" err="1"/>
              <a:t>Goodfellow</a:t>
            </a:r>
            <a:r>
              <a:rPr lang="en-GB" sz="1600" dirty="0"/>
              <a:t> et al., 2014)</a:t>
            </a:r>
          </a:p>
        </p:txBody>
      </p:sp>
      <p:pic>
        <p:nvPicPr>
          <p:cNvPr id="1026" name="Picture 2" descr="Image result for autoencoders">
            <a:extLst>
              <a:ext uri="{FF2B5EF4-FFF2-40B4-BE49-F238E27FC236}">
                <a16:creationId xmlns:a16="http://schemas.microsoft.com/office/drawing/2014/main" id="{1B7647AD-DBDE-4027-8F06-234174CD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9" y="3690878"/>
            <a:ext cx="6231065" cy="26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51D236-F41D-4D8B-8909-7B106B295B93}"/>
              </a:ext>
            </a:extLst>
          </p:cNvPr>
          <p:cNvSpPr txBox="1"/>
          <p:nvPr/>
        </p:nvSpPr>
        <p:spPr>
          <a:xfrm>
            <a:off x="178003" y="4282740"/>
            <a:ext cx="555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Autoencoder (</a:t>
            </a:r>
            <a:r>
              <a:rPr lang="en-GB" sz="1600" dirty="0" err="1"/>
              <a:t>Liou</a:t>
            </a:r>
            <a:r>
              <a:rPr lang="en-GB" sz="1600" dirty="0"/>
              <a:t> et al., 2008)</a:t>
            </a:r>
          </a:p>
        </p:txBody>
      </p:sp>
    </p:spTree>
    <p:extLst>
      <p:ext uri="{BB962C8B-B14F-4D97-AF65-F5344CB8AC3E}">
        <p14:creationId xmlns:p14="http://schemas.microsoft.com/office/powerpoint/2010/main" val="803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Results on LSOA Atlas post-2011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E670A-1F4F-4CE0-95CD-68A31872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7" y="1523850"/>
            <a:ext cx="3960000" cy="19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64FE1-B280-4714-8547-13E6BB061F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00" y="1612812"/>
            <a:ext cx="3960000" cy="19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8BFD8-17BF-42F7-852A-E43FE276670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35492" y="3884700"/>
            <a:ext cx="3960000" cy="19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C2F3D-CDC0-4167-9C55-F6349F01871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884700"/>
            <a:ext cx="396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Results on LSOA Atlas post-2011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DFA64-9989-4F3A-9C3A-E45F7FABD90D}"/>
              </a:ext>
            </a:extLst>
          </p:cNvPr>
          <p:cNvSpPr txBox="1"/>
          <p:nvPr/>
        </p:nvSpPr>
        <p:spPr>
          <a:xfrm>
            <a:off x="6815958" y="5934217"/>
            <a:ext cx="374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77A7-3173-4AAB-9E55-9B037894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63" y="3129354"/>
            <a:ext cx="2739139" cy="2638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78691-F706-4A00-8CEB-4594323D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7" y="3106954"/>
            <a:ext cx="2644171" cy="2611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74C51-8124-4FD4-8AF3-86A98CF94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10" y="1380620"/>
            <a:ext cx="6919649" cy="1497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718711-49D1-41BB-B51D-1C7E76FED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59" y="3106954"/>
            <a:ext cx="2811844" cy="2681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D39BD2-1AC6-4C98-B87B-19F57CAD83B7}"/>
              </a:ext>
            </a:extLst>
          </p:cNvPr>
          <p:cNvSpPr txBox="1"/>
          <p:nvPr/>
        </p:nvSpPr>
        <p:spPr>
          <a:xfrm>
            <a:off x="699449" y="5934488"/>
            <a:ext cx="374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heatmap - Real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FE3D6-A661-46FE-AE32-A088956F7FB4}"/>
              </a:ext>
            </a:extLst>
          </p:cNvPr>
          <p:cNvSpPr txBox="1"/>
          <p:nvPr/>
        </p:nvSpPr>
        <p:spPr>
          <a:xfrm>
            <a:off x="3495173" y="5934217"/>
            <a:ext cx="374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heatmap - Synth</a:t>
            </a:r>
          </a:p>
        </p:txBody>
      </p:sp>
    </p:spTree>
    <p:extLst>
      <p:ext uri="{BB962C8B-B14F-4D97-AF65-F5344CB8AC3E}">
        <p14:creationId xmlns:p14="http://schemas.microsoft.com/office/powerpoint/2010/main" val="19972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130BA-14E9-4E16-9D09-F6C4A1C2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61" y="1221499"/>
            <a:ext cx="6843828" cy="50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 dirty="0"/>
              <a:t>Progress – GAN Variations </a:t>
            </a: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85111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lang="en-GB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A451B-667F-4B18-965E-A01C93CF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15" y="1166448"/>
            <a:ext cx="7012770" cy="51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undry">
    <a:dk1>
      <a:srgbClr val="000000"/>
    </a:dk1>
    <a:lt1>
      <a:srgbClr val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790</Words>
  <Application>Microsoft Office PowerPoint</Application>
  <PresentationFormat>On-screen Show (4:3)</PresentationFormat>
  <Paragraphs>218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Noto Sans Symbols</vt:lpstr>
      <vt:lpstr>Times New Roman</vt:lpstr>
      <vt:lpstr>Origin</vt:lpstr>
      <vt:lpstr>Origin</vt:lpstr>
      <vt:lpstr>Synthetic data generation I. Kaloskampis, L. Benedikt, C. Joshi, D. Pugh,              A. Noyvirt, S. Hill, L. Nolan </vt:lpstr>
      <vt:lpstr>Project overview</vt:lpstr>
      <vt:lpstr>Roadmap</vt:lpstr>
      <vt:lpstr>Progress – Processing Pipeline</vt:lpstr>
      <vt:lpstr>Deep learning models</vt:lpstr>
      <vt:lpstr>Progress – Results on LSOA Atlas post-2011</vt:lpstr>
      <vt:lpstr>Progress – Results on LSOA Atlas post-2011</vt:lpstr>
      <vt:lpstr>Progress – GAN Variations </vt:lpstr>
      <vt:lpstr>Progress – GAN Variations </vt:lpstr>
      <vt:lpstr>Progress – GAN Variations </vt:lpstr>
      <vt:lpstr>Progress – GAN Variations </vt:lpstr>
      <vt:lpstr>Progress – GAN Variations </vt:lpstr>
      <vt:lpstr>Progress – GAN Variations </vt:lpstr>
      <vt:lpstr>Categorical Variables</vt:lpstr>
      <vt:lpstr>Well established techniques exist to generate synthetic data</vt:lpstr>
      <vt:lpstr>SMOTE can be used to synthetically generate numerical data </vt:lpstr>
      <vt:lpstr>SMOTE can also be used to synthesis more complex datasets</vt:lpstr>
      <vt:lpstr>Results – OCS Adult Census</vt:lpstr>
      <vt:lpstr>Application to real-world problem I</vt:lpstr>
      <vt:lpstr>Application to real-world problem II</vt:lpstr>
      <vt:lpstr>Next steps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I. Kaloskampis, L. Benedikt, C. Joshi, S. Dix, A. Noyvirt, L. Nolan</dc:title>
  <dc:creator>Pugh, David</dc:creator>
  <cp:lastModifiedBy>Kaloskampis, Ioannis</cp:lastModifiedBy>
  <cp:revision>101</cp:revision>
  <dcterms:modified xsi:type="dcterms:W3CDTF">2018-08-30T10:59:23Z</dcterms:modified>
</cp:coreProperties>
</file>