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1C83BB8-19B5-4E13-B915-587AA7C58ECE}">
  <a:tblStyle styleId="{C1C83BB8-19B5-4E13-B915-587AA7C58EC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F0EB"/>
          </a:solidFill>
        </a:fill>
      </a:tcStyle>
    </a:wholeTbl>
    <a:band1H>
      <a:tcTxStyle/>
      <a:tcStyle>
        <a:fill>
          <a:solidFill>
            <a:srgbClr val="D4E0D5"/>
          </a:solidFill>
        </a:fill>
      </a:tcStyle>
    </a:band1H>
    <a:band2H>
      <a:tcTxStyle/>
    </a:band2H>
    <a:band1V>
      <a:tcTxStyle/>
      <a:tcStyle>
        <a:fill>
          <a:solidFill>
            <a:srgbClr val="D4E0D5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slide is the weekly progress update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 in this slide should be the same as those in the previous week’s ‘next week’s backlog’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additions can be made, but any of last week’s list not completed should describe the blocker / reason in the appropriate column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 should be at a detailed level, and describe the outcome for example, ‘do analysis’ is insufficient, ‘decide best method for A so we can do B’, or ‘do K-means clustering to understand X in order to do Y’ is OK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 is the team member who is leading – there should only be one owner per task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a note of blockers as they happen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is where any demos, charts, screen shots, images etc. which show the week’s progress should go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Items should be selected to demonstrate successful task completion – screen shots of work are useful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do not have to be on the slide, but if they are e.g. demos, videos etc. please provide the links 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use more than 1 slide, but please be mindful of the strict time limit, and that this is not a place for detailed QA or technical discussion, and make sure any artefacts here tell your story</a:t>
            </a:r>
            <a:endParaRPr/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Phases: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I. Scoping Phase: discussion with stakeholders, clarify objectives, define roadmap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II. Prototype: identify appropriate datasets, investigate methods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III. Real data: refine methods, transfer learning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Align it with deliverables. </a:t>
            </a:r>
            <a:endParaRPr/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slide is the list of tasks for the next week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 should be at a detailed level, and describe the outcome for example, ‘do analysis’ is insufficient, ‘decide best method for A so we can do B’, or ‘do K-means clustering to understand X in order to do Y’ is OK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 is the team member who is leading – there should only be one owner per task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Deliveries – the same as for slide 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date – same as for slide 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 completed – this is the (rough estimate!) of the amount completed for each deliverable. Best guess is fine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two columns compare the progress towards completion for each deliverable in the current week with the last week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Backlog = list of project tasks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‘agree amendments’ – this doesn’t mean that amendments can’t be made outside the review meeting (and such amendments should be clear &amp; explained in the meeting), rather that further amendments may surface during the meeting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‘so what’ question – what is the value – which should include: value to society / policy imperative, campus learning, collaborator / mentor learning, learning about new data sources, re-use, range of stakeholders etc.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‘so what’ question – what is the value – which should include: value to society / policy imperative, campus learning, collaborator / mentor learning, learning about new data sources, re-use, range of stakeholders etc.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Security environment, access to confidential data, permissions etc.</a:t>
            </a:r>
            <a:endParaRPr/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 an example -&gt; Gaussian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‘so what’ question – what is the value – which should include: value to society / policy imperative, campus learning, collaborator / mentor learning, learning about new data sources, re-use, range of stakeholders etc.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Merge all alternative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include: comms e.g. project profile, blog(s), etc.; capability building e.g. collaborator(s) will be able to use and adapt code; article, code, dataset &amp; tool publication etc. as appropriate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all outputs (tangible &amp; otherwise are included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should list all of the stakeholders with an interest in the project – include (&amp; specify) ONS teams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are they involved could be: collaborating, mentoring, customer, share results, notify of publication etc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are you communicating could be e.g. monthly / weekly meetings, invited to presentation at end of project, email notifying of output etc., invite to show &amp; tell etc or tbd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None/>
              <a:defRPr b="0" i="0" sz="2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Shape 24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 rot="5400000">
            <a:off x="2116836" y="-440436"/>
            <a:ext cx="491032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b="0" i="0" sz="2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b="0" i="0" sz="2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02" name="Shape 10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3" name="Shape 103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Shape 104"/>
          <p:cNvCxnSpPr/>
          <p:nvPr/>
        </p:nvCxnSpPr>
        <p:spPr>
          <a:xfrm rot="5400000">
            <a:off x="3629607" y="3201952"/>
            <a:ext cx="585216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b="0" i="0" sz="2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368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6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1069848" y="6355080"/>
            <a:ext cx="1520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" name="Shape 40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Shape 41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b="0" i="0" sz="2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b="0" i="0" sz="2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None/>
              <a:defRPr b="1" i="0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368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None/>
              <a:defRPr b="1" i="0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368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" name="Shape 56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b="0" i="0" sz="2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b="0" i="0" sz="2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Shape 63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68" name="Shape 6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9" name="Shape 69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912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76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76" name="Shape 76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7" name="Shape 77"/>
          <p:cNvCxnSpPr/>
          <p:nvPr/>
        </p:nvCxnSpPr>
        <p:spPr>
          <a:xfrm rot="5400000">
            <a:off x="3160645" y="3324225"/>
            <a:ext cx="603504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8" name="Shape 78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b="0" i="0" sz="2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Shape 82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b="0" i="0" sz="23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6512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12"/>
              <a:buFont typeface="Noto Sans Symbols"/>
              <a:buChar char="▶"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7686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60"/>
              <a:buFont typeface="Noto Sans Symbols"/>
              <a:buChar char="▶"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68605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630"/>
              <a:buFont typeface="Noto Sans Symbols"/>
              <a:buChar char="◻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68604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Char char="◻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87" name="Shape 87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8" name="Shape 88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b="0" i="0" sz="2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" name="Shape 1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" name="Shape 17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alibri"/>
              <a:buNone/>
            </a:pPr>
            <a:r>
              <a:rPr b="0" i="0" lang="en-GB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Synthetic data generation</a:t>
            </a:r>
            <a:br>
              <a:rPr b="0" i="0" lang="en-GB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GB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 Kaloskampis, L. Benedikt, C. Joshi</a:t>
            </a:r>
            <a:br>
              <a:rPr b="0" i="0" lang="en-GB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8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22 May 2018</a:t>
            </a:r>
            <a:endParaRPr b="0" i="0" sz="2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SC_LOGO_RGB_FULL_COLOUR_300_DPI.png" id="112" name="Shape 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1052708"/>
            <a:ext cx="5580899" cy="172822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>
            <p:ph idx="12" type="sldNum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GB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Last week’s backlog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4" name="Shape 184"/>
          <p:cNvGraphicFramePr/>
          <p:nvPr/>
        </p:nvGraphicFramePr>
        <p:xfrm>
          <a:off x="467544" y="13407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{C1C83BB8-19B5-4E13-B915-587AA7C58ECE}</a:tableStyleId>
              </a:tblPr>
              <a:tblGrid>
                <a:gridCol w="5256575"/>
                <a:gridCol w="864100"/>
                <a:gridCol w="1046675"/>
                <a:gridCol w="1185575"/>
              </a:tblGrid>
              <a:tr h="61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Task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Owner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Complete?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Blocker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61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1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1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1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1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5" name="Shape 18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GB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Demos, charts, screenshots etc.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/>
              <a:t>Next steps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819250" y="1704600"/>
            <a:ext cx="7029900" cy="3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Complete Literature Review (end of May)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Get virtual Machines ready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Desktop computer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Sprint planning and develop milestones for roadmap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Prototype: Find suitable datasets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Meet with stakeholders to discuss roadmap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GB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Next week’s backlog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7" name="Shape 207"/>
          <p:cNvGraphicFramePr/>
          <p:nvPr/>
        </p:nvGraphicFramePr>
        <p:xfrm>
          <a:off x="467544" y="13407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{C1C83BB8-19B5-4E13-B915-587AA7C58ECE}</a:tableStyleId>
              </a:tblPr>
              <a:tblGrid>
                <a:gridCol w="6840750"/>
                <a:gridCol w="1440150"/>
              </a:tblGrid>
              <a:tr h="61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Task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Owner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61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1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1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1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1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8" name="Shape 20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GB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Delivery progress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5" name="Shape 215"/>
          <p:cNvGraphicFramePr/>
          <p:nvPr/>
        </p:nvGraphicFramePr>
        <p:xfrm>
          <a:off x="467544" y="13407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{C1C83BB8-19B5-4E13-B915-587AA7C58ECE}</a:tableStyleId>
              </a:tblPr>
              <a:tblGrid>
                <a:gridCol w="2880325"/>
                <a:gridCol w="1224125"/>
                <a:gridCol w="1296150"/>
                <a:gridCol w="1368150"/>
                <a:gridCol w="1224125"/>
              </a:tblGrid>
              <a:tr h="61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What will you deliver?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%  of total completed</a:t>
                      </a:r>
                      <a:r>
                        <a:rPr lang="en-GB" sz="1800"/>
                        <a:t>  as of </a:t>
                      </a:r>
                      <a:r>
                        <a:rPr lang="en-GB" sz="1800"/>
                        <a:t>last week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%  of total completed  as of this week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Target date for completion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Date completed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1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1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1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1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1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6" name="Shape 21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GB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Project review objectives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590872" y="126876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8"/>
              <a:buFont typeface="Noto Sans Symbols"/>
              <a:buChar char="▶"/>
            </a:pPr>
            <a:r>
              <a:rPr b="0" i="0" lang="en-GB" sz="24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Transparency</a:t>
            </a:r>
            <a:endParaRPr/>
          </a:p>
          <a:p>
            <a:pPr indent="-274320" lvl="1" marL="54864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17"/>
              <a:buFont typeface="Noto Sans Symbols"/>
              <a:buChar char="▶"/>
            </a:pPr>
            <a:r>
              <a:rPr b="0" i="0" lang="en-GB" sz="2127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ensure senior managers, stakeholders, team members and colleagues have a clear, up-to-date view of each project’s progress, successes and challenges</a:t>
            </a:r>
            <a:endParaRPr/>
          </a:p>
          <a:p>
            <a:pPr indent="-274320" lvl="1" marL="54864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17"/>
              <a:buFont typeface="Noto Sans Symbols"/>
              <a:buChar char="▶"/>
            </a:pPr>
            <a:r>
              <a:rPr b="0" i="0" lang="en-GB" sz="2127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understand blockers</a:t>
            </a:r>
            <a:endParaRPr/>
          </a:p>
          <a:p>
            <a:pPr indent="-274320" lvl="1" marL="54864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17"/>
              <a:buFont typeface="Noto Sans Symbols"/>
              <a:buChar char="▶"/>
            </a:pPr>
            <a:r>
              <a:rPr b="0" i="0" lang="en-GB" sz="2127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ensure work loads are balanced</a:t>
            </a:r>
            <a:endParaRPr/>
          </a:p>
          <a:p>
            <a:pPr indent="-274320" lvl="1" marL="54864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17"/>
              <a:buFont typeface="Noto Sans Symbols"/>
              <a:buChar char="▶"/>
            </a:pPr>
            <a:r>
              <a:rPr b="0" i="0" lang="en-GB" sz="2127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ensure pace of delivery</a:t>
            </a:r>
            <a:endParaRPr/>
          </a:p>
          <a:p>
            <a:pPr indent="-274320" lvl="0" marL="27432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28"/>
              <a:buFont typeface="Noto Sans Symbols"/>
              <a:buChar char="▶"/>
            </a:pPr>
            <a:r>
              <a:rPr b="0" i="0" lang="en-GB" sz="24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Inspection</a:t>
            </a:r>
            <a:endParaRPr/>
          </a:p>
          <a:p>
            <a:pPr indent="-274320" lvl="1" marL="54864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17"/>
              <a:buFont typeface="Noto Sans Symbols"/>
              <a:buChar char="▶"/>
            </a:pPr>
            <a:r>
              <a:rPr b="0" i="0" lang="en-GB" sz="2127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provide independent validation of the project approach and direction</a:t>
            </a:r>
            <a:endParaRPr/>
          </a:p>
          <a:p>
            <a:pPr indent="-274320" lvl="0" marL="27432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28"/>
              <a:buFont typeface="Noto Sans Symbols"/>
              <a:buChar char="▶"/>
            </a:pPr>
            <a:r>
              <a:rPr b="0" i="0" lang="en-GB" sz="24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Adaption</a:t>
            </a:r>
            <a:endParaRPr/>
          </a:p>
          <a:p>
            <a:pPr indent="-274320" lvl="1" marL="54864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17"/>
              <a:buFont typeface="Noto Sans Symbols"/>
              <a:buChar char="▶"/>
            </a:pPr>
            <a:r>
              <a:rPr b="0" i="0" lang="en-GB" sz="2127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prioritisation of  backlogs (and projects)</a:t>
            </a:r>
            <a:endParaRPr/>
          </a:p>
          <a:p>
            <a:pPr indent="-274320" lvl="1" marL="54864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17"/>
              <a:buFont typeface="Noto Sans Symbols"/>
              <a:buChar char="▶"/>
            </a:pPr>
            <a:r>
              <a:rPr b="0" i="0" lang="en-GB" sz="2127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agree amendments to backlog</a:t>
            </a:r>
            <a:endParaRPr/>
          </a:p>
          <a:p>
            <a:pPr indent="-274320" lvl="1" marL="54864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17"/>
              <a:buFont typeface="Noto Sans Symbols"/>
              <a:buChar char="▶"/>
            </a:pPr>
            <a:r>
              <a:rPr b="0" i="0" lang="en-GB" sz="2127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make timely stop / go decisions</a:t>
            </a:r>
            <a:endParaRPr/>
          </a:p>
          <a:p>
            <a:pPr indent="-274320" lvl="1" marL="54864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17"/>
              <a:buFont typeface="Noto Sans Symbols"/>
              <a:buChar char="▶"/>
            </a:pPr>
            <a:r>
              <a:rPr b="0" i="0" lang="en-GB" sz="2127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ensure timely and appropriate internal and external comms</a:t>
            </a:r>
            <a:endParaRPr b="0" i="0" sz="2127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28"/>
              <a:buFont typeface="Noto Sans Symbols"/>
              <a:buNone/>
            </a:pPr>
            <a:r>
              <a:t/>
            </a:r>
            <a:endParaRPr b="0" i="0" sz="240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GB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Project review meeting rules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590872" y="1268760"/>
            <a:ext cx="8229600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▶"/>
            </a:pPr>
            <a:r>
              <a:rPr b="0" i="0" lang="en-GB" sz="22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 slots will be adhered to - there will be no scope for over-running</a:t>
            </a:r>
            <a:endParaRPr/>
          </a:p>
          <a:p>
            <a:pPr indent="-274320" lvl="0" marL="27432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▶"/>
            </a:pPr>
            <a:r>
              <a:rPr b="0" i="0" lang="en-GB" sz="22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come prepared</a:t>
            </a:r>
            <a:endParaRPr/>
          </a:p>
          <a:p>
            <a:pPr indent="-274320" lvl="0" marL="27432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▶"/>
            </a:pPr>
            <a:r>
              <a:rPr b="0" i="0" lang="en-GB" sz="22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should be completed and agreed with team members in advance</a:t>
            </a:r>
            <a:endParaRPr/>
          </a:p>
          <a:p>
            <a:pPr indent="-274320" lvl="0" marL="27432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▶"/>
            </a:pPr>
            <a:r>
              <a:rPr b="0" i="0" lang="en-GB" sz="22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remember that these meetings are for project review, not detailed QA or technical discussion – please focus on task progress, successes, blockers etc.</a:t>
            </a:r>
            <a:endParaRPr/>
          </a:p>
          <a:p>
            <a:pPr indent="-274320" lvl="0" marL="27432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▶"/>
            </a:pPr>
            <a:r>
              <a:rPr b="0" i="0" lang="en-GB" sz="22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Blockers should include activities outside the project as well as project blockers, e.g. other commitments, leave, mentoring etc.</a:t>
            </a:r>
            <a:endParaRPr/>
          </a:p>
          <a:p>
            <a:pPr indent="-274320" lvl="0" marL="27432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▶"/>
            </a:pPr>
            <a:r>
              <a:rPr b="0" i="0" lang="en-GB" sz="22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comms, stakeholder meetings, data acquisition etc should all be included as tasks</a:t>
            </a:r>
            <a:endParaRPr/>
          </a:p>
          <a:p>
            <a:pPr indent="-274320" lvl="0" marL="27432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▶"/>
            </a:pPr>
            <a:r>
              <a:rPr b="0" i="0" lang="en-GB" sz="22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 are welcome!</a:t>
            </a:r>
            <a:endParaRPr/>
          </a:p>
          <a:p>
            <a:pPr indent="-274320" lvl="0" marL="27432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▶"/>
            </a:pPr>
            <a:r>
              <a:rPr b="0" i="0" lang="en-GB" sz="22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first 6 slides are unlikely to change much – after the first project review, we will review them only if there are changes</a:t>
            </a:r>
            <a:endParaRPr/>
          </a:p>
          <a:p>
            <a:pPr indent="-274320" lvl="0" marL="27432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▶"/>
            </a:pPr>
            <a:r>
              <a:rPr b="0" i="0" lang="en-GB" sz="22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 the question ‘what value is this adding’!</a:t>
            </a:r>
            <a:endParaRPr/>
          </a:p>
          <a:p>
            <a:pPr indent="-167665" lvl="0" marL="27432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2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7665" lvl="0" marL="27432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2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7665" lvl="0" marL="27432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2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7665" lvl="0" marL="27432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2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971" lvl="1" marL="54864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86"/>
              <a:buFont typeface="Noto Sans Symbols"/>
              <a:buNone/>
            </a:pPr>
            <a:r>
              <a:t/>
            </a:r>
            <a:endParaRPr b="0" i="0" sz="1954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7665" lvl="0" marL="27432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2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1" i="0" lang="en-GB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67544" y="1340768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b="0" i="0" lang="en-GB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Problems with using real world data</a:t>
            </a:r>
            <a:endParaRPr/>
          </a:p>
          <a:p>
            <a:pPr indent="-274320" lvl="1" marL="54864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</a:pPr>
            <a:r>
              <a:rPr b="0" i="0" lang="en-GB" sz="2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sensitivity</a:t>
            </a:r>
            <a:endParaRPr/>
          </a:p>
          <a:p>
            <a:pPr indent="-274320" lvl="1" marL="54864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</a:pPr>
            <a:r>
              <a:rPr b="0" i="0" lang="en-GB" sz="2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availability</a:t>
            </a:r>
            <a:endParaRPr/>
          </a:p>
          <a:p>
            <a:pPr indent="-274320" lvl="1" marL="54864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</a:pPr>
            <a:r>
              <a:rPr b="0" i="0" lang="en-GB" sz="2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Missing data</a:t>
            </a:r>
            <a:endParaRPr/>
          </a:p>
          <a:p>
            <a:pPr indent="-274320" lvl="1" marL="54864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</a:pPr>
            <a:r>
              <a:rPr b="0" i="0" lang="en-GB" sz="2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labelling for supervised learning algorithms</a:t>
            </a:r>
            <a:endParaRPr/>
          </a:p>
          <a:p>
            <a:pPr indent="-163322" lvl="1" marL="54864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None/>
            </a:pPr>
            <a:r>
              <a:t/>
            </a:r>
            <a:endParaRPr b="0" i="0" sz="2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b="0" i="0" lang="en-GB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 Use synthetic data</a:t>
            </a:r>
            <a:endParaRPr/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1" i="0" lang="en-GB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Research question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67544" y="1340768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b="0" i="0" lang="en-GB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use Machine Learning techniques to generate synthetic micro data? Data imputation?</a:t>
            </a:r>
            <a:endParaRPr/>
          </a:p>
          <a:p>
            <a:pPr indent="-148844" lvl="0" marL="27432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b="0" i="0" lang="en-GB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Stakeholder: ONS Methodology</a:t>
            </a:r>
            <a:endParaRPr/>
          </a:p>
          <a:p>
            <a:pPr indent="-132080" lvl="2" marL="822960" marR="0" rtl="0" algn="l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1" i="0" lang="en-GB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Impact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67544" y="1556792"/>
            <a:ext cx="8352928" cy="4721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b="0" i="0" lang="en-GB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it easier and faster for ONS to share data with the research communities</a:t>
            </a:r>
            <a:endParaRPr/>
          </a:p>
          <a:p>
            <a:pPr indent="-230886" lvl="0" marL="2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84"/>
              <a:buFont typeface="Noto Sans Symbols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b="0" i="0" lang="en-GB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safer way to share sensitive data</a:t>
            </a:r>
            <a:endParaRPr/>
          </a:p>
          <a:p>
            <a:pPr indent="-235712" lvl="0" marL="2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08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b="0" i="0" lang="en-GB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generalise to similar problems of data sharing and privacy protection in other domains (medical, defence)</a:t>
            </a:r>
            <a:endParaRPr/>
          </a:p>
          <a:p>
            <a:pPr indent="-235712" lvl="0" marL="2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08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b="0" i="0" lang="en-GB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 to several current ONS Data Science problems (Trade, Housing, etc.)</a:t>
            </a:r>
            <a:endParaRPr/>
          </a:p>
          <a:p>
            <a:pPr indent="-235712" lvl="0" marL="2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08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b="0" i="0" lang="en-GB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up an online tool for synthetic data generation in the future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1" i="0" lang="en-GB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67544" y="1556792"/>
            <a:ext cx="8352928" cy="4721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None/>
            </a:pPr>
            <a:r>
              <a:t/>
            </a:r>
            <a:endParaRPr b="0" i="0" sz="2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b="0" i="0" lang="en-GB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techniques we will investigate? </a:t>
            </a:r>
            <a:endParaRPr/>
          </a:p>
          <a:p>
            <a:pPr indent="-228600" lvl="2" marL="822960" marR="0" rtl="0" algn="l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</a:pPr>
            <a:r>
              <a:rPr b="0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Adversarial Networks (GAN)</a:t>
            </a:r>
            <a:endParaRPr/>
          </a:p>
          <a:p>
            <a:pPr indent="-228600" lvl="2" marL="822960" marR="0" rtl="0" algn="l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</a:pPr>
            <a:r>
              <a:rPr b="0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Variational Auto-encoder</a:t>
            </a:r>
            <a:endParaRPr/>
          </a:p>
          <a:p>
            <a:pPr indent="-228600" lvl="2" marL="822960" marR="0" rtl="0" algn="l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</a:pPr>
            <a:r>
              <a:rPr b="0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Auto-regressive models</a:t>
            </a:r>
            <a:endParaRPr/>
          </a:p>
          <a:p>
            <a:pPr indent="-228600" lvl="2" marL="822960" marR="0" rtl="0" algn="l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</a:pPr>
            <a:r>
              <a:rPr b="0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Others?</a:t>
            </a:r>
            <a:endParaRPr/>
          </a:p>
          <a:p>
            <a:pPr indent="-132080" lvl="2" marL="822960" marR="0" rtl="0" algn="l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8844" lvl="0" marL="27432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1" i="0" lang="en-GB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Concerns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67544" y="1556792"/>
            <a:ext cx="8352928" cy="4721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594360" marR="0" rtl="0" algn="l"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b="0" i="0" lang="en-GB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data do we use for proof of concept?</a:t>
            </a:r>
            <a:endParaRPr/>
          </a:p>
          <a:p>
            <a:pPr indent="-274320" lvl="1" marL="54864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</a:pPr>
            <a:r>
              <a:rPr b="0" i="0" lang="en-GB" sz="2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Publicly available datasets (e.g. Police data)</a:t>
            </a:r>
            <a:endParaRPr/>
          </a:p>
          <a:p>
            <a:pPr indent="-163322" lvl="1" marL="54864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None/>
            </a:pPr>
            <a:r>
              <a:t/>
            </a:r>
            <a:endParaRPr b="0" i="0" sz="2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b="0" i="0" lang="en-GB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Transfer learning</a:t>
            </a:r>
            <a:endParaRPr/>
          </a:p>
          <a:p>
            <a:pPr indent="-274320" lvl="1" marL="54864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</a:pPr>
            <a:r>
              <a:rPr b="0" i="0" lang="en-GB" sz="2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How to make our methods/models work for different data</a:t>
            </a:r>
            <a:endParaRPr/>
          </a:p>
          <a:p>
            <a:pPr indent="-148844" lvl="0" marL="27432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b="0" i="0" lang="en-GB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restrictions</a:t>
            </a:r>
            <a:endParaRPr/>
          </a:p>
          <a:p>
            <a:pPr indent="-274320" lvl="1" marL="54864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</a:pPr>
            <a:r>
              <a:rPr b="0" i="0" lang="en-GB" sz="2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Big data problem, deep networks require high performance computers for efficient processing</a:t>
            </a:r>
            <a:endParaRPr/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1" i="0" lang="en-GB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Demo – Police Data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67544" y="1556792"/>
            <a:ext cx="8352928" cy="4721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594360" marR="0" rtl="0" algn="l"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GB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Deliverables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8" name="Shape 168"/>
          <p:cNvGraphicFramePr/>
          <p:nvPr/>
        </p:nvGraphicFramePr>
        <p:xfrm>
          <a:off x="467544" y="13407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{C1C83BB8-19B5-4E13-B915-587AA7C58ECE}</a:tableStyleId>
              </a:tblPr>
              <a:tblGrid>
                <a:gridCol w="3240350"/>
                <a:gridCol w="3096350"/>
                <a:gridCol w="1656175"/>
              </a:tblGrid>
              <a:tr h="689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What will you deliver?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How will you know it’s done?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Target date for completion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89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Literature review methods and data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Written up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/>
                        <a:t>End May 2018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89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Proof of concept basic GAN on small</a:t>
                      </a:r>
                      <a:r>
                        <a:rPr lang="en-GB" sz="1800"/>
                        <a:t> datasets (police data)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Model implemented and running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End May 2018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89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Proof of concept Variational Auto-encoder on small</a:t>
                      </a:r>
                      <a:r>
                        <a:rPr lang="en-GB" sz="1800"/>
                        <a:t> datasets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/>
                        <a:t>Model implemented and running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89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Proof of concept for chosen methods on small</a:t>
                      </a:r>
                      <a:r>
                        <a:rPr lang="en-GB" sz="1800"/>
                        <a:t> datasets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/>
                        <a:t>Model implemented and running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89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Comparison performances on larger datasets (LFS, Census)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/>
                        <a:t>Simulations completed and results written-up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89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Final report and codes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/>
                        <a:t>Conclusions</a:t>
                      </a:r>
                      <a:r>
                        <a:rPr lang="en-GB" sz="1800"/>
                        <a:t> written-up and codes released on Github and </a:t>
                      </a:r>
                      <a:r>
                        <a:rPr lang="en-GB" sz="1800"/>
                        <a:t>Data Science Campus website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9" name="Shape 169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GB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Stakeholders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6" name="Shape 176"/>
          <p:cNvGraphicFramePr/>
          <p:nvPr/>
        </p:nvGraphicFramePr>
        <p:xfrm>
          <a:off x="467544" y="13407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{C1C83BB8-19B5-4E13-B915-587AA7C58ECE}</a:tableStyleId>
              </a:tblPr>
              <a:tblGrid>
                <a:gridCol w="2376275"/>
                <a:gridCol w="3168350"/>
                <a:gridCol w="2448275"/>
              </a:tblGrid>
              <a:tr h="61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Who?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How</a:t>
                      </a:r>
                      <a:r>
                        <a:rPr lang="en-GB" sz="1800"/>
                        <a:t> are they involved?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How are you communicating?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1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ONS Methodology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Collaboration,</a:t>
                      </a:r>
                      <a:r>
                        <a:rPr lang="en-GB" sz="1800"/>
                        <a:t> testing, QA-ing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TBD (weekly Show&amp;Tell)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ONS Business Areas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Users of the</a:t>
                      </a:r>
                      <a:r>
                        <a:rPr lang="en-GB" sz="1800"/>
                        <a:t> tool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TBD (not before proof of concept ready)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Other government Departments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Users of the</a:t>
                      </a:r>
                      <a:r>
                        <a:rPr lang="en-GB" sz="1800"/>
                        <a:t> tool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TBD (not before proof of concept ready)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1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7" name="Shape 17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igin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