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878F3-B143-48B7-B660-434DD749AE68}">
  <a:tblStyle styleId="{C74878F3-B143-48B7-B660-434DD749AE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0EB"/>
          </a:solidFill>
        </a:fill>
      </a:tcStyle>
    </a:wholeTbl>
    <a:band1H>
      <a:tcTxStyle/>
      <a:tcStyle>
        <a:tcBdr/>
        <a:fill>
          <a:solidFill>
            <a:srgbClr val="D4E0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0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any demos, charts, screen shots, images etc. which show the week’s progress should go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 should be selected to demonstrate successful task completion – screen shots of work are useful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do not have to be on the slide, but if they are e.g. demos, videos etc. please provide the links here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where any demos, charts, screen shots, images etc. which show the week’s progress should 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should be selected to demonstrate successful task completion – screen shots of work are useful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have to be on the slide, but if they are e.g. demos, videos etc. please provide the links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where any demos, charts, screen shots, images etc. which show the week’s progress should 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should be selected to demonstrate successful task completion – screen shots of work are useful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have to be on the slide, but if they are e.g. demos, videos etc. please provide the links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Scoping Phase: discussion with stakeholders, clarify objectives, define roadmap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Prototype: identify appropriate datasets, investigate methods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Real data: refine methods, transfer learning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it with deliverables. 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environment, access to confidential data, permissions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‘so what’ question – what is the value – which should include: value to society / policy imperative, campus learning, collaborator / mentor learning, learning about new data sources, re-use, range of stakeholders etc.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include: comms e.g. project profile, blog(s), etc.; capability building e.g. collaborator(s) will be able to use and adapt code; article, code, dataset &amp; tool publication etc. as appropriate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outputs (tangible &amp; otherwise are included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list all of the stakeholders with an interest in the project – include (&amp; specify) ONS teams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they involved could be: collaborating, mentoring, customer, share results, notify of publication etc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you communicating could be e.g. monthly / weekly meetings, invited to presentation at end of project, email notifying of output etc., invite to show &amp; tell etc or tbd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any demos, charts, screen shots, images etc. which show the week’s progress should go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 should be selected to demonstrate successful task completion – screen shots of work are useful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do not have to be on the slide, but if they are e.g. demos, videos etc. please provide the links here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more than 1 slide, but please be mindful of the strict time limit, and that this is not a place for detailed QA or technical discussion, and make sure any artefacts here tell your 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Shape 10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904875" y="3648075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904875" y="3648075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14400" y="2819400"/>
            <a:ext cx="73152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914400" y="2819400"/>
            <a:ext cx="2286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Shape 15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5" name="Shape 165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3" name="Shape 173"/>
          <p:cNvCxnSpPr/>
          <p:nvPr/>
        </p:nvCxnSpPr>
        <p:spPr>
          <a:xfrm rot="5400000">
            <a:off x="3160615" y="3324255"/>
            <a:ext cx="603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Shape 17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4" name="Shape 184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57200" y="500856"/>
            <a:ext cx="183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 rot="5400000">
            <a:off x="2116800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9" name="Shape 199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 rot="5400000">
            <a:off x="3629637" y="3201922"/>
            <a:ext cx="5852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68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Shape 4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368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76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Shape 7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Shape 7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651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12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7686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68605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6860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Shape 8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B29A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/>
          <p:nvPr/>
        </p:nvSpPr>
        <p:spPr>
          <a:xfrm rot="5400000">
            <a:off x="419131" y="6467457"/>
            <a:ext cx="1908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1219200" y="3696700"/>
            <a:ext cx="6858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 generation</a:t>
            </a:r>
            <a:b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Kaloskampis, L. Benedikt, C. Joshi, S</a:t>
            </a:r>
            <a:r>
              <a:rPr lang="en-GB" sz="2400"/>
              <a:t>. Dix, A. Noyvirt, L. Nolan</a:t>
            </a:r>
            <a:br>
              <a:rPr lang="en-GB"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GB"/>
              <a:t>30</a:t>
            </a:r>
            <a:r>
              <a:rPr lang="en-GB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May 2018</a:t>
            </a: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 descr="DSC_LOGO_RGB_FULL_COLOUR_300_DP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08"/>
            <a:ext cx="5580899" cy="172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/>
              <a:t>Synthetic data demo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Problem: Mimic normally distributed samples starting from a uniform distribution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Synthetic data generator: Generative adversarial network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Implementation: Pytorch</a:t>
            </a:r>
            <a:endParaRPr/>
          </a:p>
          <a:p>
            <a:pPr marL="45720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/>
              <a:t>GAN diagram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Shape 323" descr="Image result for generative adversarial network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0" y="1295400"/>
            <a:ext cx="7188252" cy="4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4DA45-15AE-4ED5-8D10-5ACEE310BD40}"/>
              </a:ext>
            </a:extLst>
          </p:cNvPr>
          <p:cNvSpPr txBox="1"/>
          <p:nvPr/>
        </p:nvSpPr>
        <p:spPr>
          <a:xfrm>
            <a:off x="4105275" y="5956240"/>
            <a:ext cx="589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Source: https://www.linkedin.com/pulse/gans-one-hottest-topics-machine-learning-al-gharakhanian?trk=pulse_spock-articles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/>
              <a:t>Normal distribution - Mean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178" y="3872250"/>
            <a:ext cx="4017426" cy="24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963" y="1295400"/>
            <a:ext cx="3921577" cy="242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/>
              <a:t>Normal distribution - Standard deviation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Shape 29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150" y="1218625"/>
            <a:ext cx="4233720" cy="26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150" y="3702529"/>
            <a:ext cx="4233726" cy="261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roadmap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Arial"/>
              <a:buAutoNum type="romanU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Scoping Phase: discussion with stakeholders, clarify objectives, define roadmap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Arial"/>
              <a:buAutoNum type="romanU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Prototype: identify appropriate datasets, investigate methods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Arial"/>
              <a:buAutoNum type="romanUcPeriod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data: refine methods, transfer learning</a:t>
            </a:r>
            <a:endParaRPr/>
          </a:p>
          <a:p>
            <a:pPr marL="27432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Literature Review </a:t>
            </a:r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virtual Machines ready</a:t>
            </a:r>
            <a:endParaRPr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computer</a:t>
            </a:r>
            <a:endParaRPr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planning and develop milestones for roadmap</a:t>
            </a:r>
            <a:endParaRPr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Prototype: Find suitable datasets</a:t>
            </a:r>
            <a:endParaRPr dirty="0"/>
          </a:p>
          <a:p>
            <a:pPr marL="27432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with stakeholders to discuss roadmap</a:t>
            </a:r>
            <a:endParaRPr sz="23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16332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using real world data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sensitivity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availability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labelling for supervised learning algorithms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 synthetic data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Machine Learning techniques to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30937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▶"/>
            </a:pPr>
            <a:r>
              <a:rPr lang="en-GB"/>
              <a:t>G</a:t>
            </a:r>
            <a:r>
              <a:rPr lang="en-GB" b="0" i="0" u="none" strike="noStrike" cap="none">
                <a:latin typeface="Calibri"/>
                <a:ea typeface="Calibri"/>
                <a:cs typeface="Calibri"/>
                <a:sym typeface="Calibri"/>
              </a:rPr>
              <a:t>enerate synthetic micro data? </a:t>
            </a:r>
            <a:endParaRPr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30937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▶"/>
            </a:pPr>
            <a:r>
              <a:rPr lang="en-GB"/>
              <a:t>Estimate missing values</a:t>
            </a:r>
            <a:r>
              <a:rPr lang="en-GB" b="0" i="0" u="none" strike="noStrike" cap="none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/>
          </a:p>
          <a:p>
            <a:pPr marL="548640" marR="0" lvl="1" indent="-309372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▶"/>
            </a:pPr>
            <a:r>
              <a:rPr lang="en-GB" b="0" i="0" u="none" strike="noStrike" cap="none">
                <a:latin typeface="Calibri"/>
                <a:ea typeface="Calibri"/>
                <a:cs typeface="Calibri"/>
                <a:sym typeface="Calibri"/>
              </a:rPr>
              <a:t>ONS Methodology </a:t>
            </a:r>
            <a:endParaRPr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548640" marR="0" lvl="1" indent="-309372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▶"/>
            </a:pPr>
            <a:r>
              <a:rPr lang="en-GB" b="0" i="0" u="none" strike="noStrike" cap="none">
                <a:latin typeface="Calibri"/>
                <a:ea typeface="Calibri"/>
                <a:cs typeface="Calibri"/>
                <a:sym typeface="Calibri"/>
              </a:rPr>
              <a:t>ONS Trade team</a:t>
            </a:r>
            <a:endParaRPr/>
          </a:p>
          <a:p>
            <a:pPr marL="822960" marR="0" lvl="2" indent="-13208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easier and faster for ONS to share data with the research communities</a:t>
            </a:r>
            <a:endParaRPr/>
          </a:p>
          <a:p>
            <a:pPr marL="274320" marR="0" lvl="0" indent="-23088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84"/>
              <a:buFont typeface="Noto Sans Symbols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safer way to share sensitive data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generalise to similar problems of data sharing and privacy protection in other domains (medical, defence)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to several current ONS Data Science problems (Trade, Housing, etc.)</a:t>
            </a:r>
            <a:endParaRPr/>
          </a:p>
          <a:p>
            <a:pPr marL="274320" marR="0" lvl="0" indent="-2357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08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an online tool for synthetic data generation in the future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67544" y="1556792"/>
            <a:ext cx="8352928" cy="472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techniques we will investigate? </a:t>
            </a:r>
            <a:endParaRPr/>
          </a:p>
          <a:p>
            <a:pPr marL="822960" marR="0" lvl="2" indent="-27813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Networks (GAN)</a:t>
            </a:r>
            <a:endParaRPr sz="2300"/>
          </a:p>
          <a:p>
            <a:pPr marL="822960" marR="0" lvl="2" indent="-27813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Variational Auto-encoder</a:t>
            </a:r>
            <a:endParaRPr sz="2300"/>
          </a:p>
          <a:p>
            <a:pPr marL="822960" marR="0" lvl="2" indent="-27813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Auto-regressive models</a:t>
            </a:r>
            <a:endParaRPr sz="2300"/>
          </a:p>
          <a:p>
            <a:pPr marL="822960" marR="0" lvl="2" indent="-27813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2300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Others?</a:t>
            </a:r>
            <a:endParaRPr sz="2300"/>
          </a:p>
          <a:p>
            <a:pPr marL="822960" marR="0" lvl="2" indent="-13208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Concerns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67544" y="870992"/>
            <a:ext cx="8352900" cy="47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360" marR="0" lvl="2" indent="0" algn="l" rtl="0">
              <a:spcBef>
                <a:spcPts val="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data do we use for proof of concept?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Publicly available datasets (e.g. Police data)</a:t>
            </a:r>
            <a:endParaRPr/>
          </a:p>
          <a:p>
            <a:pPr marL="548640" marR="0" lvl="1" indent="-16332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make our methods/models work for different data</a:t>
            </a:r>
            <a:endParaRPr/>
          </a:p>
          <a:p>
            <a:pPr marL="274320" marR="0" lvl="0" indent="-1488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restrictions</a:t>
            </a:r>
            <a:endParaRPr/>
          </a:p>
          <a:p>
            <a:pPr marL="548640" marR="0" lvl="1" indent="-27432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</a:pPr>
            <a:r>
              <a:rPr lang="en-GB"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Big data problem, deep networks require high performance computers for efficient processing</a:t>
            </a:r>
            <a:endParaRPr sz="23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274320" marR="0" lvl="0" indent="-27432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</a:pPr>
            <a:r>
              <a:rPr lang="en-GB"/>
              <a:t>Privacy issues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6" name="Shape 256"/>
          <p:cNvGraphicFramePr/>
          <p:nvPr/>
        </p:nvGraphicFramePr>
        <p:xfrm>
          <a:off x="467544" y="1340769"/>
          <a:ext cx="7992875" cy="4135350"/>
        </p:xfrm>
        <a:graphic>
          <a:graphicData uri="http://schemas.openxmlformats.org/drawingml/2006/table">
            <a:tbl>
              <a:tblPr firstRow="1" bandRow="1">
                <a:noFill/>
                <a:tableStyleId>{C74878F3-B143-48B7-B660-434DD749AE68}</a:tableStyleId>
              </a:tblPr>
              <a:tblGrid>
                <a:gridCol w="324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What will you deliver?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will you know it’s done?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Target date for completion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Literature review methods and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Written 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End June 2018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basic GAN on small datasets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Mid June 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Proof of concept other models on small datasets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Model implemented and running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Comparison performances on larger datasets (LFS, Census)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Simulations completed and results written-up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Final report and codes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GB" sz="1800"/>
                        <a:t>Conclusions written-up and codes released on Github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Shape 264"/>
          <p:cNvGraphicFramePr/>
          <p:nvPr/>
        </p:nvGraphicFramePr>
        <p:xfrm>
          <a:off x="467544" y="1340768"/>
          <a:ext cx="7992900" cy="4396585"/>
        </p:xfrm>
        <a:graphic>
          <a:graphicData uri="http://schemas.openxmlformats.org/drawingml/2006/table">
            <a:tbl>
              <a:tblPr firstRow="1" bandRow="1">
                <a:noFill/>
                <a:tableStyleId>{C74878F3-B143-48B7-B660-434DD749AE68}</a:tableStyleId>
              </a:tblPr>
              <a:tblGrid>
                <a:gridCol w="23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Who?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are they involved?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How are you communicating?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Collaboration, testing, QA-ing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 Show &amp; Tell)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Trade Team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Collaboration, testing, QA-ing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800"/>
                        <a:t>TBD ( Show &amp; Tell)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ONS Business Areas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 tool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Other government Departments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Users of the tool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TBD (not before proof of concept ready)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GB" b="1"/>
              <a:t>Literature review - Planning and progress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1" cy="405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1251</Words>
  <Application>Microsoft Office PowerPoint</Application>
  <PresentationFormat>On-screen Show (4:3)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Origin</vt:lpstr>
      <vt:lpstr>Origin</vt:lpstr>
      <vt:lpstr>Synthetic data generation I. Kaloskampis, L. Benedikt, C. Joshi, S. Dix, A. Noyvirt, L. Nolan </vt:lpstr>
      <vt:lpstr>Project overview</vt:lpstr>
      <vt:lpstr>Research question</vt:lpstr>
      <vt:lpstr>Impact</vt:lpstr>
      <vt:lpstr>Methodology</vt:lpstr>
      <vt:lpstr>Concerns</vt:lpstr>
      <vt:lpstr>Deliverables</vt:lpstr>
      <vt:lpstr>Stakeholders</vt:lpstr>
      <vt:lpstr>Literature review - Planning and progress</vt:lpstr>
      <vt:lpstr>Synthetic data demo</vt:lpstr>
      <vt:lpstr>GAN diagram</vt:lpstr>
      <vt:lpstr>Normal distribution - Mean</vt:lpstr>
      <vt:lpstr>Normal distribution - Standard deviation</vt:lpstr>
      <vt:lpstr>Project roadmap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I. Kaloskampis, L. Benedikt, C. Joshi, S. Dix, A. Noyvirt, L. Nolan </dc:title>
  <cp:lastModifiedBy>Kaloskampis, Ioannis</cp:lastModifiedBy>
  <cp:revision>4</cp:revision>
  <dcterms:modified xsi:type="dcterms:W3CDTF">2018-05-31T10:51:25Z</dcterms:modified>
</cp:coreProperties>
</file>