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417" r:id="rId2"/>
    <p:sldId id="418" r:id="rId3"/>
    <p:sldId id="257" r:id="rId4"/>
    <p:sldId id="258" r:id="rId5"/>
    <p:sldId id="419" r:id="rId6"/>
    <p:sldId id="42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25" autoAdjust="0"/>
    <p:restoredTop sz="94660"/>
  </p:normalViewPr>
  <p:slideViewPr>
    <p:cSldViewPr snapToGrid="0">
      <p:cViewPr varScale="1">
        <p:scale>
          <a:sx n="119" d="100"/>
          <a:sy n="119" d="100"/>
        </p:scale>
        <p:origin x="96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A1BABF-AB96-4C5A-8905-83FF4DDFA0DC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D14365-82F2-49CE-97EF-045AA251D32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8995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Data Science Accelerator project</a:t>
            </a:r>
          </a:p>
          <a:p>
            <a:pPr marL="171450" indent="-171450">
              <a:buFontTx/>
              <a:buChar char="-"/>
            </a:pPr>
            <a:r>
              <a:rPr lang="en-GB" dirty="0"/>
              <a:t>Currently developing a prototype -&gt; not ready for production for a while yet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D14365-82F2-49CE-97EF-045AA251D32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5880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Sentiment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AC023-9992-44AA-A48E-91941411227E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111527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Topic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9CAC023-9992-44AA-A48E-91941411227E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96144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2F4DA-3C57-492E-BA91-10C822567F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3824668-68BB-4321-893A-21B5C74B68A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577F3-D26D-482F-8C54-E0D394B15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0905B-0C15-43EE-A9DF-6BBACC5EF0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80981-F939-48A9-BD25-D4E8225DAF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2431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B0683B-37F8-4244-8CFC-26CCC29B91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31B56A-0D00-4E74-8A1B-5D12EF3DE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7C4831-4B15-4FE3-8F16-0505B45A6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6A1236-BE64-4C70-AB8D-B987B4078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30CDB9-B80A-4B60-A37D-96E1E103B9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23723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19E2F85-3088-4B7E-AC61-888270651BD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565029-9658-4AC5-BFFA-9F08D9B097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168CD8-BC74-4CCE-81B2-5685290E3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8EEFD2-09DE-400E-A247-FE394A677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571627-54E0-4C3F-93A8-B641848E2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50613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Section slide teal">
    <p:bg>
      <p:bgPr>
        <a:solidFill>
          <a:srgbClr val="00808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">
            <a:extLst>
              <a:ext uri="{FF2B5EF4-FFF2-40B4-BE49-F238E27FC236}">
                <a16:creationId xmlns:a16="http://schemas.microsoft.com/office/drawing/2014/main" id="{BAA1490B-BB3E-0748-BA6A-B858669657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9" name="Footer Placeholder">
            <a:extLst>
              <a:ext uri="{FF2B5EF4-FFF2-40B4-BE49-F238E27FC236}">
                <a16:creationId xmlns:a16="http://schemas.microsoft.com/office/drawing/2014/main" id="{61622BCB-5999-744E-B77D-08F504F71E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7" name="Title">
            <a:extLst>
              <a:ext uri="{FF2B5EF4-FFF2-40B4-BE49-F238E27FC236}">
                <a16:creationId xmlns:a16="http://schemas.microsoft.com/office/drawing/2014/main" id="{1FFF5308-8243-A94B-81A6-3885912D01F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2769528"/>
            <a:ext cx="10515600" cy="1052596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 algn="l">
              <a:defRPr sz="7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slide</a:t>
            </a:r>
          </a:p>
        </p:txBody>
      </p:sp>
      <p:sp>
        <p:nvSpPr>
          <p:cNvPr id="16" name="Subtitle">
            <a:extLst>
              <a:ext uri="{FF2B5EF4-FFF2-40B4-BE49-F238E27FC236}">
                <a16:creationId xmlns:a16="http://schemas.microsoft.com/office/drawing/2014/main" id="{5903921C-6D50-A849-B477-5BE38F246F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38200" y="3916872"/>
            <a:ext cx="10515600" cy="1655762"/>
          </a:xfrm>
          <a:prstGeom prst="rect">
            <a:avLst/>
          </a:prstGeom>
        </p:spPr>
        <p:txBody>
          <a:bodyPr tIns="72000" bIns="0" anchor="t" anchorCtr="0">
            <a:normAutofit/>
          </a:bodyPr>
          <a:lstStyle>
            <a:lvl1pPr marL="0" indent="0" algn="l">
              <a:lnSpc>
                <a:spcPts val="3800"/>
              </a:lnSpc>
              <a:spcBef>
                <a:spcPts val="0"/>
              </a:spcBef>
              <a:spcAft>
                <a:spcPts val="1000"/>
              </a:spcAft>
              <a:buNone/>
              <a:defRPr sz="32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Subtitle</a:t>
            </a:r>
          </a:p>
        </p:txBody>
      </p:sp>
      <p:cxnSp>
        <p:nvCxnSpPr>
          <p:cNvPr id="10" name="Line">
            <a:extLst>
              <a:ext uri="{FF2B5EF4-FFF2-40B4-BE49-F238E27FC236}">
                <a16:creationId xmlns:a16="http://schemas.microsoft.com/office/drawing/2014/main" id="{9BEE2D9E-3E87-ED40-89C2-DBA774F1F211}"/>
              </a:ext>
            </a:extLst>
          </p:cNvPr>
          <p:cNvCxnSpPr>
            <a:cxnSpLocks/>
          </p:cNvCxnSpPr>
          <p:nvPr userDrawn="1"/>
        </p:nvCxnSpPr>
        <p:spPr>
          <a:xfrm>
            <a:off x="823943" y="6055339"/>
            <a:ext cx="10548000" cy="0"/>
          </a:xfrm>
          <a:prstGeom prst="line">
            <a:avLst/>
          </a:prstGeom>
          <a:ln w="1270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Logo">
            <a:extLst>
              <a:ext uri="{FF2B5EF4-FFF2-40B4-BE49-F238E27FC236}">
                <a16:creationId xmlns:a16="http://schemas.microsoft.com/office/drawing/2014/main" id="{2015EA9F-8838-304C-B7BC-0CE52FD5BE5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166" y="6230570"/>
            <a:ext cx="3489869" cy="4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175302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6_Single column title and content">
    <p:bg>
      <p:bgPr>
        <a:solidFill>
          <a:srgbClr val="008080">
            <a:alpha val="9804"/>
          </a:srgb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">
            <a:extLst>
              <a:ext uri="{FF2B5EF4-FFF2-40B4-BE49-F238E27FC236}">
                <a16:creationId xmlns:a16="http://schemas.microsoft.com/office/drawing/2014/main" id="{CAB7C50D-A92E-F542-A579-D6ACCE3E0F84}"/>
              </a:ext>
            </a:extLst>
          </p:cNvPr>
          <p:cNvSpPr/>
          <p:nvPr userDrawn="1"/>
        </p:nvSpPr>
        <p:spPr>
          <a:xfrm>
            <a:off x="0" y="6037942"/>
            <a:ext cx="12192000" cy="820058"/>
          </a:xfrm>
          <a:prstGeom prst="rect">
            <a:avLst/>
          </a:prstGeom>
          <a:solidFill>
            <a:srgbClr val="00808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lide Number Placeholder">
            <a:extLst>
              <a:ext uri="{FF2B5EF4-FFF2-40B4-BE49-F238E27FC236}">
                <a16:creationId xmlns:a16="http://schemas.microsoft.com/office/drawing/2014/main" id="{AB8A9106-B24D-064D-974C-C8C4B2C84B8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662087" y="6250891"/>
            <a:ext cx="2867826" cy="365125"/>
          </a:xfrm>
          <a:prstGeom prst="rect">
            <a:avLst/>
          </a:prstGeo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pPr algn="ctr"/>
            <a:fld id="{232417FB-2EF4-EC49-BC13-97513C37E9E5}" type="slidenum">
              <a:rPr lang="en-US" smtClean="0"/>
              <a:pPr algn="ctr"/>
              <a:t>‹#›</a:t>
            </a:fld>
            <a:endParaRPr lang="en-US" dirty="0"/>
          </a:p>
        </p:txBody>
      </p:sp>
      <p:sp>
        <p:nvSpPr>
          <p:cNvPr id="14" name="Footer Placeholder">
            <a:extLst>
              <a:ext uri="{FF2B5EF4-FFF2-40B4-BE49-F238E27FC236}">
                <a16:creationId xmlns:a16="http://schemas.microsoft.com/office/drawing/2014/main" id="{EC4B6832-9A04-854F-9075-DF58CE992F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529913" y="6250890"/>
            <a:ext cx="3842030" cy="365125"/>
          </a:xfrm>
          <a:prstGeom prst="rect">
            <a:avLst/>
          </a:prstGeom>
        </p:spPr>
        <p:txBody>
          <a:bodyPr vert="horz" lIns="91440" tIns="45720" rIns="0" bIns="45720" rtlCol="0" anchor="t" anchorCtr="0"/>
          <a:lstStyle>
            <a:lvl1pPr algn="r">
              <a:defRPr sz="2000" b="1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">
            <a:extLst>
              <a:ext uri="{FF2B5EF4-FFF2-40B4-BE49-F238E27FC236}">
                <a16:creationId xmlns:a16="http://schemas.microsoft.com/office/drawing/2014/main" id="{2ABAF583-29A6-2E47-8107-77BF62EAA79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642127"/>
            <a:ext cx="10515600" cy="526298"/>
          </a:xfrm>
          <a:prstGeom prst="rect">
            <a:avLst/>
          </a:prstGeom>
        </p:spPr>
        <p:txBody>
          <a:bodyPr wrap="square">
            <a:spAutoFit/>
          </a:bodyPr>
          <a:lstStyle>
            <a:lvl1pPr>
              <a:defRPr sz="3600" baseline="0"/>
            </a:lvl1pPr>
          </a:lstStyle>
          <a:p>
            <a:r>
              <a:rPr lang="en-US" dirty="0"/>
              <a:t>Add your heading here</a:t>
            </a:r>
          </a:p>
        </p:txBody>
      </p:sp>
      <p:sp>
        <p:nvSpPr>
          <p:cNvPr id="11" name="Content Placeholder">
            <a:extLst>
              <a:ext uri="{FF2B5EF4-FFF2-40B4-BE49-F238E27FC236}">
                <a16:creationId xmlns:a16="http://schemas.microsoft.com/office/drawing/2014/main" id="{84E6AC44-311B-3642-9476-91E530FC241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838200" y="1424324"/>
            <a:ext cx="10515600" cy="2298001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lnSpc>
                <a:spcPct val="110000"/>
              </a:lnSpc>
              <a:spcAft>
                <a:spcPts val="500"/>
              </a:spcAft>
              <a:defRPr sz="3200">
                <a:solidFill>
                  <a:schemeClr val="tx1"/>
                </a:solidFill>
              </a:defRPr>
            </a:lvl1pPr>
            <a:lvl2pPr>
              <a:spcAft>
                <a:spcPts val="500"/>
              </a:spcAft>
              <a:defRPr sz="2800">
                <a:solidFill>
                  <a:schemeClr val="tx2"/>
                </a:solidFill>
              </a:defRPr>
            </a:lvl2pPr>
            <a:lvl3pPr>
              <a:spcAft>
                <a:spcPts val="500"/>
              </a:spcAft>
              <a:defRPr sz="2400">
                <a:solidFill>
                  <a:schemeClr val="tx2"/>
                </a:solidFill>
              </a:defRPr>
            </a:lvl3pPr>
            <a:lvl4pPr>
              <a:spcAft>
                <a:spcPts val="500"/>
              </a:spcAft>
              <a:defRPr sz="2000">
                <a:solidFill>
                  <a:schemeClr val="tx2"/>
                </a:solidFill>
              </a:defRPr>
            </a:lvl4pPr>
            <a:lvl5pPr>
              <a:spcAft>
                <a:spcPts val="500"/>
              </a:spcAft>
              <a:defRPr sz="1800">
                <a:solidFill>
                  <a:schemeClr val="tx2"/>
                </a:solidFill>
              </a:defRPr>
            </a:lvl5pPr>
          </a:lstStyle>
          <a:p>
            <a:pPr lvl="0"/>
            <a:r>
              <a:rPr lang="en-US" dirty="0"/>
              <a:t>Single column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12" name="Logo">
            <a:extLst>
              <a:ext uri="{FF2B5EF4-FFF2-40B4-BE49-F238E27FC236}">
                <a16:creationId xmlns:a16="http://schemas.microsoft.com/office/drawing/2014/main" id="{81051DAF-865D-C24C-A7D1-F9539C5AEDA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67166" y="6230570"/>
            <a:ext cx="3489869" cy="408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6734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84A09-1989-49ED-A3AA-F1BDC807D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95AFAA-666F-4C67-AFD3-E8DF481092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9CDF00-BDF5-444A-B340-7AC7335AD4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8DFD9-AF70-4B2A-BA67-71CC3FCAB4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4D0E2-81FA-41BA-8F72-C377EA398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752320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564A6-4238-410D-A687-830FF65E4D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61D4A7-A5C3-48A5-8F95-DE3B31999B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67F68F-748C-4E92-BEF8-B67E4F61C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37CB54-5216-4417-8339-47F9BB58A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53B410-02D8-4B9C-B490-6A0D3DC01C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08290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AEE31B-9EF1-4454-A236-0E16DFF9E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36343-8311-423D-A7D8-097FEA302D3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07C3F-16A2-43B9-9970-67D3C67BCCF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5023420-AED3-4C1B-9568-DE9A15AF31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DEFBC6E-FFF9-4FAB-844A-F21E88D029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FD18EFD-B2FA-45FD-B7A4-0BC05F2DB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4435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42A440-7D52-41EF-9144-A48C195697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A0B939-580E-424B-BFF9-E74C96C8CF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5A459B9-AF99-4E25-A1F2-18CEA154D2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086CC4B-EE71-4291-A44C-0B2B680A60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5A5253-41FD-4E95-A82C-35269F0974C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DBE1DA4-22A4-415C-8650-45ACC5DA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CCDC4EF-C574-41A8-9E41-BCBFFCB55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645C063-FBB5-4021-BA30-866F9E8BF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00464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BF4397-7FAB-431D-A1AD-1DC559C9EC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74DFC4-0E5D-4085-8860-B2386B02D4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D91B68A-6F8D-42C0-B5F5-150F11609B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2B7BA1-C570-4EF9-9D23-22BAEB98CD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6531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1A67CCD-3041-4905-A76A-EF87A8C00C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867FD0-1884-4C2E-8D9D-77E61EE53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29B228-E4AC-4B6B-8367-B04DDAF76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79543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2C89F3-9CDF-4712-B581-051EE93792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3EB781-78A6-4F56-806A-A6FB1DE8BC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AAE4B-091D-4BDC-B117-04A9247B92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4531FE5-1C89-444F-854B-70585AE31A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9FB8BB-96D2-477F-BFB7-EEE546A3C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7DFCE1-D6D3-456B-A6C8-F996E6A10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50187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195C3-CC11-4A46-8AA9-A7C595E82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EEEBAE7-250F-4106-BB26-10531971B33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E7B94F-6BFE-4813-A404-FE25552BC2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D96162-E488-45C5-BB80-4A47B6FED8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A62EDC-D5D1-49C5-B313-6E6F916DA0E0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F7C909-5AA5-4B0D-9675-8837444ED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E1404-578B-4B2F-8203-6F1096B4B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45506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AE39E93-B5D2-4CDD-A745-8FFA8D2FC1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74C09DD-1292-4E1C-BF3B-EC2232B28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B07D1-0CC4-4212-B50C-F69585D2F70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A62EDC-D5D1-49C5-B313-6E6F916DA0E0}" type="datetimeFigureOut">
              <a:rPr lang="en-GB" smtClean="0"/>
              <a:t>14/05/2021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786A28-3DF7-48EE-9682-9B662EBE7B2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EA0E7D-FA8B-4484-B875-6F2F13B2E5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79ABEB-CDBB-4AA8-AA24-8D8980FAD85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549044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cy.io/" TargetMode="External"/><Relationship Id="rId2" Type="http://schemas.openxmlformats.org/officeDocument/2006/relationships/hyperlink" Target="https://parser.theyworkforyou.com/hansard.html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70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31C74C1-849E-4164-A55B-AA439CE711F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5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59" b="8771"/>
          <a:stretch/>
        </p:blipFill>
        <p:spPr bwMode="auto">
          <a:xfrm>
            <a:off x="20" y="1"/>
            <a:ext cx="12191980" cy="68579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itle">
            <a:extLst>
              <a:ext uri="{FF2B5EF4-FFF2-40B4-BE49-F238E27FC236}">
                <a16:creationId xmlns:a16="http://schemas.microsoft.com/office/drawing/2014/main" id="{21123C75-479C-234B-9645-E08CF5BA20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0" y="1600200"/>
            <a:ext cx="9144000" cy="209883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6000" dirty="0">
                <a:solidFill>
                  <a:srgbClr val="FFFFFF"/>
                </a:solidFill>
              </a:rPr>
              <a:t>Identifying mentions of ONS in the UK Parliament</a:t>
            </a:r>
          </a:p>
        </p:txBody>
      </p:sp>
      <p:sp>
        <p:nvSpPr>
          <p:cNvPr id="3" name="Subtitle">
            <a:extLst>
              <a:ext uri="{FF2B5EF4-FFF2-40B4-BE49-F238E27FC236}">
                <a16:creationId xmlns:a16="http://schemas.microsoft.com/office/drawing/2014/main" id="{06DB93C4-9B93-5B4B-9232-71F3A5FBBD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45229"/>
            <a:ext cx="9144000" cy="1098395"/>
          </a:xfrm>
        </p:spPr>
        <p:txBody>
          <a:bodyPr vert="horz" lIns="91440" tIns="45720" rIns="91440" bIns="45720" rtlCol="0">
            <a:normAutofit/>
          </a:bodyPr>
          <a:lstStyle/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Rory Corbett</a:t>
            </a:r>
          </a:p>
          <a:p>
            <a:pPr algn="ctr">
              <a:lnSpc>
                <a:spcPct val="90000"/>
              </a:lnSpc>
              <a:spcBef>
                <a:spcPts val="1000"/>
              </a:spcBef>
            </a:pPr>
            <a:r>
              <a:rPr lang="en-US" sz="2400" dirty="0">
                <a:solidFill>
                  <a:srgbClr val="FFFFFF"/>
                </a:solidFill>
              </a:rPr>
              <a:t>Senior Corporate Analyst, Corporate MI &amp; Analytics</a:t>
            </a:r>
          </a:p>
        </p:txBody>
      </p:sp>
    </p:spTree>
    <p:extLst>
      <p:ext uri="{BB962C8B-B14F-4D97-AF65-F5344CB8AC3E}">
        <p14:creationId xmlns:p14="http://schemas.microsoft.com/office/powerpoint/2010/main" val="324432245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411"/>
            <a:ext cx="10515600" cy="701731"/>
          </a:xfrm>
        </p:spPr>
        <p:txBody>
          <a:bodyPr/>
          <a:lstStyle/>
          <a:p>
            <a:r>
              <a:rPr lang="en-GB" sz="4400" dirty="0"/>
              <a:t>Initial Objectives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057" y="1540138"/>
            <a:ext cx="10515600" cy="5075877"/>
          </a:xfrm>
        </p:spPr>
        <p:txBody>
          <a:bodyPr/>
          <a:lstStyle/>
          <a:p>
            <a:r>
              <a:rPr lang="en-GB" dirty="0"/>
              <a:t>Use data science techniques (NLP) to extract information from Hansard</a:t>
            </a:r>
          </a:p>
          <a:p>
            <a:r>
              <a:rPr lang="en-GB" dirty="0"/>
              <a:t>Identify mentions of ONS/UKSA/OSR in the House of Commons</a:t>
            </a:r>
          </a:p>
          <a:p>
            <a:r>
              <a:rPr lang="en-GB" dirty="0"/>
              <a:t>Group mentions by topic &amp; sentiment</a:t>
            </a:r>
          </a:p>
          <a:p>
            <a:r>
              <a:rPr lang="en-GB" dirty="0"/>
              <a:t>Provide information to Parliamentary team (Millie Tyler) at ONS via interactive dashboard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13662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67874B4-3403-4B43-A5CC-E0BBD7F2B85E}"/>
              </a:ext>
            </a:extLst>
          </p:cNvPr>
          <p:cNvSpPr/>
          <p:nvPr/>
        </p:nvSpPr>
        <p:spPr>
          <a:xfrm>
            <a:off x="336887" y="5196559"/>
            <a:ext cx="11618474" cy="1492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36E950-F5AB-4148-87FC-212AB691E5B1}"/>
              </a:ext>
            </a:extLst>
          </p:cNvPr>
          <p:cNvSpPr/>
          <p:nvPr/>
        </p:nvSpPr>
        <p:spPr>
          <a:xfrm>
            <a:off x="4410241" y="168357"/>
            <a:ext cx="272983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EB9378-BB27-4E46-AE7B-2128546BC518}"/>
              </a:ext>
            </a:extLst>
          </p:cNvPr>
          <p:cNvSpPr/>
          <p:nvPr/>
        </p:nvSpPr>
        <p:spPr>
          <a:xfrm>
            <a:off x="171115" y="716983"/>
            <a:ext cx="1989222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2E2354-F343-48C9-824F-9C3A88781369}"/>
              </a:ext>
            </a:extLst>
          </p:cNvPr>
          <p:cNvSpPr/>
          <p:nvPr/>
        </p:nvSpPr>
        <p:spPr>
          <a:xfrm>
            <a:off x="2557150" y="716983"/>
            <a:ext cx="1989221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F0D731-6D93-4506-B1CF-4E180E5BE4DC}"/>
              </a:ext>
            </a:extLst>
          </p:cNvPr>
          <p:cNvSpPr/>
          <p:nvPr/>
        </p:nvSpPr>
        <p:spPr>
          <a:xfrm>
            <a:off x="7776394" y="721191"/>
            <a:ext cx="4178967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Week/Year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301F31-1E59-4409-9646-4B876A0D65E7}"/>
              </a:ext>
            </a:extLst>
          </p:cNvPr>
          <p:cNvCxnSpPr/>
          <p:nvPr/>
        </p:nvCxnSpPr>
        <p:spPr>
          <a:xfrm>
            <a:off x="649705" y="1868906"/>
            <a:ext cx="0" cy="29677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64C61A-95F1-43F5-8068-E265F3226AC1}"/>
              </a:ext>
            </a:extLst>
          </p:cNvPr>
          <p:cNvCxnSpPr>
            <a:cxnSpLocks/>
          </p:cNvCxnSpPr>
          <p:nvPr/>
        </p:nvCxnSpPr>
        <p:spPr>
          <a:xfrm>
            <a:off x="649705" y="4836695"/>
            <a:ext cx="112111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4EF6A3-102A-4FE1-BB75-100D60DE4F2F}"/>
              </a:ext>
            </a:extLst>
          </p:cNvPr>
          <p:cNvSpPr txBox="1"/>
          <p:nvPr/>
        </p:nvSpPr>
        <p:spPr>
          <a:xfrm>
            <a:off x="3795292" y="5189519"/>
            <a:ext cx="104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Speaker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11C6C-70A3-4961-80A0-CC8CC4A1AF4F}"/>
              </a:ext>
            </a:extLst>
          </p:cNvPr>
          <p:cNvSpPr txBox="1"/>
          <p:nvPr/>
        </p:nvSpPr>
        <p:spPr>
          <a:xfrm>
            <a:off x="5155534" y="5188879"/>
            <a:ext cx="86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Topic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E2797-2113-4710-B563-C1D6702D6D0B}"/>
              </a:ext>
            </a:extLst>
          </p:cNvPr>
          <p:cNvSpPr txBox="1"/>
          <p:nvPr/>
        </p:nvSpPr>
        <p:spPr>
          <a:xfrm>
            <a:off x="8412194" y="5196559"/>
            <a:ext cx="310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Source (date + location  + debate)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53452-534A-4907-8243-DF51260643EF}"/>
              </a:ext>
            </a:extLst>
          </p:cNvPr>
          <p:cNvSpPr txBox="1"/>
          <p:nvPr/>
        </p:nvSpPr>
        <p:spPr>
          <a:xfrm>
            <a:off x="975008" y="5188879"/>
            <a:ext cx="33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1A826-1AC6-4A57-BD37-C349AE428423}"/>
              </a:ext>
            </a:extLst>
          </p:cNvPr>
          <p:cNvSpPr txBox="1"/>
          <p:nvPr/>
        </p:nvSpPr>
        <p:spPr>
          <a:xfrm>
            <a:off x="483507" y="5212956"/>
            <a:ext cx="392786" cy="377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615377-04FA-4909-B516-5C3691B69A6F}"/>
              </a:ext>
            </a:extLst>
          </p:cNvPr>
          <p:cNvSpPr/>
          <p:nvPr/>
        </p:nvSpPr>
        <p:spPr>
          <a:xfrm>
            <a:off x="11626426" y="5846761"/>
            <a:ext cx="201430" cy="4892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2222BD2-2A26-40F5-B2E4-0E343174C9E7}"/>
              </a:ext>
            </a:extLst>
          </p:cNvPr>
          <p:cNvSpPr/>
          <p:nvPr/>
        </p:nvSpPr>
        <p:spPr>
          <a:xfrm>
            <a:off x="11593094" y="5598701"/>
            <a:ext cx="267796" cy="19249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9919F5B-F884-4D88-ABDB-A04F6E53ABC0}"/>
              </a:ext>
            </a:extLst>
          </p:cNvPr>
          <p:cNvSpPr/>
          <p:nvPr/>
        </p:nvSpPr>
        <p:spPr>
          <a:xfrm rot="10800000">
            <a:off x="11593094" y="6391609"/>
            <a:ext cx="267796" cy="19249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718576-2DCE-48BB-9882-8221CDF61BA9}"/>
              </a:ext>
            </a:extLst>
          </p:cNvPr>
          <p:cNvCxnSpPr>
            <a:cxnSpLocks/>
          </p:cNvCxnSpPr>
          <p:nvPr/>
        </p:nvCxnSpPr>
        <p:spPr>
          <a:xfrm>
            <a:off x="436175" y="5565520"/>
            <a:ext cx="10941684" cy="8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8F96B1-EFD7-4B10-A091-E9749DA5F96D}"/>
              </a:ext>
            </a:extLst>
          </p:cNvPr>
          <p:cNvSpPr txBox="1"/>
          <p:nvPr/>
        </p:nvSpPr>
        <p:spPr>
          <a:xfrm>
            <a:off x="4580022" y="159783"/>
            <a:ext cx="227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Heading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0E6EE2-ECED-4D0F-BAFB-CB5D6D64F278}"/>
              </a:ext>
            </a:extLst>
          </p:cNvPr>
          <p:cNvSpPr txBox="1"/>
          <p:nvPr/>
        </p:nvSpPr>
        <p:spPr>
          <a:xfrm>
            <a:off x="371640" y="733024"/>
            <a:ext cx="165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Topic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478DA1-0D05-4468-ACA7-3F21FF065C97}"/>
              </a:ext>
            </a:extLst>
          </p:cNvPr>
          <p:cNvSpPr txBox="1"/>
          <p:nvPr/>
        </p:nvSpPr>
        <p:spPr>
          <a:xfrm>
            <a:off x="2534940" y="682806"/>
            <a:ext cx="198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Filter – Parliament (UK/NI/SCO/WAL)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C4A14E8-8E45-4C98-BCE7-C96E381836AB}"/>
              </a:ext>
            </a:extLst>
          </p:cNvPr>
          <p:cNvSpPr/>
          <p:nvPr/>
        </p:nvSpPr>
        <p:spPr>
          <a:xfrm>
            <a:off x="876293" y="4098758"/>
            <a:ext cx="727915" cy="721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96394A-A7EF-40EE-9205-6FFA8B6D1ED8}"/>
              </a:ext>
            </a:extLst>
          </p:cNvPr>
          <p:cNvSpPr/>
          <p:nvPr/>
        </p:nvSpPr>
        <p:spPr>
          <a:xfrm>
            <a:off x="876292" y="3015559"/>
            <a:ext cx="727915" cy="1098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EC588F08-8663-428A-9FEA-B5EA29A647C6}"/>
              </a:ext>
            </a:extLst>
          </p:cNvPr>
          <p:cNvSpPr/>
          <p:nvPr/>
        </p:nvSpPr>
        <p:spPr>
          <a:xfrm>
            <a:off x="876291" y="2294399"/>
            <a:ext cx="727915" cy="7211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FFCE9364-3788-4860-81BE-1385B0784E1C}"/>
              </a:ext>
            </a:extLst>
          </p:cNvPr>
          <p:cNvSpPr/>
          <p:nvPr/>
        </p:nvSpPr>
        <p:spPr>
          <a:xfrm>
            <a:off x="2302709" y="4339923"/>
            <a:ext cx="727915" cy="49713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7021F1-4788-47EB-A058-9728C8ECB05C}"/>
              </a:ext>
            </a:extLst>
          </p:cNvPr>
          <p:cNvSpPr/>
          <p:nvPr/>
        </p:nvSpPr>
        <p:spPr>
          <a:xfrm>
            <a:off x="2302706" y="3273060"/>
            <a:ext cx="727915" cy="105009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B2F7CB35-E529-46BD-84E9-669A73C1899B}"/>
              </a:ext>
            </a:extLst>
          </p:cNvPr>
          <p:cNvSpPr/>
          <p:nvPr/>
        </p:nvSpPr>
        <p:spPr>
          <a:xfrm>
            <a:off x="2302706" y="2775922"/>
            <a:ext cx="727915" cy="49713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0BBFC74-5257-4AFD-B930-B458F3346453}"/>
              </a:ext>
            </a:extLst>
          </p:cNvPr>
          <p:cNvSpPr/>
          <p:nvPr/>
        </p:nvSpPr>
        <p:spPr>
          <a:xfrm>
            <a:off x="3729128" y="3529100"/>
            <a:ext cx="727915" cy="1290818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653FB8D-5CF6-48D9-87A8-E5439B2FAD7B}"/>
              </a:ext>
            </a:extLst>
          </p:cNvPr>
          <p:cNvSpPr/>
          <p:nvPr/>
        </p:nvSpPr>
        <p:spPr>
          <a:xfrm>
            <a:off x="3729127" y="3273058"/>
            <a:ext cx="727915" cy="25604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D822F004-4342-4B5F-8239-A0921888A574}"/>
              </a:ext>
            </a:extLst>
          </p:cNvPr>
          <p:cNvSpPr/>
          <p:nvPr/>
        </p:nvSpPr>
        <p:spPr>
          <a:xfrm>
            <a:off x="3729120" y="2871454"/>
            <a:ext cx="727915" cy="384653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885161B-8080-4842-99C5-A8A685D4B71E}"/>
              </a:ext>
            </a:extLst>
          </p:cNvPr>
          <p:cNvSpPr/>
          <p:nvPr/>
        </p:nvSpPr>
        <p:spPr>
          <a:xfrm>
            <a:off x="5155535" y="4098758"/>
            <a:ext cx="727915" cy="721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7DB1EA7F-8F84-45FE-BE25-A3D6571FC434}"/>
              </a:ext>
            </a:extLst>
          </p:cNvPr>
          <p:cNvSpPr/>
          <p:nvPr/>
        </p:nvSpPr>
        <p:spPr>
          <a:xfrm>
            <a:off x="5155534" y="3015559"/>
            <a:ext cx="727915" cy="1516512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240B0695-B073-4346-A666-003D7892EA2D}"/>
              </a:ext>
            </a:extLst>
          </p:cNvPr>
          <p:cNvSpPr/>
          <p:nvPr/>
        </p:nvSpPr>
        <p:spPr>
          <a:xfrm>
            <a:off x="5155534" y="2727666"/>
            <a:ext cx="727915" cy="27268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7BE71F58-E6D3-4E06-A9A4-3AFF4142ADCA}"/>
              </a:ext>
            </a:extLst>
          </p:cNvPr>
          <p:cNvSpPr/>
          <p:nvPr/>
        </p:nvSpPr>
        <p:spPr>
          <a:xfrm>
            <a:off x="6581941" y="4098758"/>
            <a:ext cx="727915" cy="721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24DDD8-CA42-4547-A5BB-CFB41B0DFB35}"/>
              </a:ext>
            </a:extLst>
          </p:cNvPr>
          <p:cNvSpPr/>
          <p:nvPr/>
        </p:nvSpPr>
        <p:spPr>
          <a:xfrm>
            <a:off x="8008345" y="4098758"/>
            <a:ext cx="727915" cy="72116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3DC45481-DDD8-4A0B-AFE0-AC6CB34AC8FD}"/>
              </a:ext>
            </a:extLst>
          </p:cNvPr>
          <p:cNvSpPr/>
          <p:nvPr/>
        </p:nvSpPr>
        <p:spPr>
          <a:xfrm>
            <a:off x="8008344" y="3680939"/>
            <a:ext cx="727915" cy="10354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824EBBFD-C5D7-4150-9F91-479504755DB8}"/>
              </a:ext>
            </a:extLst>
          </p:cNvPr>
          <p:cNvSpPr/>
          <p:nvPr/>
        </p:nvSpPr>
        <p:spPr>
          <a:xfrm>
            <a:off x="8008344" y="2951776"/>
            <a:ext cx="727915" cy="72115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9B009E4F-6F9F-4FAD-8B91-E7E7FD937F33}"/>
              </a:ext>
            </a:extLst>
          </p:cNvPr>
          <p:cNvSpPr/>
          <p:nvPr/>
        </p:nvSpPr>
        <p:spPr>
          <a:xfrm>
            <a:off x="10865179" y="3721045"/>
            <a:ext cx="727915" cy="109851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DE3EA6CC-674D-41A9-9313-0D4D24BDE39C}"/>
              </a:ext>
            </a:extLst>
          </p:cNvPr>
          <p:cNvSpPr/>
          <p:nvPr/>
        </p:nvSpPr>
        <p:spPr>
          <a:xfrm>
            <a:off x="10865179" y="3352999"/>
            <a:ext cx="727915" cy="352199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8348DF-F23C-4373-92AB-C3E6734809EE}"/>
              </a:ext>
            </a:extLst>
          </p:cNvPr>
          <p:cNvSpPr txBox="1"/>
          <p:nvPr/>
        </p:nvSpPr>
        <p:spPr>
          <a:xfrm>
            <a:off x="713501" y="485092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04/01/2016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9F7838-BA58-41D5-AFD5-A6ABC76AFF4A}"/>
              </a:ext>
            </a:extLst>
          </p:cNvPr>
          <p:cNvSpPr txBox="1"/>
          <p:nvPr/>
        </p:nvSpPr>
        <p:spPr>
          <a:xfrm>
            <a:off x="2139915" y="485862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11/01/2016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175D74-0237-463E-9C92-BF1E9C952B97}"/>
              </a:ext>
            </a:extLst>
          </p:cNvPr>
          <p:cNvSpPr txBox="1"/>
          <p:nvPr/>
        </p:nvSpPr>
        <p:spPr>
          <a:xfrm>
            <a:off x="3566330" y="485777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18/01/2016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8F607B-5C55-4994-A6DA-A7B0D9D9AD18}"/>
              </a:ext>
            </a:extLst>
          </p:cNvPr>
          <p:cNvSpPr txBox="1"/>
          <p:nvPr/>
        </p:nvSpPr>
        <p:spPr>
          <a:xfrm>
            <a:off x="4992744" y="485092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25/01/2016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F37AE7-79BA-4055-8118-624AA123FC5C}"/>
              </a:ext>
            </a:extLst>
          </p:cNvPr>
          <p:cNvSpPr txBox="1"/>
          <p:nvPr/>
        </p:nvSpPr>
        <p:spPr>
          <a:xfrm>
            <a:off x="6443548" y="486620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01/02/2016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320D13-54CA-4166-81C8-430130D7AC26}"/>
              </a:ext>
            </a:extLst>
          </p:cNvPr>
          <p:cNvSpPr txBox="1"/>
          <p:nvPr/>
        </p:nvSpPr>
        <p:spPr>
          <a:xfrm>
            <a:off x="7869962" y="485777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08/02/2016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9EB5F0-A289-4DE6-B7F7-318FCE2B97DE}"/>
              </a:ext>
            </a:extLst>
          </p:cNvPr>
          <p:cNvSpPr txBox="1"/>
          <p:nvPr/>
        </p:nvSpPr>
        <p:spPr>
          <a:xfrm>
            <a:off x="9383264" y="485938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15/02/2016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B7E7BA-D942-419B-83B0-AE610256E8DF}"/>
              </a:ext>
            </a:extLst>
          </p:cNvPr>
          <p:cNvSpPr txBox="1"/>
          <p:nvPr/>
        </p:nvSpPr>
        <p:spPr>
          <a:xfrm>
            <a:off x="10745615" y="4866203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22/02/2016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FAB897-B98F-4BA9-B865-C4599A1769AC}"/>
              </a:ext>
            </a:extLst>
          </p:cNvPr>
          <p:cNvSpPr txBox="1"/>
          <p:nvPr/>
        </p:nvSpPr>
        <p:spPr>
          <a:xfrm rot="16200000">
            <a:off x="48913" y="3244334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044900-E150-4B9D-A5B4-E5FB60286992}"/>
              </a:ext>
            </a:extLst>
          </p:cNvPr>
          <p:cNvSpPr txBox="1"/>
          <p:nvPr/>
        </p:nvSpPr>
        <p:spPr>
          <a:xfrm>
            <a:off x="1030896" y="18838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4FB18-785F-4B3F-B03F-F23C0EAC336E}"/>
              </a:ext>
            </a:extLst>
          </p:cNvPr>
          <p:cNvSpPr txBox="1"/>
          <p:nvPr/>
        </p:nvSpPr>
        <p:spPr>
          <a:xfrm>
            <a:off x="2455653" y="235059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4C602C-7ABF-45DD-81C9-E6B26F506B7D}"/>
              </a:ext>
            </a:extLst>
          </p:cNvPr>
          <p:cNvSpPr txBox="1"/>
          <p:nvPr/>
        </p:nvSpPr>
        <p:spPr>
          <a:xfrm>
            <a:off x="3882068" y="24626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80DD65-F467-490F-B8C4-B382EAAA44A7}"/>
              </a:ext>
            </a:extLst>
          </p:cNvPr>
          <p:cNvSpPr txBox="1"/>
          <p:nvPr/>
        </p:nvSpPr>
        <p:spPr>
          <a:xfrm>
            <a:off x="5310139" y="22928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6D3091-C300-4B31-BD3A-A772393F2439}"/>
              </a:ext>
            </a:extLst>
          </p:cNvPr>
          <p:cNvSpPr txBox="1"/>
          <p:nvPr/>
        </p:nvSpPr>
        <p:spPr>
          <a:xfrm>
            <a:off x="6795055" y="36770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BC945EE-5DE6-47DB-B38F-2D2F3DFE4187}"/>
              </a:ext>
            </a:extLst>
          </p:cNvPr>
          <p:cNvSpPr txBox="1"/>
          <p:nvPr/>
        </p:nvSpPr>
        <p:spPr>
          <a:xfrm>
            <a:off x="8221458" y="25265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5C96A7-80A9-459A-BCAB-29C4C02FE4E7}"/>
              </a:ext>
            </a:extLst>
          </p:cNvPr>
          <p:cNvSpPr txBox="1"/>
          <p:nvPr/>
        </p:nvSpPr>
        <p:spPr>
          <a:xfrm>
            <a:off x="11076173" y="29609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61067AB-EE6D-4E87-9D0D-B57A068F6515}"/>
              </a:ext>
            </a:extLst>
          </p:cNvPr>
          <p:cNvSpPr/>
          <p:nvPr/>
        </p:nvSpPr>
        <p:spPr>
          <a:xfrm>
            <a:off x="172451" y="147553"/>
            <a:ext cx="15945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0459A9-C6BD-49B7-8D6C-509F0C7EAD56}"/>
              </a:ext>
            </a:extLst>
          </p:cNvPr>
          <p:cNvSpPr txBox="1"/>
          <p:nvPr/>
        </p:nvSpPr>
        <p:spPr>
          <a:xfrm>
            <a:off x="172454" y="192343"/>
            <a:ext cx="1594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Toggle: Topic/Sentiment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5914D-CEAC-4F17-AB44-8409E21C3C18}"/>
              </a:ext>
            </a:extLst>
          </p:cNvPr>
          <p:cNvSpPr txBox="1"/>
          <p:nvPr/>
        </p:nvSpPr>
        <p:spPr>
          <a:xfrm rot="17739365">
            <a:off x="9279434" y="4002855"/>
            <a:ext cx="1441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Parliament in recess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E4FB12-2034-4A6B-88E4-58461801753C}"/>
              </a:ext>
            </a:extLst>
          </p:cNvPr>
          <p:cNvSpPr txBox="1"/>
          <p:nvPr/>
        </p:nvSpPr>
        <p:spPr>
          <a:xfrm>
            <a:off x="6424969" y="5196188"/>
            <a:ext cx="131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Sentiment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4206795-EFD1-4DCF-ACAC-13FC0BE0A71C}"/>
              </a:ext>
            </a:extLst>
          </p:cNvPr>
          <p:cNvSpPr/>
          <p:nvPr/>
        </p:nvSpPr>
        <p:spPr>
          <a:xfrm>
            <a:off x="5051627" y="716983"/>
            <a:ext cx="1989221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1811AC-55B8-4FAE-AF8B-B1F038CAE214}"/>
              </a:ext>
            </a:extLst>
          </p:cNvPr>
          <p:cNvSpPr txBox="1"/>
          <p:nvPr/>
        </p:nvSpPr>
        <p:spPr>
          <a:xfrm>
            <a:off x="5252152" y="733024"/>
            <a:ext cx="165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Speaker</a:t>
            </a:r>
          </a:p>
        </p:txBody>
      </p:sp>
    </p:spTree>
    <p:extLst>
      <p:ext uri="{BB962C8B-B14F-4D97-AF65-F5344CB8AC3E}">
        <p14:creationId xmlns:p14="http://schemas.microsoft.com/office/powerpoint/2010/main" val="34237694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C67874B4-3403-4B43-A5CC-E0BBD7F2B85E}"/>
              </a:ext>
            </a:extLst>
          </p:cNvPr>
          <p:cNvSpPr/>
          <p:nvPr/>
        </p:nvSpPr>
        <p:spPr>
          <a:xfrm>
            <a:off x="336887" y="5196559"/>
            <a:ext cx="11618474" cy="149299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A236E950-F5AB-4148-87FC-212AB691E5B1}"/>
              </a:ext>
            </a:extLst>
          </p:cNvPr>
          <p:cNvSpPr/>
          <p:nvPr/>
        </p:nvSpPr>
        <p:spPr>
          <a:xfrm>
            <a:off x="4410241" y="168357"/>
            <a:ext cx="272983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7EB9378-BB27-4E46-AE7B-2128546BC518}"/>
              </a:ext>
            </a:extLst>
          </p:cNvPr>
          <p:cNvSpPr/>
          <p:nvPr/>
        </p:nvSpPr>
        <p:spPr>
          <a:xfrm>
            <a:off x="171115" y="716983"/>
            <a:ext cx="1989222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E2E2354-F343-48C9-824F-9C3A88781369}"/>
              </a:ext>
            </a:extLst>
          </p:cNvPr>
          <p:cNvSpPr/>
          <p:nvPr/>
        </p:nvSpPr>
        <p:spPr>
          <a:xfrm>
            <a:off x="2557150" y="716983"/>
            <a:ext cx="1989221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3EF0D731-6D93-4506-B1CF-4E180E5BE4DC}"/>
              </a:ext>
            </a:extLst>
          </p:cNvPr>
          <p:cNvSpPr/>
          <p:nvPr/>
        </p:nvSpPr>
        <p:spPr>
          <a:xfrm>
            <a:off x="7776394" y="721191"/>
            <a:ext cx="4178967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Week/Year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4301F31-1E59-4409-9646-4B876A0D65E7}"/>
              </a:ext>
            </a:extLst>
          </p:cNvPr>
          <p:cNvCxnSpPr/>
          <p:nvPr/>
        </p:nvCxnSpPr>
        <p:spPr>
          <a:xfrm>
            <a:off x="649705" y="1868906"/>
            <a:ext cx="0" cy="2967789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064C61A-95F1-43F5-8068-E265F3226AC1}"/>
              </a:ext>
            </a:extLst>
          </p:cNvPr>
          <p:cNvCxnSpPr>
            <a:cxnSpLocks/>
          </p:cNvCxnSpPr>
          <p:nvPr/>
        </p:nvCxnSpPr>
        <p:spPr>
          <a:xfrm>
            <a:off x="649705" y="4836695"/>
            <a:ext cx="11211185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F4EF6A3-102A-4FE1-BB75-100D60DE4F2F}"/>
              </a:ext>
            </a:extLst>
          </p:cNvPr>
          <p:cNvSpPr txBox="1"/>
          <p:nvPr/>
        </p:nvSpPr>
        <p:spPr>
          <a:xfrm>
            <a:off x="3795292" y="5189519"/>
            <a:ext cx="10413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Speaker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B11C6C-70A3-4961-80A0-CC8CC4A1AF4F}"/>
              </a:ext>
            </a:extLst>
          </p:cNvPr>
          <p:cNvSpPr txBox="1"/>
          <p:nvPr/>
        </p:nvSpPr>
        <p:spPr>
          <a:xfrm>
            <a:off x="5155534" y="5188879"/>
            <a:ext cx="8621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Topic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83E2797-2113-4710-B563-C1D6702D6D0B}"/>
              </a:ext>
            </a:extLst>
          </p:cNvPr>
          <p:cNvSpPr txBox="1"/>
          <p:nvPr/>
        </p:nvSpPr>
        <p:spPr>
          <a:xfrm>
            <a:off x="8412194" y="5196559"/>
            <a:ext cx="310202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/>
              <a:t>Source (date + location  + debate)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1C53452-534A-4907-8243-DF51260643EF}"/>
              </a:ext>
            </a:extLst>
          </p:cNvPr>
          <p:cNvSpPr txBox="1"/>
          <p:nvPr/>
        </p:nvSpPr>
        <p:spPr>
          <a:xfrm>
            <a:off x="975008" y="5188879"/>
            <a:ext cx="337999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Context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121A826-1AC6-4A57-BD37-C349AE428423}"/>
              </a:ext>
            </a:extLst>
          </p:cNvPr>
          <p:cNvSpPr txBox="1"/>
          <p:nvPr/>
        </p:nvSpPr>
        <p:spPr>
          <a:xfrm>
            <a:off x="483507" y="5212956"/>
            <a:ext cx="392786" cy="3777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615377-04FA-4909-B516-5C3691B69A6F}"/>
              </a:ext>
            </a:extLst>
          </p:cNvPr>
          <p:cNvSpPr/>
          <p:nvPr/>
        </p:nvSpPr>
        <p:spPr>
          <a:xfrm>
            <a:off x="11626426" y="5846761"/>
            <a:ext cx="201430" cy="489284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Isosceles Triangle 19">
            <a:extLst>
              <a:ext uri="{FF2B5EF4-FFF2-40B4-BE49-F238E27FC236}">
                <a16:creationId xmlns:a16="http://schemas.microsoft.com/office/drawing/2014/main" id="{02222BD2-2A26-40F5-B2E4-0E343174C9E7}"/>
              </a:ext>
            </a:extLst>
          </p:cNvPr>
          <p:cNvSpPr/>
          <p:nvPr/>
        </p:nvSpPr>
        <p:spPr>
          <a:xfrm>
            <a:off x="11593094" y="5598701"/>
            <a:ext cx="267796" cy="19249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Isosceles Triangle 20">
            <a:extLst>
              <a:ext uri="{FF2B5EF4-FFF2-40B4-BE49-F238E27FC236}">
                <a16:creationId xmlns:a16="http://schemas.microsoft.com/office/drawing/2014/main" id="{C9919F5B-F884-4D88-ABDB-A04F6E53ABC0}"/>
              </a:ext>
            </a:extLst>
          </p:cNvPr>
          <p:cNvSpPr/>
          <p:nvPr/>
        </p:nvSpPr>
        <p:spPr>
          <a:xfrm rot="10800000">
            <a:off x="11593094" y="6391609"/>
            <a:ext cx="267796" cy="192498"/>
          </a:xfrm>
          <a:prstGeom prst="triangle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F718576-2DCE-48BB-9882-8221CDF61BA9}"/>
              </a:ext>
            </a:extLst>
          </p:cNvPr>
          <p:cNvCxnSpPr>
            <a:cxnSpLocks/>
          </p:cNvCxnSpPr>
          <p:nvPr/>
        </p:nvCxnSpPr>
        <p:spPr>
          <a:xfrm>
            <a:off x="436175" y="5565520"/>
            <a:ext cx="10941684" cy="8385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E8F96B1-EFD7-4B10-A091-E9749DA5F96D}"/>
              </a:ext>
            </a:extLst>
          </p:cNvPr>
          <p:cNvSpPr txBox="1"/>
          <p:nvPr/>
        </p:nvSpPr>
        <p:spPr>
          <a:xfrm>
            <a:off x="4580022" y="159783"/>
            <a:ext cx="2271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Heading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0E6EE2-ECED-4D0F-BAFB-CB5D6D64F278}"/>
              </a:ext>
            </a:extLst>
          </p:cNvPr>
          <p:cNvSpPr txBox="1"/>
          <p:nvPr/>
        </p:nvSpPr>
        <p:spPr>
          <a:xfrm>
            <a:off x="371640" y="733024"/>
            <a:ext cx="16554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Topic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E478DA1-0D05-4468-ACA7-3F21FF065C97}"/>
              </a:ext>
            </a:extLst>
          </p:cNvPr>
          <p:cNvSpPr txBox="1"/>
          <p:nvPr/>
        </p:nvSpPr>
        <p:spPr>
          <a:xfrm>
            <a:off x="2534940" y="682806"/>
            <a:ext cx="198922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dirty="0">
                <a:solidFill>
                  <a:schemeClr val="bg1"/>
                </a:solidFill>
              </a:rPr>
              <a:t>Filter – Parliament (UK/NI/SCO/WAL)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4796394A-A7EF-40EE-9205-6FFA8B6D1ED8}"/>
              </a:ext>
            </a:extLst>
          </p:cNvPr>
          <p:cNvSpPr/>
          <p:nvPr/>
        </p:nvSpPr>
        <p:spPr>
          <a:xfrm>
            <a:off x="760400" y="3891227"/>
            <a:ext cx="201832" cy="9407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788348DF-F23C-4373-92AB-C3E6734809EE}"/>
              </a:ext>
            </a:extLst>
          </p:cNvPr>
          <p:cNvSpPr txBox="1"/>
          <p:nvPr/>
        </p:nvSpPr>
        <p:spPr>
          <a:xfrm>
            <a:off x="713501" y="485092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04/01/2016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49F7838-BA58-41D5-AFD5-A6ABC76AFF4A}"/>
              </a:ext>
            </a:extLst>
          </p:cNvPr>
          <p:cNvSpPr txBox="1"/>
          <p:nvPr/>
        </p:nvSpPr>
        <p:spPr>
          <a:xfrm>
            <a:off x="2139915" y="485862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11/01/2016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4175D74-0237-463E-9C92-BF1E9C952B97}"/>
              </a:ext>
            </a:extLst>
          </p:cNvPr>
          <p:cNvSpPr txBox="1"/>
          <p:nvPr/>
        </p:nvSpPr>
        <p:spPr>
          <a:xfrm>
            <a:off x="3566330" y="485777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18/01/2016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A48F607B-5C55-4994-A6DA-A7B0D9D9AD18}"/>
              </a:ext>
            </a:extLst>
          </p:cNvPr>
          <p:cNvSpPr txBox="1"/>
          <p:nvPr/>
        </p:nvSpPr>
        <p:spPr>
          <a:xfrm>
            <a:off x="4992744" y="4850926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25/01/2016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90F37AE7-79BA-4055-8118-624AA123FC5C}"/>
              </a:ext>
            </a:extLst>
          </p:cNvPr>
          <p:cNvSpPr txBox="1"/>
          <p:nvPr/>
        </p:nvSpPr>
        <p:spPr>
          <a:xfrm>
            <a:off x="6443548" y="486620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01/02/2016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CD320D13-54CA-4166-81C8-430130D7AC26}"/>
              </a:ext>
            </a:extLst>
          </p:cNvPr>
          <p:cNvSpPr txBox="1"/>
          <p:nvPr/>
        </p:nvSpPr>
        <p:spPr>
          <a:xfrm>
            <a:off x="7869962" y="485777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08/02/2016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699EB5F0-A289-4DE6-B7F7-318FCE2B97DE}"/>
              </a:ext>
            </a:extLst>
          </p:cNvPr>
          <p:cNvSpPr txBox="1"/>
          <p:nvPr/>
        </p:nvSpPr>
        <p:spPr>
          <a:xfrm>
            <a:off x="9383264" y="4859384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15/02/2016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07B7E7BA-D942-419B-83B0-AE610256E8DF}"/>
              </a:ext>
            </a:extLst>
          </p:cNvPr>
          <p:cNvSpPr txBox="1"/>
          <p:nvPr/>
        </p:nvSpPr>
        <p:spPr>
          <a:xfrm>
            <a:off x="10745615" y="4866203"/>
            <a:ext cx="105349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22/02/2016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2BFAB897-B98F-4BA9-B865-C4599A1769AC}"/>
              </a:ext>
            </a:extLst>
          </p:cNvPr>
          <p:cNvSpPr txBox="1"/>
          <p:nvPr/>
        </p:nvSpPr>
        <p:spPr>
          <a:xfrm rot="16200000">
            <a:off x="48913" y="3244334"/>
            <a:ext cx="7484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Count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1044900-E150-4B9D-A5B4-E5FB60286992}"/>
              </a:ext>
            </a:extLst>
          </p:cNvPr>
          <p:cNvSpPr txBox="1"/>
          <p:nvPr/>
        </p:nvSpPr>
        <p:spPr>
          <a:xfrm>
            <a:off x="980358" y="21639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03C4FB18-785F-4B3F-B03F-F23C0EAC336E}"/>
              </a:ext>
            </a:extLst>
          </p:cNvPr>
          <p:cNvSpPr txBox="1"/>
          <p:nvPr/>
        </p:nvSpPr>
        <p:spPr>
          <a:xfrm>
            <a:off x="2340641" y="215398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64C602C-7ABF-45DD-81C9-E6B26F506B7D}"/>
              </a:ext>
            </a:extLst>
          </p:cNvPr>
          <p:cNvSpPr txBox="1"/>
          <p:nvPr/>
        </p:nvSpPr>
        <p:spPr>
          <a:xfrm>
            <a:off x="3828789" y="2167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380DD65-F467-490F-B8C4-B382EAAA44A7}"/>
              </a:ext>
            </a:extLst>
          </p:cNvPr>
          <p:cNvSpPr txBox="1"/>
          <p:nvPr/>
        </p:nvSpPr>
        <p:spPr>
          <a:xfrm>
            <a:off x="5377241" y="216391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11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76D3091-C300-4B31-BD3A-A772393F2439}"/>
              </a:ext>
            </a:extLst>
          </p:cNvPr>
          <p:cNvSpPr txBox="1"/>
          <p:nvPr/>
        </p:nvSpPr>
        <p:spPr>
          <a:xfrm>
            <a:off x="6788085" y="214140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4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CBC945EE-5DE6-47DB-B38F-2D2F3DFE4187}"/>
              </a:ext>
            </a:extLst>
          </p:cNvPr>
          <p:cNvSpPr txBox="1"/>
          <p:nvPr/>
        </p:nvSpPr>
        <p:spPr>
          <a:xfrm>
            <a:off x="8453555" y="21495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9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1E5C96A7-80A9-459A-BCAB-29C4C02FE4E7}"/>
              </a:ext>
            </a:extLst>
          </p:cNvPr>
          <p:cNvSpPr txBox="1"/>
          <p:nvPr/>
        </p:nvSpPr>
        <p:spPr>
          <a:xfrm>
            <a:off x="11198236" y="21572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7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E61067AB-EE6D-4E87-9D0D-B57A068F6515}"/>
              </a:ext>
            </a:extLst>
          </p:cNvPr>
          <p:cNvSpPr/>
          <p:nvPr/>
        </p:nvSpPr>
        <p:spPr>
          <a:xfrm>
            <a:off x="172451" y="147553"/>
            <a:ext cx="1594544" cy="36933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D50459A9-C6BD-49B7-8D6C-509F0C7EAD56}"/>
              </a:ext>
            </a:extLst>
          </p:cNvPr>
          <p:cNvSpPr txBox="1"/>
          <p:nvPr/>
        </p:nvSpPr>
        <p:spPr>
          <a:xfrm>
            <a:off x="172454" y="192343"/>
            <a:ext cx="159454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100" dirty="0">
                <a:solidFill>
                  <a:schemeClr val="bg1"/>
                </a:solidFill>
              </a:rPr>
              <a:t>Toggle: Topic/Sentiment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5914D-CEAC-4F17-AB44-8409E21C3C18}"/>
              </a:ext>
            </a:extLst>
          </p:cNvPr>
          <p:cNvSpPr txBox="1"/>
          <p:nvPr/>
        </p:nvSpPr>
        <p:spPr>
          <a:xfrm rot="17739365">
            <a:off x="9279434" y="4002855"/>
            <a:ext cx="144103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/>
              <a:t>Parliament in recess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BEE4FB12-2034-4A6B-88E4-58461801753C}"/>
              </a:ext>
            </a:extLst>
          </p:cNvPr>
          <p:cNvSpPr txBox="1"/>
          <p:nvPr/>
        </p:nvSpPr>
        <p:spPr>
          <a:xfrm>
            <a:off x="6424969" y="5196188"/>
            <a:ext cx="13140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Sentiment</a:t>
            </a:r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24206795-EFD1-4DCF-ACAC-13FC0BE0A71C}"/>
              </a:ext>
            </a:extLst>
          </p:cNvPr>
          <p:cNvSpPr/>
          <p:nvPr/>
        </p:nvSpPr>
        <p:spPr>
          <a:xfrm>
            <a:off x="5051627" y="716983"/>
            <a:ext cx="1989221" cy="433137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B21811AC-55B8-4FAE-AF8B-B1F038CAE214}"/>
              </a:ext>
            </a:extLst>
          </p:cNvPr>
          <p:cNvSpPr txBox="1"/>
          <p:nvPr/>
        </p:nvSpPr>
        <p:spPr>
          <a:xfrm>
            <a:off x="5252152" y="733024"/>
            <a:ext cx="165545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>
                <a:solidFill>
                  <a:schemeClr val="bg1"/>
                </a:solidFill>
              </a:rPr>
              <a:t>Filter -- Speaker</a:t>
            </a:r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3B069C-AC1E-46B7-8C3D-1A2753ED63C5}"/>
              </a:ext>
            </a:extLst>
          </p:cNvPr>
          <p:cNvSpPr/>
          <p:nvPr/>
        </p:nvSpPr>
        <p:spPr>
          <a:xfrm>
            <a:off x="1017195" y="3547042"/>
            <a:ext cx="201832" cy="1277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90AF28AA-3C14-4C61-9951-0BB26877DA1C}"/>
              </a:ext>
            </a:extLst>
          </p:cNvPr>
          <p:cNvSpPr/>
          <p:nvPr/>
        </p:nvSpPr>
        <p:spPr>
          <a:xfrm>
            <a:off x="1302239" y="2775922"/>
            <a:ext cx="201832" cy="2056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0DD34039-F2FE-4B87-B728-78805595D02C}"/>
              </a:ext>
            </a:extLst>
          </p:cNvPr>
          <p:cNvSpPr/>
          <p:nvPr/>
        </p:nvSpPr>
        <p:spPr>
          <a:xfrm>
            <a:off x="1595549" y="4401111"/>
            <a:ext cx="201832" cy="4331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8" name="Rectangle 77">
            <a:extLst>
              <a:ext uri="{FF2B5EF4-FFF2-40B4-BE49-F238E27FC236}">
                <a16:creationId xmlns:a16="http://schemas.microsoft.com/office/drawing/2014/main" id="{E5CD8A4A-D49B-4A8A-AD0E-E6C5F95C10A0}"/>
              </a:ext>
            </a:extLst>
          </p:cNvPr>
          <p:cNvSpPr/>
          <p:nvPr/>
        </p:nvSpPr>
        <p:spPr>
          <a:xfrm>
            <a:off x="5125321" y="3054795"/>
            <a:ext cx="201832" cy="177720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DB7B316B-3863-4298-9E0C-C13711E1FEBF}"/>
              </a:ext>
            </a:extLst>
          </p:cNvPr>
          <p:cNvSpPr/>
          <p:nvPr/>
        </p:nvSpPr>
        <p:spPr>
          <a:xfrm>
            <a:off x="5463543" y="3054795"/>
            <a:ext cx="201832" cy="177023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AF0E0B3F-687B-4460-BAB0-394E560ABCD3}"/>
              </a:ext>
            </a:extLst>
          </p:cNvPr>
          <p:cNvSpPr/>
          <p:nvPr/>
        </p:nvSpPr>
        <p:spPr>
          <a:xfrm>
            <a:off x="5793292" y="3883410"/>
            <a:ext cx="201832" cy="94302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2" name="Rectangle 81">
            <a:extLst>
              <a:ext uri="{FF2B5EF4-FFF2-40B4-BE49-F238E27FC236}">
                <a16:creationId xmlns:a16="http://schemas.microsoft.com/office/drawing/2014/main" id="{97622970-444C-4BDC-B532-1AC18531BA4E}"/>
              </a:ext>
            </a:extLst>
          </p:cNvPr>
          <p:cNvSpPr/>
          <p:nvPr/>
        </p:nvSpPr>
        <p:spPr>
          <a:xfrm>
            <a:off x="2148419" y="3891227"/>
            <a:ext cx="201832" cy="9407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B02EC17-FA01-4EB9-A343-C4E02A0858B1}"/>
              </a:ext>
            </a:extLst>
          </p:cNvPr>
          <p:cNvSpPr/>
          <p:nvPr/>
        </p:nvSpPr>
        <p:spPr>
          <a:xfrm>
            <a:off x="2488426" y="2790585"/>
            <a:ext cx="201832" cy="2056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5" name="Rectangle 84">
            <a:extLst>
              <a:ext uri="{FF2B5EF4-FFF2-40B4-BE49-F238E27FC236}">
                <a16:creationId xmlns:a16="http://schemas.microsoft.com/office/drawing/2014/main" id="{2B767FE8-4DB6-413F-940F-99F1C9386244}"/>
              </a:ext>
            </a:extLst>
          </p:cNvPr>
          <p:cNvSpPr/>
          <p:nvPr/>
        </p:nvSpPr>
        <p:spPr>
          <a:xfrm>
            <a:off x="2759345" y="4408414"/>
            <a:ext cx="201832" cy="43313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7" name="Rectangle 86">
            <a:extLst>
              <a:ext uri="{FF2B5EF4-FFF2-40B4-BE49-F238E27FC236}">
                <a16:creationId xmlns:a16="http://schemas.microsoft.com/office/drawing/2014/main" id="{A61F5DEB-FD74-46D1-91F6-6696A7B77F04}"/>
              </a:ext>
            </a:extLst>
          </p:cNvPr>
          <p:cNvSpPr/>
          <p:nvPr/>
        </p:nvSpPr>
        <p:spPr>
          <a:xfrm>
            <a:off x="3729373" y="3554972"/>
            <a:ext cx="201832" cy="1277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21A2EA2-8E7D-4C95-8B1C-E18ACF1D95C5}"/>
              </a:ext>
            </a:extLst>
          </p:cNvPr>
          <p:cNvSpPr/>
          <p:nvPr/>
        </p:nvSpPr>
        <p:spPr>
          <a:xfrm>
            <a:off x="4022142" y="2784629"/>
            <a:ext cx="201832" cy="2056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3648FDA9-A552-426C-AC4F-8143A65DAC33}"/>
              </a:ext>
            </a:extLst>
          </p:cNvPr>
          <p:cNvSpPr/>
          <p:nvPr/>
        </p:nvSpPr>
        <p:spPr>
          <a:xfrm>
            <a:off x="4317585" y="3954383"/>
            <a:ext cx="201832" cy="87986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0" name="Rectangle 89">
            <a:extLst>
              <a:ext uri="{FF2B5EF4-FFF2-40B4-BE49-F238E27FC236}">
                <a16:creationId xmlns:a16="http://schemas.microsoft.com/office/drawing/2014/main" id="{E486323E-C078-4600-87BB-01740E4BB33F}"/>
              </a:ext>
            </a:extLst>
          </p:cNvPr>
          <p:cNvSpPr/>
          <p:nvPr/>
        </p:nvSpPr>
        <p:spPr>
          <a:xfrm>
            <a:off x="6719100" y="4255266"/>
            <a:ext cx="201832" cy="569573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3" name="Rectangle 92">
            <a:extLst>
              <a:ext uri="{FF2B5EF4-FFF2-40B4-BE49-F238E27FC236}">
                <a16:creationId xmlns:a16="http://schemas.microsoft.com/office/drawing/2014/main" id="{EEAB04C7-297B-4385-B815-8C54A2DC5A74}"/>
              </a:ext>
            </a:extLst>
          </p:cNvPr>
          <p:cNvSpPr/>
          <p:nvPr/>
        </p:nvSpPr>
        <p:spPr>
          <a:xfrm>
            <a:off x="7028997" y="4255266"/>
            <a:ext cx="201832" cy="562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0300C036-973D-48E3-8A70-334C2EF15DFE}"/>
              </a:ext>
            </a:extLst>
          </p:cNvPr>
          <p:cNvSpPr/>
          <p:nvPr/>
        </p:nvSpPr>
        <p:spPr>
          <a:xfrm>
            <a:off x="8132143" y="3883410"/>
            <a:ext cx="201832" cy="94077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F7353520-7CC0-4C4D-AF04-211D75852ACC}"/>
              </a:ext>
            </a:extLst>
          </p:cNvPr>
          <p:cNvSpPr/>
          <p:nvPr/>
        </p:nvSpPr>
        <p:spPr>
          <a:xfrm>
            <a:off x="8417187" y="3539778"/>
            <a:ext cx="201832" cy="1277989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7" name="Rectangle 96">
            <a:extLst>
              <a:ext uri="{FF2B5EF4-FFF2-40B4-BE49-F238E27FC236}">
                <a16:creationId xmlns:a16="http://schemas.microsoft.com/office/drawing/2014/main" id="{D1E57004-B599-44ED-A86A-65285F33B271}"/>
              </a:ext>
            </a:extLst>
          </p:cNvPr>
          <p:cNvSpPr/>
          <p:nvPr/>
        </p:nvSpPr>
        <p:spPr>
          <a:xfrm>
            <a:off x="8725477" y="3554973"/>
            <a:ext cx="201832" cy="1279276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0" name="Rectangle 99">
            <a:extLst>
              <a:ext uri="{FF2B5EF4-FFF2-40B4-BE49-F238E27FC236}">
                <a16:creationId xmlns:a16="http://schemas.microsoft.com/office/drawing/2014/main" id="{A89C8272-6E7E-4248-9D97-5EC31A7C6BE6}"/>
              </a:ext>
            </a:extLst>
          </p:cNvPr>
          <p:cNvSpPr/>
          <p:nvPr/>
        </p:nvSpPr>
        <p:spPr>
          <a:xfrm>
            <a:off x="11298090" y="2775922"/>
            <a:ext cx="201832" cy="2056375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6" name="Rectangle 105">
            <a:extLst>
              <a:ext uri="{FF2B5EF4-FFF2-40B4-BE49-F238E27FC236}">
                <a16:creationId xmlns:a16="http://schemas.microsoft.com/office/drawing/2014/main" id="{405B2B41-7DDB-46C7-805C-140706E4BC7F}"/>
              </a:ext>
            </a:extLst>
          </p:cNvPr>
          <p:cNvSpPr/>
          <p:nvPr/>
        </p:nvSpPr>
        <p:spPr>
          <a:xfrm>
            <a:off x="11558143" y="4272603"/>
            <a:ext cx="201832" cy="562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52C44C7D-67CB-4877-ADE2-CCAAE4E4590A}"/>
              </a:ext>
            </a:extLst>
          </p:cNvPr>
          <p:cNvSpPr/>
          <p:nvPr/>
        </p:nvSpPr>
        <p:spPr>
          <a:xfrm>
            <a:off x="11050667" y="4269573"/>
            <a:ext cx="201832" cy="562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8" name="Rectangle 107">
            <a:extLst>
              <a:ext uri="{FF2B5EF4-FFF2-40B4-BE49-F238E27FC236}">
                <a16:creationId xmlns:a16="http://schemas.microsoft.com/office/drawing/2014/main" id="{5418DA9D-0527-424A-A542-BCF604DB43D7}"/>
              </a:ext>
            </a:extLst>
          </p:cNvPr>
          <p:cNvSpPr/>
          <p:nvPr/>
        </p:nvSpPr>
        <p:spPr>
          <a:xfrm>
            <a:off x="10799184" y="4269573"/>
            <a:ext cx="201832" cy="562501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E2996F-0C32-4361-97DC-F1179FA8A05D}"/>
              </a:ext>
            </a:extLst>
          </p:cNvPr>
          <p:cNvSpPr txBox="1"/>
          <p:nvPr/>
        </p:nvSpPr>
        <p:spPr>
          <a:xfrm rot="16200000">
            <a:off x="714531" y="3797998"/>
            <a:ext cx="134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Crime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27CF8B6-727C-4990-A4A6-6FA689D1635B}"/>
              </a:ext>
            </a:extLst>
          </p:cNvPr>
          <p:cNvSpPr txBox="1"/>
          <p:nvPr/>
        </p:nvSpPr>
        <p:spPr>
          <a:xfrm rot="16200000">
            <a:off x="426865" y="4101377"/>
            <a:ext cx="134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COVID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0CC5DF49-BBD2-4510-A5B0-2C4DD3B2D742}"/>
              </a:ext>
            </a:extLst>
          </p:cNvPr>
          <p:cNvSpPr txBox="1"/>
          <p:nvPr/>
        </p:nvSpPr>
        <p:spPr>
          <a:xfrm rot="16200000">
            <a:off x="176850" y="4220190"/>
            <a:ext cx="134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Census</a:t>
            </a: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1CE12883-98AE-4C49-9B5F-85650D8088D3}"/>
              </a:ext>
            </a:extLst>
          </p:cNvPr>
          <p:cNvSpPr txBox="1"/>
          <p:nvPr/>
        </p:nvSpPr>
        <p:spPr>
          <a:xfrm rot="16200000">
            <a:off x="1019009" y="3723838"/>
            <a:ext cx="134619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400" dirty="0"/>
              <a:t>Environment</a:t>
            </a:r>
          </a:p>
        </p:txBody>
      </p:sp>
    </p:spTree>
    <p:extLst>
      <p:ext uri="{BB962C8B-B14F-4D97-AF65-F5344CB8AC3E}">
        <p14:creationId xmlns:p14="http://schemas.microsoft.com/office/powerpoint/2010/main" val="2492191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411"/>
            <a:ext cx="10515600" cy="701731"/>
          </a:xfrm>
        </p:spPr>
        <p:txBody>
          <a:bodyPr/>
          <a:lstStyle/>
          <a:p>
            <a:r>
              <a:rPr lang="en-GB" sz="4400" dirty="0"/>
              <a:t>Method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36092"/>
            <a:ext cx="10515600" cy="5354927"/>
          </a:xfrm>
        </p:spPr>
        <p:txBody>
          <a:bodyPr/>
          <a:lstStyle/>
          <a:p>
            <a:r>
              <a:rPr lang="en-GB" sz="2800" dirty="0"/>
              <a:t>Hansard data</a:t>
            </a:r>
          </a:p>
          <a:p>
            <a:pPr lvl="1"/>
            <a:r>
              <a:rPr lang="en-GB" sz="2400" dirty="0">
                <a:hlinkClick r:id="rId2"/>
              </a:rPr>
              <a:t>https://parser.theyworkforyou.com/hansard.html</a:t>
            </a:r>
            <a:r>
              <a:rPr lang="en-GB" sz="2400" dirty="0"/>
              <a:t>  </a:t>
            </a:r>
          </a:p>
          <a:p>
            <a:r>
              <a:rPr lang="en-GB" sz="2800" dirty="0"/>
              <a:t>Processing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Data cleaning &amp; preparation in Python </a:t>
            </a:r>
          </a:p>
          <a:p>
            <a:r>
              <a:rPr lang="en-GB" sz="2800" dirty="0"/>
              <a:t>Modelling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ML/rules-based approach using </a:t>
            </a:r>
            <a:r>
              <a:rPr lang="en-GB" sz="2400" dirty="0" err="1">
                <a:hlinkClick r:id="rId3"/>
              </a:rPr>
              <a:t>spaCy</a:t>
            </a:r>
            <a:r>
              <a:rPr lang="en-GB" sz="2400" dirty="0"/>
              <a:t> </a:t>
            </a:r>
            <a:r>
              <a:rPr lang="en-GB" sz="2400" dirty="0">
                <a:solidFill>
                  <a:schemeClr val="tx1"/>
                </a:solidFill>
              </a:rPr>
              <a:t>to produce models to identify sentiment &amp; topic</a:t>
            </a:r>
          </a:p>
          <a:p>
            <a:r>
              <a:rPr lang="en-GB" sz="2800" dirty="0"/>
              <a:t>Dashboard</a:t>
            </a:r>
          </a:p>
          <a:p>
            <a:pPr lvl="1"/>
            <a:r>
              <a:rPr lang="en-GB" sz="2400" dirty="0">
                <a:solidFill>
                  <a:schemeClr val="tx1"/>
                </a:solidFill>
              </a:rPr>
              <a:t>Provide data to users via interactive dashboard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15206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">
            <a:extLst>
              <a:ext uri="{FF2B5EF4-FFF2-40B4-BE49-F238E27FC236}">
                <a16:creationId xmlns:a16="http://schemas.microsoft.com/office/drawing/2014/main" id="{AC5AD953-635B-2B48-B87A-4F5101B605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4411"/>
            <a:ext cx="10515600" cy="701731"/>
          </a:xfrm>
        </p:spPr>
        <p:txBody>
          <a:bodyPr/>
          <a:lstStyle/>
          <a:p>
            <a:r>
              <a:rPr lang="en-GB" sz="4400" dirty="0"/>
              <a:t>Longer-term objectives</a:t>
            </a:r>
            <a:endParaRPr lang="en-US" sz="4400" dirty="0"/>
          </a:p>
        </p:txBody>
      </p:sp>
      <p:sp>
        <p:nvSpPr>
          <p:cNvPr id="6" name="Content Placeholder">
            <a:extLst>
              <a:ext uri="{FF2B5EF4-FFF2-40B4-BE49-F238E27FC236}">
                <a16:creationId xmlns:a16="http://schemas.microsoft.com/office/drawing/2014/main" id="{4C842C63-75A3-F044-9F81-2C8C2B628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01314"/>
            <a:ext cx="10515600" cy="2987613"/>
          </a:xfrm>
        </p:spPr>
        <p:txBody>
          <a:bodyPr/>
          <a:lstStyle/>
          <a:p>
            <a:r>
              <a:rPr lang="en-GB" sz="2800" dirty="0"/>
              <a:t>Productionise dashboard – weekly updates</a:t>
            </a:r>
          </a:p>
          <a:p>
            <a:r>
              <a:rPr lang="en-GB" sz="2800" dirty="0"/>
              <a:t>Include all data from UK Parliament, plus NI Executive, Scottish Parliament &amp; Welsh Senedd </a:t>
            </a:r>
          </a:p>
          <a:p>
            <a:r>
              <a:rPr lang="en-GB" sz="2800" dirty="0"/>
              <a:t>Automatic identification of topics with frequent/infrequent mentions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93658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268</TotalTime>
  <Words>289</Words>
  <Application>Microsoft Office PowerPoint</Application>
  <PresentationFormat>Widescreen</PresentationFormat>
  <Paragraphs>90</Paragraphs>
  <Slides>6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Calibri</vt:lpstr>
      <vt:lpstr>Calibri Light</vt:lpstr>
      <vt:lpstr>Office Theme</vt:lpstr>
      <vt:lpstr>Identifying mentions of ONS in the UK Parliament</vt:lpstr>
      <vt:lpstr>Initial Objectives</vt:lpstr>
      <vt:lpstr>PowerPoint Presentation</vt:lpstr>
      <vt:lpstr>PowerPoint Presentation</vt:lpstr>
      <vt:lpstr>Method</vt:lpstr>
      <vt:lpstr>Longer-term objectives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mentions of ONS in the UK Parliament</dc:title>
  <dc:creator>Corbett, Rory</dc:creator>
  <cp:lastModifiedBy>Corbett, Rory</cp:lastModifiedBy>
  <cp:revision>20</cp:revision>
  <dcterms:created xsi:type="dcterms:W3CDTF">2021-05-07T09:47:16Z</dcterms:created>
  <dcterms:modified xsi:type="dcterms:W3CDTF">2021-05-14T15:36:56Z</dcterms:modified>
</cp:coreProperties>
</file>