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17" r:id="rId2"/>
    <p:sldId id="418" r:id="rId3"/>
    <p:sldId id="425" r:id="rId4"/>
    <p:sldId id="426" r:id="rId5"/>
    <p:sldId id="429" r:id="rId6"/>
    <p:sldId id="431" r:id="rId7"/>
    <p:sldId id="430" r:id="rId8"/>
    <p:sldId id="420" r:id="rId9"/>
    <p:sldId id="421" r:id="rId10"/>
    <p:sldId id="427" r:id="rId11"/>
    <p:sldId id="422" r:id="rId12"/>
    <p:sldId id="423" r:id="rId13"/>
    <p:sldId id="4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2801" autoAdjust="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43238-E528-4A38-8877-220BCE7DA118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46826-96BA-4624-A10C-6B069BA71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2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r.theyworkforyou.com/hansar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pacy.io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14365-82F2-49CE-97EF-045AA251D3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58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Need to mention switch to 2015-2019 dataset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14365-82F2-49CE-97EF-045AA251D3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85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Hansard data</a:t>
            </a:r>
          </a:p>
          <a:p>
            <a:pPr lvl="1"/>
            <a:r>
              <a:rPr lang="en-GB" sz="2400" dirty="0">
                <a:hlinkClick r:id="rId3"/>
              </a:rPr>
              <a:t>https://parser.theyworkforyou.com/hansard.html</a:t>
            </a:r>
            <a:r>
              <a:rPr lang="en-GB" sz="2400" dirty="0"/>
              <a:t>  </a:t>
            </a:r>
          </a:p>
          <a:p>
            <a:r>
              <a:rPr lang="en-GB" sz="2800" dirty="0"/>
              <a:t>Processing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Data cleaning &amp; preparation in Python </a:t>
            </a:r>
          </a:p>
          <a:p>
            <a:r>
              <a:rPr lang="en-GB" sz="2800" dirty="0"/>
              <a:t>Modelling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ML/rules-based approach using </a:t>
            </a:r>
            <a:r>
              <a:rPr lang="en-GB" sz="2400" dirty="0" err="1">
                <a:hlinkClick r:id="rId4"/>
              </a:rPr>
              <a:t>spaCy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to produce models to identify topic</a:t>
            </a:r>
          </a:p>
          <a:p>
            <a:r>
              <a:rPr lang="en-GB" sz="2800" dirty="0"/>
              <a:t>Dashboard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Provide data to users via interactive dashboard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15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2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7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 2018 – green = ONS decision on student loan statistics</a:t>
            </a:r>
          </a:p>
          <a:p>
            <a:r>
              <a:rPr lang="en-GB" dirty="0"/>
              <a:t>Dark blue = census – first shows up in late 2018, gets more frequent as census approaches</a:t>
            </a:r>
          </a:p>
          <a:p>
            <a:endParaRPr lang="en-GB" dirty="0"/>
          </a:p>
          <a:p>
            <a:r>
              <a:rPr lang="en-GB" dirty="0"/>
              <a:t>Light blue = crime</a:t>
            </a:r>
          </a:p>
          <a:p>
            <a:r>
              <a:rPr lang="en-GB" dirty="0"/>
              <a:t>Light orange = economy</a:t>
            </a:r>
          </a:p>
          <a:p>
            <a:endParaRPr lang="en-GB" dirty="0"/>
          </a:p>
          <a:p>
            <a:r>
              <a:rPr lang="en-GB" dirty="0"/>
              <a:t>Both fairly frequent.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5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</a:t>
            </a:r>
          </a:p>
          <a:p>
            <a:endParaRPr lang="en-GB" dirty="0"/>
          </a:p>
          <a:p>
            <a:r>
              <a:rPr lang="en-GB" dirty="0"/>
              <a:t>Summarise during talk – learned A LOT. Some key highlights are… (pick out 3?) [prob: documentation / ML exposure / Git]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2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mgmt.</a:t>
            </a:r>
          </a:p>
          <a:p>
            <a:endParaRPr lang="en-GB" dirty="0"/>
          </a:p>
          <a:p>
            <a:r>
              <a:rPr lang="en-GB" dirty="0"/>
              <a:t>Contacts: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Key contacts in ONS/OSR (e.g. Mitch &amp; Michael)</a:t>
            </a:r>
          </a:p>
          <a:p>
            <a:pPr marL="171450" indent="-171450">
              <a:buFontTx/>
              <a:buChar char="-"/>
            </a:pPr>
            <a:r>
              <a:rPr lang="en-GB" dirty="0"/>
              <a:t>X-gov data science Slack</a:t>
            </a:r>
          </a:p>
          <a:p>
            <a:pPr marL="171450" indent="-171450">
              <a:buFontTx/>
              <a:buChar char="-"/>
            </a:pPr>
            <a:r>
              <a:rPr lang="en-GB" dirty="0"/>
              <a:t>DSA cohort</a:t>
            </a:r>
          </a:p>
          <a:p>
            <a:pPr marL="171450" indent="-171450">
              <a:buFontTx/>
              <a:buChar char="-"/>
            </a:pPr>
            <a:r>
              <a:rPr lang="en-GB" dirty="0"/>
              <a:t>Cabinet Office (James!)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50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thank you for listening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4DA-3C57-492E-BA91-10C82256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4668-68BB-4321-893A-21B5C74B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77F3-D26D-482F-8C54-E0D394B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905B-0C15-43EE-A9DF-6BBACC5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0981-F939-48A9-BD25-D4E8225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683B-37F8-4244-8CFC-26CCC29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56A-0D00-4E74-8A1B-5D12EF3D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4831-4B15-4FE3-8F16-0505B45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1236-BE64-4C70-AB8D-B987B4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CDB9-B80A-4B60-A37D-96E1E10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2F85-3088-4B7E-AC61-88827065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5029-9658-4AC5-BFFA-9F08D9B0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8CD8-BC74-4CCE-81B2-5685290E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EFD2-09DE-400E-A247-FE394A6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1627-54E0-4C3F-93A8-B641848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28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teal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2015EA9F-8838-304C-B7BC-0CE52FD5BE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6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ingle column title and content">
    <p:bg>
      <p:bgPr>
        <a:solidFill>
          <a:srgbClr val="00808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1051DAF-865D-C24C-A7D1-F9539C5AED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A09-1989-49ED-A3AA-F1BDC80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AFAA-666F-4C67-AFD3-E8DF4810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DF00-BDF5-444A-B340-7AC7335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DFD9-AF70-4B2A-BA67-71CC3FC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D0E2-81FA-41BA-8F72-C377EA3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0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4A6-4238-410D-A687-830FF65E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D4A7-A5C3-48A5-8F95-DE3B3199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F68F-748C-4E92-BEF8-B67E4F6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CB54-5216-4417-8339-47F9BB58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410-02D8-4B9C-B490-6A0D3DC0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8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E31B-9EF1-4454-A236-0E16DFF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343-8311-423D-A7D8-097FEA30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7C3F-16A2-43B9-9970-67D3C67B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23420-AED3-4C1B-9568-DE9A15AF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C6E-FFF9-4FAB-844A-F21E88D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8EFD-B2FA-45FD-B7A4-0BC05F2D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440-7D52-41EF-9144-A48C195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939-580E-424B-BFF9-E74C96C8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59B9-AF99-4E25-A1F2-18CEA154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CC4B-EE71-4291-A44C-0B2B680A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A5253-41FD-4E95-A82C-35269F09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E1DA4-22A4-415C-8650-45ACC5D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DC4EF-C574-41A8-9E41-BCBFFCB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5C063-FBB5-4021-BA30-866F9E8B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2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397-7FAB-431D-A1AD-1DC559C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4DFC4-0E5D-4085-8860-B2386B0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B68A-6F8D-42C0-B5F5-150F1160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7BA1-C570-4EF9-9D23-22BAEB9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CCD-3041-4905-A76A-EF87A8C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7FD0-1884-4C2E-8D9D-77E61EE5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B228-E4AC-4B6B-8367-B04DDAF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0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9F3-9CDF-4712-B581-051EE93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781-78A6-4F56-806A-A6FB1DE8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AE4B-091D-4BDC-B117-04A9247B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1FE5-1C89-444F-854B-70585AE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8BB-96D2-477F-BFB7-EEE546A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FCE1-D6D3-456B-A6C8-F996E6A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95C3-CC11-4A46-8AA9-A7C595E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EBAE7-250F-4106-BB26-10531971B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B94F-6BFE-4813-A404-FE25552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6162-E488-45C5-BB80-4A47B6FE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C909-5AA5-4B0D-9675-8837444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1404-578B-4B2F-8203-6F1096B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0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9E93-B5D2-4CDD-A745-8FFA8D2F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09DD-1292-4E1C-BF3B-EC2232B2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07D1-0CC4-4212-B50C-F69585D2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EDC-D5D1-49C5-B313-6E6F916DA0E0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6A28-3DF7-48EE-9682-9B662E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0E7D-FA8B-4484-B875-6F2F13B2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2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au.ons.statistics.gov.uk/#/views/uk_parl_stats/topic?:iid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C74C1-849E-4164-A55B-AA439CE7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87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1123C75-479C-234B-9645-E08CF5B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20988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Identifying mentions of ONS in the UK Parliament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6DB93C4-9B93-5B4B-9232-71F3A5FB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5229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Rory Corbett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Senior Corporate Analyst, Corporate MI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2443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34815"/>
            <a:ext cx="10515600" cy="701731"/>
          </a:xfrm>
        </p:spPr>
        <p:txBody>
          <a:bodyPr/>
          <a:lstStyle/>
          <a:p>
            <a:r>
              <a:rPr lang="en-GB" sz="4400" dirty="0"/>
              <a:t>What I learned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797"/>
            <a:ext cx="5383491" cy="418986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Project management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Using GitHub to manage a Data Science project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Further experience with Agile development practices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Asynchronous working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Scoping realistic aims for prototype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Importance of early user engagement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Wireframing product very early on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Identifying user priorities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prstClr val="black"/>
                </a:solidFill>
              </a:rPr>
              <a:t>User testing &amp; working in the open with users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DB595-24EB-492B-9693-83DDC39A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91" y="170801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89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29"/>
            <a:ext cx="10515600" cy="701731"/>
          </a:xfrm>
        </p:spPr>
        <p:txBody>
          <a:bodyPr/>
          <a:lstStyle/>
          <a:p>
            <a:r>
              <a:rPr lang="en-GB" sz="4400" dirty="0"/>
              <a:t>What next?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279"/>
            <a:ext cx="10515600" cy="4064831"/>
          </a:xfrm>
        </p:spPr>
        <p:txBody>
          <a:bodyPr/>
          <a:lstStyle/>
          <a:p>
            <a:r>
              <a:rPr lang="en-GB" sz="2000" dirty="0"/>
              <a:t>Productionise dashboard – weekly updates, live data</a:t>
            </a:r>
          </a:p>
          <a:p>
            <a:r>
              <a:rPr lang="en-GB" sz="2000" dirty="0"/>
              <a:t>Include all data from UK Parliament, then add in NI Executive, Scottish Parliament &amp; Welsh Senedd </a:t>
            </a:r>
          </a:p>
          <a:p>
            <a:r>
              <a:rPr lang="en-GB" sz="2000" dirty="0"/>
              <a:t>Automatic identification of topics with frequent/infrequent mentions</a:t>
            </a:r>
            <a:endParaRPr lang="en-GB" sz="20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Link up with OSR to look at how we might evaluate how our stats are used in parliament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Expand approach to include govt policy papers </a:t>
            </a:r>
          </a:p>
          <a:p>
            <a:pPr>
              <a:spcAft>
                <a:spcPts val="0"/>
              </a:spcAft>
            </a:pPr>
            <a:r>
              <a:rPr lang="en-GB" sz="2100" dirty="0">
                <a:solidFill>
                  <a:prstClr val="black"/>
                </a:solidFill>
              </a:rPr>
              <a:t>X-gov possibilities </a:t>
            </a:r>
          </a:p>
          <a:p>
            <a:pPr lvl="1">
              <a:spcAft>
                <a:spcPts val="0"/>
              </a:spcAft>
            </a:pPr>
            <a:r>
              <a:rPr lang="en-GB" sz="1400" dirty="0">
                <a:solidFill>
                  <a:prstClr val="black"/>
                </a:solidFill>
              </a:rPr>
              <a:t>Could be adapted to suit other government departments</a:t>
            </a:r>
          </a:p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Evaluating use of our economic stats in private sector - board reports/annual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512"/>
            <a:ext cx="10515600" cy="1089529"/>
          </a:xfrm>
        </p:spPr>
        <p:txBody>
          <a:bodyPr/>
          <a:lstStyle/>
          <a:p>
            <a:r>
              <a:rPr lang="en-GB" dirty="0"/>
              <a:t>Applying Data Science techniques to </a:t>
            </a:r>
            <a:br>
              <a:rPr lang="en-GB" dirty="0"/>
            </a:br>
            <a:r>
              <a:rPr lang="en-GB" dirty="0"/>
              <a:t>other corporate data problems</a:t>
            </a:r>
            <a:endParaRPr lang="en-US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641"/>
            <a:ext cx="10515600" cy="3013551"/>
          </a:xfrm>
        </p:spPr>
        <p:txBody>
          <a:bodyPr/>
          <a:lstStyle/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en-GB" sz="2400" dirty="0">
                <a:solidFill>
                  <a:prstClr val="black"/>
                </a:solidFill>
              </a:rPr>
              <a:t>Interest from other teams for similar NLP work on other datasets</a:t>
            </a:r>
          </a:p>
          <a:p>
            <a:pPr lvl="1">
              <a:spcAft>
                <a:spcPts val="0"/>
              </a:spcAft>
            </a:pPr>
            <a:r>
              <a:rPr lang="en-GB" sz="1800" dirty="0">
                <a:solidFill>
                  <a:prstClr val="black"/>
                </a:solidFill>
              </a:rPr>
              <a:t>External Affairs</a:t>
            </a:r>
          </a:p>
          <a:p>
            <a:pPr lvl="2">
              <a:spcAft>
                <a:spcPts val="0"/>
              </a:spcAft>
            </a:pPr>
            <a:r>
              <a:rPr lang="en-GB" sz="1400" dirty="0">
                <a:solidFill>
                  <a:prstClr val="black"/>
                </a:solidFill>
              </a:rPr>
              <a:t>Monitoring what key stakeholders are talking about – collating information in public domain (e.g. Twitter, public consultations)</a:t>
            </a:r>
          </a:p>
          <a:p>
            <a:pPr lvl="2">
              <a:spcAft>
                <a:spcPts val="0"/>
              </a:spcAft>
            </a:pPr>
            <a:r>
              <a:rPr lang="en-GB" sz="1400" dirty="0">
                <a:solidFill>
                  <a:prstClr val="black"/>
                </a:solidFill>
              </a:rPr>
              <a:t>Scraping LinkedIn to identify stakeholders across government </a:t>
            </a:r>
          </a:p>
          <a:p>
            <a:pPr lvl="0">
              <a:lnSpc>
                <a:spcPct val="90000"/>
              </a:lnSpc>
              <a:spcAft>
                <a:spcPts val="0"/>
              </a:spcAft>
            </a:pPr>
            <a:endParaRPr lang="en-GB" sz="2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Finance team</a:t>
            </a:r>
          </a:p>
          <a:p>
            <a:pPr lvl="1"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</a:rPr>
              <a:t>Improving quality of financial forecasting – ML approach could be useful here</a:t>
            </a:r>
          </a:p>
          <a:p>
            <a:pPr lvl="1"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</a:rPr>
              <a:t>Forecasting vacancies – opportunity for development of model that utilises most recent data</a:t>
            </a:r>
          </a:p>
          <a:p>
            <a:pPr lvl="1"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</a:endParaRPr>
          </a:p>
          <a:p>
            <a:pPr lvl="1"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</a:endParaRPr>
          </a:p>
          <a:p>
            <a:pPr lvl="1"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</a:endParaRPr>
          </a:p>
          <a:p>
            <a:pPr lvl="1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9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C74C1-849E-4164-A55B-AA439CE7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87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1123C75-479C-234B-9645-E08CF5B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20988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758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14"/>
            <a:ext cx="10515600" cy="701731"/>
          </a:xfrm>
        </p:spPr>
        <p:txBody>
          <a:bodyPr/>
          <a:lstStyle/>
          <a:p>
            <a:r>
              <a:rPr lang="en-GB" sz="4400" dirty="0"/>
              <a:t>Initial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4320285"/>
          </a:xfrm>
        </p:spPr>
        <p:txBody>
          <a:bodyPr/>
          <a:lstStyle/>
          <a:p>
            <a:r>
              <a:rPr lang="en-GB" sz="2800" dirty="0"/>
              <a:t>Use data science techniques (NLP) to extract information from Hansard</a:t>
            </a:r>
          </a:p>
          <a:p>
            <a:r>
              <a:rPr lang="en-GB" sz="2800" dirty="0"/>
              <a:t>Identify mentions of ONS/UKSA/OSR in the House of Commons</a:t>
            </a:r>
          </a:p>
          <a:p>
            <a:r>
              <a:rPr lang="en-GB" sz="2800" dirty="0"/>
              <a:t>Group mentions by topic &amp; sentiment</a:t>
            </a:r>
          </a:p>
          <a:p>
            <a:r>
              <a:rPr lang="en-GB" sz="2800" dirty="0"/>
              <a:t>Provide information to Parliamentary team at ONS via interactive dashboard – aiming to replace paid service (c£10k)</a:t>
            </a:r>
          </a:p>
          <a:p>
            <a:r>
              <a:rPr lang="en-GB" sz="2800" dirty="0"/>
              <a:t>Develop my data science skills!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57" y="234815"/>
            <a:ext cx="10515600" cy="701731"/>
          </a:xfrm>
        </p:spPr>
        <p:txBody>
          <a:bodyPr/>
          <a:lstStyle/>
          <a:p>
            <a:r>
              <a:rPr lang="en-GB" sz="4400" dirty="0"/>
              <a:t>Challenges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3450816"/>
          </a:xfrm>
        </p:spPr>
        <p:txBody>
          <a:bodyPr/>
          <a:lstStyle/>
          <a:p>
            <a:r>
              <a:rPr lang="en-GB" dirty="0"/>
              <a:t>Accessing data – overcoming network challenges</a:t>
            </a:r>
          </a:p>
          <a:p>
            <a:r>
              <a:rPr lang="en-GB" dirty="0"/>
              <a:t>Early user engagement – sentiment not very useful</a:t>
            </a:r>
          </a:p>
          <a:p>
            <a:r>
              <a:rPr lang="en-GB" dirty="0"/>
              <a:t>Natural Language Processing – learning &amp; application</a:t>
            </a:r>
          </a:p>
          <a:p>
            <a:r>
              <a:rPr lang="en-GB" dirty="0"/>
              <a:t>Topic classification – designing &amp; evaluating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6548"/>
            <a:ext cx="10515600" cy="701731"/>
          </a:xfrm>
        </p:spPr>
        <p:txBody>
          <a:bodyPr/>
          <a:lstStyle/>
          <a:p>
            <a:r>
              <a:rPr lang="en-GB" sz="4400" dirty="0"/>
              <a:t>Method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7312E-31A7-4F5B-97CE-126D9F2C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19" y="1371405"/>
            <a:ext cx="2583729" cy="16245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22AE0B-1B2C-4665-9D14-506B6037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405"/>
            <a:ext cx="2583730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81548A-A5D6-4528-B01A-BE0E8205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10" y="1371405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85DBF-6477-4C17-950D-F992FCC74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976177"/>
            <a:ext cx="2583731" cy="1621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C4D879-53AA-44ED-B046-240CD3162A9F}"/>
              </a:ext>
            </a:extLst>
          </p:cNvPr>
          <p:cNvSpPr/>
          <p:nvPr/>
        </p:nvSpPr>
        <p:spPr>
          <a:xfrm>
            <a:off x="838200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300A6-98F1-4779-8A64-F56F6A122B89}"/>
              </a:ext>
            </a:extLst>
          </p:cNvPr>
          <p:cNvSpPr/>
          <p:nvPr/>
        </p:nvSpPr>
        <p:spPr>
          <a:xfrm>
            <a:off x="4631309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A60E2-504F-4E26-A673-41BE300955BE}"/>
              </a:ext>
            </a:extLst>
          </p:cNvPr>
          <p:cNvSpPr/>
          <p:nvPr/>
        </p:nvSpPr>
        <p:spPr>
          <a:xfrm>
            <a:off x="8424419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50791-219C-4875-91A9-ECF82A7B0064}"/>
              </a:ext>
            </a:extLst>
          </p:cNvPr>
          <p:cNvSpPr/>
          <p:nvPr/>
        </p:nvSpPr>
        <p:spPr>
          <a:xfrm>
            <a:off x="838199" y="3976177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BF911BA-9EE5-4E72-AE7D-EA7A151E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18" y="3884514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0E58C1-E5B1-4DD6-882C-B60115211430}"/>
              </a:ext>
            </a:extLst>
          </p:cNvPr>
          <p:cNvSpPr/>
          <p:nvPr/>
        </p:nvSpPr>
        <p:spPr>
          <a:xfrm>
            <a:off x="8424417" y="3976177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D5919-BDD8-4015-82B2-671AACA4F5D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421930" y="2182110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4C784-05FD-4158-A869-F0EC4E9BDD8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215039" y="2182110"/>
            <a:ext cx="1209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518B26D-5B8D-49A6-8009-2F50B3F9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10" y="3976176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762386-BD16-4062-99F6-EBE05CC402B3}"/>
              </a:ext>
            </a:extLst>
          </p:cNvPr>
          <p:cNvSpPr/>
          <p:nvPr/>
        </p:nvSpPr>
        <p:spPr>
          <a:xfrm>
            <a:off x="4631309" y="3972674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5BB400-248D-4EAD-98CA-0058AB063864}"/>
              </a:ext>
            </a:extLst>
          </p:cNvPr>
          <p:cNvCxnSpPr/>
          <p:nvPr/>
        </p:nvCxnSpPr>
        <p:spPr>
          <a:xfrm>
            <a:off x="3421930" y="4783379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BCE46-47EE-4BB8-8BD0-3EC6157FF549}"/>
              </a:ext>
            </a:extLst>
          </p:cNvPr>
          <p:cNvCxnSpPr/>
          <p:nvPr/>
        </p:nvCxnSpPr>
        <p:spPr>
          <a:xfrm>
            <a:off x="7215039" y="4783379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BCA27A-6767-4820-A0BC-81D02415C0CB}"/>
              </a:ext>
            </a:extLst>
          </p:cNvPr>
          <p:cNvSpPr txBox="1"/>
          <p:nvPr/>
        </p:nvSpPr>
        <p:spPr>
          <a:xfrm>
            <a:off x="1004954" y="926816"/>
            <a:ext cx="22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Speech in Parliament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D36FB-629A-43B5-AF6F-DE38420BE85D}"/>
              </a:ext>
            </a:extLst>
          </p:cNvPr>
          <p:cNvSpPr txBox="1"/>
          <p:nvPr/>
        </p:nvSpPr>
        <p:spPr>
          <a:xfrm>
            <a:off x="4798064" y="906049"/>
            <a:ext cx="22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Recorded in Hansard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80A21C-9762-432C-B560-4D6B21A86D5A}"/>
              </a:ext>
            </a:extLst>
          </p:cNvPr>
          <p:cNvSpPr txBox="1"/>
          <p:nvPr/>
        </p:nvSpPr>
        <p:spPr>
          <a:xfrm>
            <a:off x="8334969" y="931018"/>
            <a:ext cx="27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Speeches converted to XML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BCCFFA-D20B-4B68-A73C-DE192E05EFCF}"/>
              </a:ext>
            </a:extLst>
          </p:cNvPr>
          <p:cNvSpPr txBox="1"/>
          <p:nvPr/>
        </p:nvSpPr>
        <p:spPr>
          <a:xfrm>
            <a:off x="838199" y="3563357"/>
            <a:ext cx="25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cleaning/processing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08EE9A-2057-45CB-B334-D66A31BE1DA9}"/>
              </a:ext>
            </a:extLst>
          </p:cNvPr>
          <p:cNvSpPr txBox="1"/>
          <p:nvPr/>
        </p:nvSpPr>
        <p:spPr>
          <a:xfrm>
            <a:off x="4934122" y="3563357"/>
            <a:ext cx="200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Topic Classification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94C131-63E6-41B4-B47E-37B3304F8C8C}"/>
              </a:ext>
            </a:extLst>
          </p:cNvPr>
          <p:cNvSpPr txBox="1"/>
          <p:nvPr/>
        </p:nvSpPr>
        <p:spPr>
          <a:xfrm>
            <a:off x="9087803" y="3564530"/>
            <a:ext cx="125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0237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61"/>
            <a:ext cx="10515600" cy="701731"/>
          </a:xfrm>
        </p:spPr>
        <p:txBody>
          <a:bodyPr/>
          <a:lstStyle/>
          <a:p>
            <a:r>
              <a:rPr lang="en-US" sz="4400" dirty="0"/>
              <a:t>Topic Classification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92"/>
            <a:ext cx="10515600" cy="3846309"/>
          </a:xfrm>
        </p:spPr>
        <p:txBody>
          <a:bodyPr/>
          <a:lstStyle/>
          <a:p>
            <a:r>
              <a:rPr lang="en-GB" sz="2800" dirty="0"/>
              <a:t>Machine Learning </a:t>
            </a:r>
          </a:p>
          <a:p>
            <a:r>
              <a:rPr lang="en-GB" sz="2800" dirty="0">
                <a:solidFill>
                  <a:schemeClr val="tx1"/>
                </a:solidFill>
              </a:rPr>
              <a:t>Rules-based system</a:t>
            </a:r>
          </a:p>
          <a:p>
            <a:r>
              <a:rPr lang="en-GB" sz="2800" dirty="0"/>
              <a:t>Debate titles vs speeches vs both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/>
              <a:t>Evaluation</a:t>
            </a:r>
          </a:p>
          <a:p>
            <a:r>
              <a:rPr lang="en-GB" sz="2800" dirty="0">
                <a:solidFill>
                  <a:schemeClr val="tx1"/>
                </a:solidFill>
              </a:rPr>
              <a:t>Further development</a:t>
            </a: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B1F2472B-B794-4F12-8E6E-3958DE0E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52" y="1571761"/>
            <a:ext cx="4471027" cy="2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D58B35-D205-4B28-93F0-528AE9A3E269}"/>
              </a:ext>
            </a:extLst>
          </p:cNvPr>
          <p:cNvSpPr/>
          <p:nvPr/>
        </p:nvSpPr>
        <p:spPr>
          <a:xfrm>
            <a:off x="6501750" y="1568259"/>
            <a:ext cx="4471027" cy="280577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0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5D8BB8-0107-4BDD-A358-CB475765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541" y="506027"/>
            <a:ext cx="5162925" cy="5231103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37"/>
            <a:ext cx="10515600" cy="701731"/>
          </a:xfrm>
        </p:spPr>
        <p:txBody>
          <a:bodyPr/>
          <a:lstStyle/>
          <a:p>
            <a:r>
              <a:rPr lang="en-GB" sz="4400" dirty="0"/>
              <a:t>Mentions in 2015-2019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B09D7-6D20-4311-8D24-9E653CDAB3F7}"/>
              </a:ext>
            </a:extLst>
          </p:cNvPr>
          <p:cNvSpPr txBox="1"/>
          <p:nvPr/>
        </p:nvSpPr>
        <p:spPr>
          <a:xfrm>
            <a:off x="1382508" y="1308743"/>
            <a:ext cx="36132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379,963 </a:t>
            </a:r>
          </a:p>
          <a:p>
            <a:r>
              <a:rPr lang="en-GB" dirty="0"/>
              <a:t>total speeches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E67B1-8288-411E-A249-8DFE83E10AB0}"/>
              </a:ext>
            </a:extLst>
          </p:cNvPr>
          <p:cNvSpPr txBox="1"/>
          <p:nvPr/>
        </p:nvSpPr>
        <p:spPr>
          <a:xfrm>
            <a:off x="1382508" y="2718322"/>
            <a:ext cx="436411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1,008 </a:t>
            </a:r>
          </a:p>
          <a:p>
            <a:r>
              <a:rPr lang="en-GB" dirty="0"/>
              <a:t>Speeches mentioned ONS/UKSA/OSR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32C7D-F370-4296-9485-63B1EEF7D2F0}"/>
              </a:ext>
            </a:extLst>
          </p:cNvPr>
          <p:cNvSpPr txBox="1"/>
          <p:nvPr/>
        </p:nvSpPr>
        <p:spPr>
          <a:xfrm>
            <a:off x="1382508" y="4010374"/>
            <a:ext cx="45762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&lt;0.01% </a:t>
            </a:r>
          </a:p>
          <a:p>
            <a:r>
              <a:rPr lang="en-GB" dirty="0"/>
              <a:t>of speeches mentioned us by name… but use of our statistics likely to be much more frequent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7F962-06E3-4893-9981-8DB7A70B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130" y="1445401"/>
            <a:ext cx="1161502" cy="105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A371E-AA24-4E4E-AEF0-7AAA49AB9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130" y="2820057"/>
            <a:ext cx="1161502" cy="105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E7B358-85C1-40DF-A9C2-41C6A742E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130" y="4336769"/>
            <a:ext cx="1161502" cy="1050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31F1E0-3C75-4E1C-A332-0352834B528C}"/>
              </a:ext>
            </a:extLst>
          </p:cNvPr>
          <p:cNvSpPr txBox="1"/>
          <p:nvPr/>
        </p:nvSpPr>
        <p:spPr>
          <a:xfrm>
            <a:off x="8374423" y="1647297"/>
            <a:ext cx="337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Rt Hon James Brokenshire MP</a:t>
            </a:r>
          </a:p>
          <a:p>
            <a:r>
              <a:rPr lang="en-GB" b="1" dirty="0">
                <a:solidFill>
                  <a:schemeClr val="bg1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D36AA-0165-4180-80D2-42C7085D9884}"/>
              </a:ext>
            </a:extLst>
          </p:cNvPr>
          <p:cNvSpPr txBox="1"/>
          <p:nvPr/>
        </p:nvSpPr>
        <p:spPr>
          <a:xfrm>
            <a:off x="8374423" y="3019948"/>
            <a:ext cx="243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Sir William Cash MP</a:t>
            </a:r>
          </a:p>
          <a:p>
            <a:r>
              <a:rPr lang="en-GB" b="1" dirty="0">
                <a:solidFill>
                  <a:schemeClr val="bg1"/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D2160-2993-4092-8BF4-EF8A14719D0F}"/>
              </a:ext>
            </a:extLst>
          </p:cNvPr>
          <p:cNvSpPr txBox="1"/>
          <p:nvPr/>
        </p:nvSpPr>
        <p:spPr>
          <a:xfrm>
            <a:off x="8374423" y="4564373"/>
            <a:ext cx="243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Jack Dromey MP</a:t>
            </a:r>
          </a:p>
          <a:p>
            <a:r>
              <a:rPr lang="en-GB" b="1" dirty="0">
                <a:solidFill>
                  <a:schemeClr val="bg1"/>
                </a:solidFill>
                <a:latin typeface="Georgia" panose="02040502050405020303" pitchFamily="18" charset="0"/>
              </a:rPr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C72C6-551B-49B0-86BF-0B6B44216CA2}"/>
              </a:ext>
            </a:extLst>
          </p:cNvPr>
          <p:cNvSpPr txBox="1"/>
          <p:nvPr/>
        </p:nvSpPr>
        <p:spPr>
          <a:xfrm>
            <a:off x="7397689" y="791629"/>
            <a:ext cx="395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latin typeface="Georgia" panose="02040502050405020303" pitchFamily="18" charset="0"/>
              </a:rPr>
              <a:t>UK House of Commons leaderboard</a:t>
            </a:r>
            <a:endParaRPr lang="en-GB" b="1" u="sng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6DC88E-E9C1-4586-801C-49A8F27A131B}"/>
              </a:ext>
            </a:extLst>
          </p:cNvPr>
          <p:cNvSpPr/>
          <p:nvPr/>
        </p:nvSpPr>
        <p:spPr>
          <a:xfrm>
            <a:off x="6777540" y="506027"/>
            <a:ext cx="5162925" cy="5231103"/>
          </a:xfrm>
          <a:prstGeom prst="rect">
            <a:avLst/>
          </a:prstGeom>
          <a:noFill/>
          <a:ln w="57150">
            <a:solidFill>
              <a:srgbClr val="FFD7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64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37"/>
            <a:ext cx="10515600" cy="701731"/>
          </a:xfrm>
        </p:spPr>
        <p:txBody>
          <a:bodyPr/>
          <a:lstStyle/>
          <a:p>
            <a:r>
              <a:rPr lang="en-GB" sz="4400" dirty="0"/>
              <a:t>Mentions by party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2A15F-EFFA-4491-B508-E5717EE8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64" y="1143582"/>
            <a:ext cx="6043873" cy="4703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1A14E0-3920-4C4B-AB6E-FF406AAA1004}"/>
              </a:ext>
            </a:extLst>
          </p:cNvPr>
          <p:cNvSpPr/>
          <p:nvPr/>
        </p:nvSpPr>
        <p:spPr>
          <a:xfrm>
            <a:off x="2956264" y="1143582"/>
            <a:ext cx="6043873" cy="470307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989B7-76EF-41FE-ABDA-D85FF0764EF2}"/>
              </a:ext>
            </a:extLst>
          </p:cNvPr>
          <p:cNvSpPr txBox="1"/>
          <p:nvPr/>
        </p:nvSpPr>
        <p:spPr>
          <a:xfrm>
            <a:off x="278906" y="1315315"/>
            <a:ext cx="2268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Conservatives dominated debate in the 2015-2019 period…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75D11-DE66-451A-AF50-20B882940EE1}"/>
              </a:ext>
            </a:extLst>
          </p:cNvPr>
          <p:cNvSpPr txBox="1"/>
          <p:nvPr/>
        </p:nvSpPr>
        <p:spPr>
          <a:xfrm>
            <a:off x="9406688" y="1977034"/>
            <a:ext cx="22689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…but mentions of ONS were not distributed equally across the parties.</a:t>
            </a:r>
          </a:p>
          <a:p>
            <a:endParaRPr lang="en-GB" sz="2000" dirty="0"/>
          </a:p>
          <a:p>
            <a:r>
              <a:rPr lang="en-GB" sz="2000" dirty="0"/>
              <a:t>A Labour MP was much more likely to mention us in their speech than an MP from any other party.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2DC07E7-DE6D-4A2A-BADC-172DD7E72CFD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1777850" y="2274303"/>
            <a:ext cx="1160192" cy="188909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E20BFC-941B-4977-8B99-2E2CAB681C0E}"/>
              </a:ext>
            </a:extLst>
          </p:cNvPr>
          <p:cNvCxnSpPr>
            <a:cxnSpLocks/>
          </p:cNvCxnSpPr>
          <p:nvPr/>
        </p:nvCxnSpPr>
        <p:spPr>
          <a:xfrm flipH="1">
            <a:off x="7386221" y="3932808"/>
            <a:ext cx="1849516" cy="1864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3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Dashboard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589"/>
            <a:ext cx="3724373" cy="1855893"/>
          </a:xfrm>
        </p:spPr>
        <p:txBody>
          <a:bodyPr/>
          <a:lstStyle/>
          <a:p>
            <a:r>
              <a:rPr lang="en-GB" sz="2800" dirty="0">
                <a:hlinkClick r:id="rId3"/>
              </a:rPr>
              <a:t>Prototype dashboard</a:t>
            </a:r>
            <a:endParaRPr lang="en-GB" sz="2800" dirty="0"/>
          </a:p>
          <a:p>
            <a:pPr lvl="1"/>
            <a:r>
              <a:rPr lang="en-GB" sz="2400" dirty="0"/>
              <a:t>View by topic</a:t>
            </a:r>
          </a:p>
          <a:p>
            <a:pPr lvl="1"/>
            <a:r>
              <a:rPr lang="en-GB" sz="2400" dirty="0"/>
              <a:t>View by MP</a:t>
            </a:r>
          </a:p>
          <a:p>
            <a:pPr lvl="1"/>
            <a:r>
              <a:rPr lang="en-GB" sz="2400" dirty="0"/>
              <a:t>Long-term trend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B5C63-B2AD-4E80-9668-3170BD96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27" y="1256142"/>
            <a:ext cx="7018699" cy="38998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B28293-B53D-4E3A-9F52-07F15E385520}"/>
              </a:ext>
            </a:extLst>
          </p:cNvPr>
          <p:cNvSpPr/>
          <p:nvPr/>
        </p:nvSpPr>
        <p:spPr>
          <a:xfrm>
            <a:off x="4940927" y="1256142"/>
            <a:ext cx="7018699" cy="3899848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3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34815"/>
            <a:ext cx="10515600" cy="701731"/>
          </a:xfrm>
        </p:spPr>
        <p:txBody>
          <a:bodyPr/>
          <a:lstStyle/>
          <a:p>
            <a:r>
              <a:rPr lang="en-GB" sz="4400" dirty="0"/>
              <a:t>What I learned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0907"/>
            <a:ext cx="5141976" cy="540558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Data science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Coding, incl. experience with plenty of Python packages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Git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Documentation – reading &amp; writing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Web scraping, automating file downloads &amp; dealing with ONS network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NLP with </a:t>
            </a:r>
            <a:r>
              <a:rPr lang="en-GB" sz="1800" dirty="0" err="1">
                <a:solidFill>
                  <a:schemeClr val="tx1"/>
                </a:solidFill>
              </a:rPr>
              <a:t>spaCy</a:t>
            </a:r>
            <a:endParaRPr lang="en-GB" sz="18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Rules based NLP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Machine Learning modelling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Evaluating approaches 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rules vs ML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prstClr val="black"/>
                </a:solidFill>
              </a:rPr>
              <a:t>Recall &amp; Precision (False positives, false negatives etc.)</a:t>
            </a:r>
          </a:p>
          <a:p>
            <a:pPr marL="914400" lvl="2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27BB0-A37E-4CFF-BA84-6146C984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048"/>
            <a:ext cx="5607576" cy="39984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4E644-C70D-413B-A021-20DFC19C8807}"/>
              </a:ext>
            </a:extLst>
          </p:cNvPr>
          <p:cNvSpPr/>
          <p:nvPr/>
        </p:nvSpPr>
        <p:spPr>
          <a:xfrm>
            <a:off x="6096000" y="1300048"/>
            <a:ext cx="5607576" cy="399840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487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694</Words>
  <Application>Microsoft Office PowerPoint</Application>
  <PresentationFormat>Widescreen</PresentationFormat>
  <Paragraphs>131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1_Office Theme</vt:lpstr>
      <vt:lpstr>Identifying mentions of ONS in the UK Parliament</vt:lpstr>
      <vt:lpstr>Initial Objectives</vt:lpstr>
      <vt:lpstr>Challenges</vt:lpstr>
      <vt:lpstr>Method</vt:lpstr>
      <vt:lpstr>Topic Classification</vt:lpstr>
      <vt:lpstr>Mentions in 2015-2019</vt:lpstr>
      <vt:lpstr>Mentions by party</vt:lpstr>
      <vt:lpstr>Dashboard</vt:lpstr>
      <vt:lpstr>What I learned</vt:lpstr>
      <vt:lpstr>What I learned</vt:lpstr>
      <vt:lpstr>What next?</vt:lpstr>
      <vt:lpstr>Applying Data Science techniques to  other corporate data problems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Corbett, Rory</dc:creator>
  <cp:lastModifiedBy>Corbett, Rory</cp:lastModifiedBy>
  <cp:revision>54</cp:revision>
  <dcterms:created xsi:type="dcterms:W3CDTF">2021-06-23T14:02:43Z</dcterms:created>
  <dcterms:modified xsi:type="dcterms:W3CDTF">2021-07-01T15:30:05Z</dcterms:modified>
</cp:coreProperties>
</file>