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17" r:id="rId2"/>
    <p:sldId id="418" r:id="rId3"/>
    <p:sldId id="257" r:id="rId4"/>
    <p:sldId id="258" r:id="rId5"/>
    <p:sldId id="419" r:id="rId6"/>
    <p:sldId id="42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1BABF-AB96-4C5A-8905-83FF4DDFA0DC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4365-82F2-49CE-97EF-045AA251D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899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Sentiment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AC023-9992-44AA-A48E-91941411227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1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AC023-9992-44AA-A48E-91941411227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61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F4DA-3C57-492E-BA91-10C822567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24668-68BB-4321-893A-21B5C74B6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577F3-D26D-482F-8C54-E0D394B1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0905B-0C15-43EE-A9DF-6BBACC5E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0981-F939-48A9-BD25-D4E8225D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43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683B-37F8-4244-8CFC-26CCC29B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1B56A-0D00-4E74-8A1B-5D12EF3DE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4831-4B15-4FE3-8F16-0505B45A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1236-BE64-4C70-AB8D-B987B407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0CDB9-B80A-4B60-A37D-96E1E103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37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E2F85-3088-4B7E-AC61-888270651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65029-9658-4AC5-BFFA-9F08D9B09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68CD8-BC74-4CCE-81B2-5685290E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EEFD2-09DE-400E-A247-FE394A67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71627-54E0-4C3F-93A8-B641848E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061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slide teal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1FFF5308-8243-A94B-81A6-3885912D0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slide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5903921C-6D50-A849-B477-5BE38F246F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9BEE2D9E-3E87-ED40-89C2-DBA774F1F211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Logo">
            <a:extLst>
              <a:ext uri="{FF2B5EF4-FFF2-40B4-BE49-F238E27FC236}">
                <a16:creationId xmlns:a16="http://schemas.microsoft.com/office/drawing/2014/main" id="{2015EA9F-8838-304C-B7BC-0CE52FD5BE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166" y="6230570"/>
            <a:ext cx="3489869" cy="4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53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Single column title and content">
    <p:bg>
      <p:bgPr>
        <a:solidFill>
          <a:srgbClr val="008080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2ABAF583-29A6-2E47-8107-77BF62EAA7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 dirty="0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84E6AC44-311B-3642-9476-91E530FC241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Single column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81051DAF-865D-C24C-A7D1-F9539C5AED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166" y="6230570"/>
            <a:ext cx="3489869" cy="4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3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4A09-1989-49ED-A3AA-F1BDC807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AFAA-666F-4C67-AFD3-E8DF4810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CDF00-BDF5-444A-B340-7AC7335A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8DFD9-AF70-4B2A-BA67-71CC3FCA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4D0E2-81FA-41BA-8F72-C377EA39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64A6-4238-410D-A687-830FF65E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1D4A7-A5C3-48A5-8F95-DE3B31999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F68F-748C-4E92-BEF8-B67E4F61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7CB54-5216-4417-8339-47F9BB58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3B410-02D8-4B9C-B490-6A0D3DC0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2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E31B-9EF1-4454-A236-0E16DFF9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36343-8311-423D-A7D8-097FEA302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07C3F-16A2-43B9-9970-67D3C67BC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23420-AED3-4C1B-9568-DE9A15AF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FBC6E-FFF9-4FAB-844A-F21E88D0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18EFD-B2FA-45FD-B7A4-0BC05F2D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43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A440-7D52-41EF-9144-A48C1956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0B939-580E-424B-BFF9-E74C96C8C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459B9-AF99-4E25-A1F2-18CEA154D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6CC4B-EE71-4291-A44C-0B2B680A6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A5253-41FD-4E95-A82C-35269F097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E1DA4-22A4-415C-8650-45ACC5DA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DC4EF-C574-41A8-9E41-BCBFFCB5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5C063-FBB5-4021-BA30-866F9E8B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04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4397-7FAB-431D-A1AD-1DC559C9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4DFC4-0E5D-4085-8860-B2386B02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1B68A-6F8D-42C0-B5F5-150F1160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B7BA1-C570-4EF9-9D23-22BAEB98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53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67CCD-3041-4905-A76A-EF87A8C0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67FD0-1884-4C2E-8D9D-77E61EE5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9B228-E4AC-4B6B-8367-B04DDAF7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95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89F3-9CDF-4712-B581-051EE937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B781-78A6-4F56-806A-A6FB1DE8B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AAE4B-091D-4BDC-B117-04A9247B9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31FE5-1C89-444F-854B-70585AE3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FB8BB-96D2-477F-BFB7-EEE546A3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DFCE1-D6D3-456B-A6C8-F996E6A1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01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95C3-CC11-4A46-8AA9-A7C595E8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EBAE7-250F-4106-BB26-10531971B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7B94F-6BFE-4813-A404-FE25552BC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96162-E488-45C5-BB80-4A47B6FE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7C909-5AA5-4B0D-9675-8837444E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E1404-578B-4B2F-8203-6F1096B4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5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39E93-B5D2-4CDD-A745-8FFA8D2F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C09DD-1292-4E1C-BF3B-EC2232B2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B07D1-0CC4-4212-B50C-F69585D2F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62EDC-D5D1-49C5-B313-6E6F916DA0E0}" type="datetimeFigureOut">
              <a:rPr lang="en-GB" smtClean="0"/>
              <a:t>13/05/2021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86A28-3DF7-48EE-9682-9B662EBE7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A0E7D-FA8B-4484-B875-6F2F13B2E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90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y.io/" TargetMode="External"/><Relationship Id="rId2" Type="http://schemas.openxmlformats.org/officeDocument/2006/relationships/hyperlink" Target="https://parser.theyworkforyou.com/hansard.html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1C74C1-849E-4164-A55B-AA439CE711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9" b="877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21123C75-479C-234B-9645-E08CF5BA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600200"/>
            <a:ext cx="9144000" cy="20988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Identifying mentions of ONS in the UK Parliament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06DB93C4-9B93-5B4B-9232-71F3A5FBB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5229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</a:rPr>
              <a:t>Rory Corbett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</a:rPr>
              <a:t>Senior Corporate Analyst, Corporate MI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3244322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411"/>
            <a:ext cx="10515600" cy="701731"/>
          </a:xfrm>
        </p:spPr>
        <p:txBody>
          <a:bodyPr/>
          <a:lstStyle/>
          <a:p>
            <a:r>
              <a:rPr lang="en-GB" sz="4400" dirty="0"/>
              <a:t>Initial Objectives</a:t>
            </a:r>
            <a:endParaRPr lang="en-US" sz="4400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57" y="1540138"/>
            <a:ext cx="10515600" cy="5075877"/>
          </a:xfrm>
        </p:spPr>
        <p:txBody>
          <a:bodyPr/>
          <a:lstStyle/>
          <a:p>
            <a:r>
              <a:rPr lang="en-GB" dirty="0"/>
              <a:t>Use data science techniques (NLP) to extract information from Hansard, the written record of the UK Parliament</a:t>
            </a:r>
          </a:p>
          <a:p>
            <a:r>
              <a:rPr lang="en-GB" dirty="0"/>
              <a:t>Identify mentions of ONS/UKSA/OSR in the House of Commons</a:t>
            </a:r>
          </a:p>
          <a:p>
            <a:r>
              <a:rPr lang="en-GB" dirty="0"/>
              <a:t>Group mentions by topic &amp; sentiment</a:t>
            </a:r>
          </a:p>
          <a:p>
            <a:r>
              <a:rPr lang="en-GB" dirty="0"/>
              <a:t>Provide information to Parliamentary team (Millie Tyler) at ONS via interactive 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6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67874B4-3403-4B43-A5CC-E0BBD7F2B85E}"/>
              </a:ext>
            </a:extLst>
          </p:cNvPr>
          <p:cNvSpPr/>
          <p:nvPr/>
        </p:nvSpPr>
        <p:spPr>
          <a:xfrm>
            <a:off x="336887" y="5196559"/>
            <a:ext cx="11618474" cy="1492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36E950-F5AB-4148-87FC-212AB691E5B1}"/>
              </a:ext>
            </a:extLst>
          </p:cNvPr>
          <p:cNvSpPr/>
          <p:nvPr/>
        </p:nvSpPr>
        <p:spPr>
          <a:xfrm>
            <a:off x="4410241" y="168357"/>
            <a:ext cx="272983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EB9378-BB27-4E46-AE7B-2128546BC518}"/>
              </a:ext>
            </a:extLst>
          </p:cNvPr>
          <p:cNvSpPr/>
          <p:nvPr/>
        </p:nvSpPr>
        <p:spPr>
          <a:xfrm>
            <a:off x="171115" y="716983"/>
            <a:ext cx="1989222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2E2354-F343-48C9-824F-9C3A88781369}"/>
              </a:ext>
            </a:extLst>
          </p:cNvPr>
          <p:cNvSpPr/>
          <p:nvPr/>
        </p:nvSpPr>
        <p:spPr>
          <a:xfrm>
            <a:off x="2557150" y="716983"/>
            <a:ext cx="1989221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F0D731-6D93-4506-B1CF-4E180E5BE4DC}"/>
              </a:ext>
            </a:extLst>
          </p:cNvPr>
          <p:cNvSpPr/>
          <p:nvPr/>
        </p:nvSpPr>
        <p:spPr>
          <a:xfrm>
            <a:off x="7776394" y="721191"/>
            <a:ext cx="4178967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Filter -- Week/Year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301F31-1E59-4409-9646-4B876A0D65E7}"/>
              </a:ext>
            </a:extLst>
          </p:cNvPr>
          <p:cNvCxnSpPr/>
          <p:nvPr/>
        </p:nvCxnSpPr>
        <p:spPr>
          <a:xfrm>
            <a:off x="649705" y="1868906"/>
            <a:ext cx="0" cy="29677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64C61A-95F1-43F5-8068-E265F3226AC1}"/>
              </a:ext>
            </a:extLst>
          </p:cNvPr>
          <p:cNvCxnSpPr>
            <a:cxnSpLocks/>
          </p:cNvCxnSpPr>
          <p:nvPr/>
        </p:nvCxnSpPr>
        <p:spPr>
          <a:xfrm>
            <a:off x="649705" y="4836695"/>
            <a:ext cx="112111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4EF6A3-102A-4FE1-BB75-100D60DE4F2F}"/>
              </a:ext>
            </a:extLst>
          </p:cNvPr>
          <p:cNvSpPr txBox="1"/>
          <p:nvPr/>
        </p:nvSpPr>
        <p:spPr>
          <a:xfrm>
            <a:off x="3795292" y="5189519"/>
            <a:ext cx="104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Speaker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11C6C-70A3-4961-80A0-CC8CC4A1AF4F}"/>
              </a:ext>
            </a:extLst>
          </p:cNvPr>
          <p:cNvSpPr txBox="1"/>
          <p:nvPr/>
        </p:nvSpPr>
        <p:spPr>
          <a:xfrm>
            <a:off x="5155534" y="5188879"/>
            <a:ext cx="86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Topic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3E2797-2113-4710-B563-C1D6702D6D0B}"/>
              </a:ext>
            </a:extLst>
          </p:cNvPr>
          <p:cNvSpPr txBox="1"/>
          <p:nvPr/>
        </p:nvSpPr>
        <p:spPr>
          <a:xfrm>
            <a:off x="8412194" y="5196559"/>
            <a:ext cx="3102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Source (date + location  + debate)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C53452-534A-4907-8243-DF51260643EF}"/>
              </a:ext>
            </a:extLst>
          </p:cNvPr>
          <p:cNvSpPr txBox="1"/>
          <p:nvPr/>
        </p:nvSpPr>
        <p:spPr>
          <a:xfrm>
            <a:off x="975008" y="5188879"/>
            <a:ext cx="33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21A826-1AC6-4A57-BD37-C349AE428423}"/>
              </a:ext>
            </a:extLst>
          </p:cNvPr>
          <p:cNvSpPr txBox="1"/>
          <p:nvPr/>
        </p:nvSpPr>
        <p:spPr>
          <a:xfrm>
            <a:off x="483507" y="5212956"/>
            <a:ext cx="392786" cy="377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615377-04FA-4909-B516-5C3691B69A6F}"/>
              </a:ext>
            </a:extLst>
          </p:cNvPr>
          <p:cNvSpPr/>
          <p:nvPr/>
        </p:nvSpPr>
        <p:spPr>
          <a:xfrm>
            <a:off x="11626426" y="5846761"/>
            <a:ext cx="201430" cy="4892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2222BD2-2A26-40F5-B2E4-0E343174C9E7}"/>
              </a:ext>
            </a:extLst>
          </p:cNvPr>
          <p:cNvSpPr/>
          <p:nvPr/>
        </p:nvSpPr>
        <p:spPr>
          <a:xfrm>
            <a:off x="11593094" y="5598701"/>
            <a:ext cx="267796" cy="19249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9919F5B-F884-4D88-ABDB-A04F6E53ABC0}"/>
              </a:ext>
            </a:extLst>
          </p:cNvPr>
          <p:cNvSpPr/>
          <p:nvPr/>
        </p:nvSpPr>
        <p:spPr>
          <a:xfrm rot="10800000">
            <a:off x="11593094" y="6391609"/>
            <a:ext cx="267796" cy="19249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718576-2DCE-48BB-9882-8221CDF61BA9}"/>
              </a:ext>
            </a:extLst>
          </p:cNvPr>
          <p:cNvCxnSpPr>
            <a:cxnSpLocks/>
          </p:cNvCxnSpPr>
          <p:nvPr/>
        </p:nvCxnSpPr>
        <p:spPr>
          <a:xfrm>
            <a:off x="436175" y="5565520"/>
            <a:ext cx="10941684" cy="8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E8F96B1-EFD7-4B10-A091-E9749DA5F96D}"/>
              </a:ext>
            </a:extLst>
          </p:cNvPr>
          <p:cNvSpPr txBox="1"/>
          <p:nvPr/>
        </p:nvSpPr>
        <p:spPr>
          <a:xfrm>
            <a:off x="4580022" y="159783"/>
            <a:ext cx="227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Heading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0E6EE2-ECED-4D0F-BAFB-CB5D6D64F278}"/>
              </a:ext>
            </a:extLst>
          </p:cNvPr>
          <p:cNvSpPr txBox="1"/>
          <p:nvPr/>
        </p:nvSpPr>
        <p:spPr>
          <a:xfrm>
            <a:off x="371640" y="733024"/>
            <a:ext cx="165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Filter -- Topic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478DA1-0D05-4468-ACA7-3F21FF065C97}"/>
              </a:ext>
            </a:extLst>
          </p:cNvPr>
          <p:cNvSpPr txBox="1"/>
          <p:nvPr/>
        </p:nvSpPr>
        <p:spPr>
          <a:xfrm>
            <a:off x="2534940" y="682806"/>
            <a:ext cx="1989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Filter – Parliament (UK/NI/SCO/WAL)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4A14E8-8E45-4C98-BCE7-C96E381836AB}"/>
              </a:ext>
            </a:extLst>
          </p:cNvPr>
          <p:cNvSpPr/>
          <p:nvPr/>
        </p:nvSpPr>
        <p:spPr>
          <a:xfrm>
            <a:off x="876293" y="4098758"/>
            <a:ext cx="727915" cy="721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96394A-A7EF-40EE-9205-6FFA8B6D1ED8}"/>
              </a:ext>
            </a:extLst>
          </p:cNvPr>
          <p:cNvSpPr/>
          <p:nvPr/>
        </p:nvSpPr>
        <p:spPr>
          <a:xfrm>
            <a:off x="876292" y="3015559"/>
            <a:ext cx="727915" cy="1098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588F08-8663-428A-9FEA-B5EA29A647C6}"/>
              </a:ext>
            </a:extLst>
          </p:cNvPr>
          <p:cNvSpPr/>
          <p:nvPr/>
        </p:nvSpPr>
        <p:spPr>
          <a:xfrm>
            <a:off x="876291" y="2294399"/>
            <a:ext cx="727915" cy="721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CE9364-3788-4860-81BE-1385B0784E1C}"/>
              </a:ext>
            </a:extLst>
          </p:cNvPr>
          <p:cNvSpPr/>
          <p:nvPr/>
        </p:nvSpPr>
        <p:spPr>
          <a:xfrm>
            <a:off x="2302709" y="4339923"/>
            <a:ext cx="727915" cy="4971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7021F1-4788-47EB-A058-9728C8ECB05C}"/>
              </a:ext>
            </a:extLst>
          </p:cNvPr>
          <p:cNvSpPr/>
          <p:nvPr/>
        </p:nvSpPr>
        <p:spPr>
          <a:xfrm>
            <a:off x="2302706" y="3273060"/>
            <a:ext cx="727915" cy="10500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F7CB35-E529-46BD-84E9-669A73C1899B}"/>
              </a:ext>
            </a:extLst>
          </p:cNvPr>
          <p:cNvSpPr/>
          <p:nvPr/>
        </p:nvSpPr>
        <p:spPr>
          <a:xfrm>
            <a:off x="2302706" y="2775922"/>
            <a:ext cx="727915" cy="497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BBFC74-5257-4AFD-B930-B458F3346453}"/>
              </a:ext>
            </a:extLst>
          </p:cNvPr>
          <p:cNvSpPr/>
          <p:nvPr/>
        </p:nvSpPr>
        <p:spPr>
          <a:xfrm>
            <a:off x="3729128" y="3529100"/>
            <a:ext cx="727915" cy="1290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3FB8D-5CF6-48D9-87A8-E5439B2FAD7B}"/>
              </a:ext>
            </a:extLst>
          </p:cNvPr>
          <p:cNvSpPr/>
          <p:nvPr/>
        </p:nvSpPr>
        <p:spPr>
          <a:xfrm>
            <a:off x="3729127" y="3273058"/>
            <a:ext cx="727915" cy="256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22F004-4342-4B5F-8239-A0921888A574}"/>
              </a:ext>
            </a:extLst>
          </p:cNvPr>
          <p:cNvSpPr/>
          <p:nvPr/>
        </p:nvSpPr>
        <p:spPr>
          <a:xfrm>
            <a:off x="3729120" y="2871454"/>
            <a:ext cx="727915" cy="3846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85161B-8080-4842-99C5-A8A685D4B71E}"/>
              </a:ext>
            </a:extLst>
          </p:cNvPr>
          <p:cNvSpPr/>
          <p:nvPr/>
        </p:nvSpPr>
        <p:spPr>
          <a:xfrm>
            <a:off x="5155535" y="4098758"/>
            <a:ext cx="727915" cy="721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B1EA7F-8F84-45FE-BE25-A3D6571FC434}"/>
              </a:ext>
            </a:extLst>
          </p:cNvPr>
          <p:cNvSpPr/>
          <p:nvPr/>
        </p:nvSpPr>
        <p:spPr>
          <a:xfrm>
            <a:off x="5155534" y="3015559"/>
            <a:ext cx="727915" cy="1516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0B0695-B073-4346-A666-003D7892EA2D}"/>
              </a:ext>
            </a:extLst>
          </p:cNvPr>
          <p:cNvSpPr/>
          <p:nvPr/>
        </p:nvSpPr>
        <p:spPr>
          <a:xfrm>
            <a:off x="5155534" y="2727666"/>
            <a:ext cx="727915" cy="2726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E71F58-E6D3-4E06-A9A4-3AFF4142ADCA}"/>
              </a:ext>
            </a:extLst>
          </p:cNvPr>
          <p:cNvSpPr/>
          <p:nvPr/>
        </p:nvSpPr>
        <p:spPr>
          <a:xfrm>
            <a:off x="6581941" y="4098758"/>
            <a:ext cx="727915" cy="721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24DDD8-CA42-4547-A5BB-CFB41B0DFB35}"/>
              </a:ext>
            </a:extLst>
          </p:cNvPr>
          <p:cNvSpPr/>
          <p:nvPr/>
        </p:nvSpPr>
        <p:spPr>
          <a:xfrm>
            <a:off x="8008345" y="4098758"/>
            <a:ext cx="727915" cy="721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C45481-DDD8-4A0B-AFE0-AC6CB34AC8FD}"/>
              </a:ext>
            </a:extLst>
          </p:cNvPr>
          <p:cNvSpPr/>
          <p:nvPr/>
        </p:nvSpPr>
        <p:spPr>
          <a:xfrm>
            <a:off x="8008344" y="3680939"/>
            <a:ext cx="727915" cy="10354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4EBBFD-C5D7-4150-9F91-479504755DB8}"/>
              </a:ext>
            </a:extLst>
          </p:cNvPr>
          <p:cNvSpPr/>
          <p:nvPr/>
        </p:nvSpPr>
        <p:spPr>
          <a:xfrm>
            <a:off x="8008344" y="2951776"/>
            <a:ext cx="727915" cy="721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009E4F-6F9F-4FAD-8B91-E7E7FD937F33}"/>
              </a:ext>
            </a:extLst>
          </p:cNvPr>
          <p:cNvSpPr/>
          <p:nvPr/>
        </p:nvSpPr>
        <p:spPr>
          <a:xfrm>
            <a:off x="10865179" y="3721045"/>
            <a:ext cx="727915" cy="1098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E3EA6CC-674D-41A9-9313-0D4D24BDE39C}"/>
              </a:ext>
            </a:extLst>
          </p:cNvPr>
          <p:cNvSpPr/>
          <p:nvPr/>
        </p:nvSpPr>
        <p:spPr>
          <a:xfrm>
            <a:off x="10865179" y="3352999"/>
            <a:ext cx="727915" cy="352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8348DF-F23C-4373-92AB-C3E6734809EE}"/>
              </a:ext>
            </a:extLst>
          </p:cNvPr>
          <p:cNvSpPr txBox="1"/>
          <p:nvPr/>
        </p:nvSpPr>
        <p:spPr>
          <a:xfrm>
            <a:off x="713501" y="4850926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04/01/2016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9F7838-BA58-41D5-AFD5-A6ABC76AFF4A}"/>
              </a:ext>
            </a:extLst>
          </p:cNvPr>
          <p:cNvSpPr txBox="1"/>
          <p:nvPr/>
        </p:nvSpPr>
        <p:spPr>
          <a:xfrm>
            <a:off x="2139915" y="485862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11/01/2016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175D74-0237-463E-9C92-BF1E9C952B97}"/>
              </a:ext>
            </a:extLst>
          </p:cNvPr>
          <p:cNvSpPr txBox="1"/>
          <p:nvPr/>
        </p:nvSpPr>
        <p:spPr>
          <a:xfrm>
            <a:off x="3566330" y="485777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18/01/2016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8F607B-5C55-4994-A6DA-A7B0D9D9AD18}"/>
              </a:ext>
            </a:extLst>
          </p:cNvPr>
          <p:cNvSpPr txBox="1"/>
          <p:nvPr/>
        </p:nvSpPr>
        <p:spPr>
          <a:xfrm>
            <a:off x="4992744" y="4850926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25/01/2016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F37AE7-79BA-4055-8118-624AA123FC5C}"/>
              </a:ext>
            </a:extLst>
          </p:cNvPr>
          <p:cNvSpPr txBox="1"/>
          <p:nvPr/>
        </p:nvSpPr>
        <p:spPr>
          <a:xfrm>
            <a:off x="6443548" y="486620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01/02/2016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320D13-54CA-4166-81C8-430130D7AC26}"/>
              </a:ext>
            </a:extLst>
          </p:cNvPr>
          <p:cNvSpPr txBox="1"/>
          <p:nvPr/>
        </p:nvSpPr>
        <p:spPr>
          <a:xfrm>
            <a:off x="7869962" y="485777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08/02/2016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9EB5F0-A289-4DE6-B7F7-318FCE2B97DE}"/>
              </a:ext>
            </a:extLst>
          </p:cNvPr>
          <p:cNvSpPr txBox="1"/>
          <p:nvPr/>
        </p:nvSpPr>
        <p:spPr>
          <a:xfrm>
            <a:off x="9383264" y="485938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15/02/2016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B7E7BA-D942-419B-83B0-AE610256E8DF}"/>
              </a:ext>
            </a:extLst>
          </p:cNvPr>
          <p:cNvSpPr txBox="1"/>
          <p:nvPr/>
        </p:nvSpPr>
        <p:spPr>
          <a:xfrm>
            <a:off x="10745615" y="4866203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22/02/2016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FAB897-B98F-4BA9-B865-C4599A1769AC}"/>
              </a:ext>
            </a:extLst>
          </p:cNvPr>
          <p:cNvSpPr txBox="1"/>
          <p:nvPr/>
        </p:nvSpPr>
        <p:spPr>
          <a:xfrm rot="16200000">
            <a:off x="48913" y="3244334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044900-E150-4B9D-A5B4-E5FB60286992}"/>
              </a:ext>
            </a:extLst>
          </p:cNvPr>
          <p:cNvSpPr txBox="1"/>
          <p:nvPr/>
        </p:nvSpPr>
        <p:spPr>
          <a:xfrm>
            <a:off x="1030896" y="1883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4FB18-785F-4B3F-B03F-F23C0EAC336E}"/>
              </a:ext>
            </a:extLst>
          </p:cNvPr>
          <p:cNvSpPr txBox="1"/>
          <p:nvPr/>
        </p:nvSpPr>
        <p:spPr>
          <a:xfrm>
            <a:off x="2455653" y="23505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4C602C-7ABF-45DD-81C9-E6B26F506B7D}"/>
              </a:ext>
            </a:extLst>
          </p:cNvPr>
          <p:cNvSpPr txBox="1"/>
          <p:nvPr/>
        </p:nvSpPr>
        <p:spPr>
          <a:xfrm>
            <a:off x="3882068" y="2462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80DD65-F467-490F-B8C4-B382EAAA44A7}"/>
              </a:ext>
            </a:extLst>
          </p:cNvPr>
          <p:cNvSpPr txBox="1"/>
          <p:nvPr/>
        </p:nvSpPr>
        <p:spPr>
          <a:xfrm>
            <a:off x="5310139" y="22928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6D3091-C300-4B31-BD3A-A772393F2439}"/>
              </a:ext>
            </a:extLst>
          </p:cNvPr>
          <p:cNvSpPr txBox="1"/>
          <p:nvPr/>
        </p:nvSpPr>
        <p:spPr>
          <a:xfrm>
            <a:off x="6795055" y="3677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BC945EE-5DE6-47DB-B38F-2D2F3DFE4187}"/>
              </a:ext>
            </a:extLst>
          </p:cNvPr>
          <p:cNvSpPr txBox="1"/>
          <p:nvPr/>
        </p:nvSpPr>
        <p:spPr>
          <a:xfrm>
            <a:off x="8221458" y="2526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5C96A7-80A9-459A-BCAB-29C4C02FE4E7}"/>
              </a:ext>
            </a:extLst>
          </p:cNvPr>
          <p:cNvSpPr txBox="1"/>
          <p:nvPr/>
        </p:nvSpPr>
        <p:spPr>
          <a:xfrm>
            <a:off x="11076173" y="29609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61067AB-EE6D-4E87-9D0D-B57A068F6515}"/>
              </a:ext>
            </a:extLst>
          </p:cNvPr>
          <p:cNvSpPr/>
          <p:nvPr/>
        </p:nvSpPr>
        <p:spPr>
          <a:xfrm>
            <a:off x="172451" y="147553"/>
            <a:ext cx="15945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0459A9-C6BD-49B7-8D6C-509F0C7EAD56}"/>
              </a:ext>
            </a:extLst>
          </p:cNvPr>
          <p:cNvSpPr txBox="1"/>
          <p:nvPr/>
        </p:nvSpPr>
        <p:spPr>
          <a:xfrm>
            <a:off x="172454" y="192343"/>
            <a:ext cx="1594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Toggle: Topic/Sentiment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5914D-CEAC-4F17-AB44-8409E21C3C18}"/>
              </a:ext>
            </a:extLst>
          </p:cNvPr>
          <p:cNvSpPr txBox="1"/>
          <p:nvPr/>
        </p:nvSpPr>
        <p:spPr>
          <a:xfrm rot="17739365">
            <a:off x="9279434" y="4002855"/>
            <a:ext cx="1441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Parliament in recess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E4FB12-2034-4A6B-88E4-58461801753C}"/>
              </a:ext>
            </a:extLst>
          </p:cNvPr>
          <p:cNvSpPr txBox="1"/>
          <p:nvPr/>
        </p:nvSpPr>
        <p:spPr>
          <a:xfrm>
            <a:off x="6424969" y="5196188"/>
            <a:ext cx="131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Sentiment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4206795-EFD1-4DCF-ACAC-13FC0BE0A71C}"/>
              </a:ext>
            </a:extLst>
          </p:cNvPr>
          <p:cNvSpPr/>
          <p:nvPr/>
        </p:nvSpPr>
        <p:spPr>
          <a:xfrm>
            <a:off x="5051627" y="716983"/>
            <a:ext cx="1989221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1811AC-55B8-4FAE-AF8B-B1F038CAE214}"/>
              </a:ext>
            </a:extLst>
          </p:cNvPr>
          <p:cNvSpPr txBox="1"/>
          <p:nvPr/>
        </p:nvSpPr>
        <p:spPr>
          <a:xfrm>
            <a:off x="5252152" y="733024"/>
            <a:ext cx="165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Filter -- Speaker</a:t>
            </a:r>
          </a:p>
        </p:txBody>
      </p:sp>
    </p:spTree>
    <p:extLst>
      <p:ext uri="{BB962C8B-B14F-4D97-AF65-F5344CB8AC3E}">
        <p14:creationId xmlns:p14="http://schemas.microsoft.com/office/powerpoint/2010/main" val="342376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67874B4-3403-4B43-A5CC-E0BBD7F2B85E}"/>
              </a:ext>
            </a:extLst>
          </p:cNvPr>
          <p:cNvSpPr/>
          <p:nvPr/>
        </p:nvSpPr>
        <p:spPr>
          <a:xfrm>
            <a:off x="336887" y="5196559"/>
            <a:ext cx="11618474" cy="1492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36E950-F5AB-4148-87FC-212AB691E5B1}"/>
              </a:ext>
            </a:extLst>
          </p:cNvPr>
          <p:cNvSpPr/>
          <p:nvPr/>
        </p:nvSpPr>
        <p:spPr>
          <a:xfrm>
            <a:off x="4410241" y="168357"/>
            <a:ext cx="272983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EB9378-BB27-4E46-AE7B-2128546BC518}"/>
              </a:ext>
            </a:extLst>
          </p:cNvPr>
          <p:cNvSpPr/>
          <p:nvPr/>
        </p:nvSpPr>
        <p:spPr>
          <a:xfrm>
            <a:off x="171115" y="716983"/>
            <a:ext cx="1989222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2E2354-F343-48C9-824F-9C3A88781369}"/>
              </a:ext>
            </a:extLst>
          </p:cNvPr>
          <p:cNvSpPr/>
          <p:nvPr/>
        </p:nvSpPr>
        <p:spPr>
          <a:xfrm>
            <a:off x="2557150" y="716983"/>
            <a:ext cx="1989221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F0D731-6D93-4506-B1CF-4E180E5BE4DC}"/>
              </a:ext>
            </a:extLst>
          </p:cNvPr>
          <p:cNvSpPr/>
          <p:nvPr/>
        </p:nvSpPr>
        <p:spPr>
          <a:xfrm>
            <a:off x="7776394" y="721191"/>
            <a:ext cx="4178967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Filter -- Week/Year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301F31-1E59-4409-9646-4B876A0D65E7}"/>
              </a:ext>
            </a:extLst>
          </p:cNvPr>
          <p:cNvCxnSpPr/>
          <p:nvPr/>
        </p:nvCxnSpPr>
        <p:spPr>
          <a:xfrm>
            <a:off x="649705" y="1868906"/>
            <a:ext cx="0" cy="29677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64C61A-95F1-43F5-8068-E265F3226AC1}"/>
              </a:ext>
            </a:extLst>
          </p:cNvPr>
          <p:cNvCxnSpPr>
            <a:cxnSpLocks/>
          </p:cNvCxnSpPr>
          <p:nvPr/>
        </p:nvCxnSpPr>
        <p:spPr>
          <a:xfrm>
            <a:off x="649705" y="4836695"/>
            <a:ext cx="112111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4EF6A3-102A-4FE1-BB75-100D60DE4F2F}"/>
              </a:ext>
            </a:extLst>
          </p:cNvPr>
          <p:cNvSpPr txBox="1"/>
          <p:nvPr/>
        </p:nvSpPr>
        <p:spPr>
          <a:xfrm>
            <a:off x="3795292" y="5189519"/>
            <a:ext cx="104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Speaker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11C6C-70A3-4961-80A0-CC8CC4A1AF4F}"/>
              </a:ext>
            </a:extLst>
          </p:cNvPr>
          <p:cNvSpPr txBox="1"/>
          <p:nvPr/>
        </p:nvSpPr>
        <p:spPr>
          <a:xfrm>
            <a:off x="5155534" y="5188879"/>
            <a:ext cx="86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Topic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3E2797-2113-4710-B563-C1D6702D6D0B}"/>
              </a:ext>
            </a:extLst>
          </p:cNvPr>
          <p:cNvSpPr txBox="1"/>
          <p:nvPr/>
        </p:nvSpPr>
        <p:spPr>
          <a:xfrm>
            <a:off x="8412194" y="5196559"/>
            <a:ext cx="3102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Source (date + location  + debate)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C53452-534A-4907-8243-DF51260643EF}"/>
              </a:ext>
            </a:extLst>
          </p:cNvPr>
          <p:cNvSpPr txBox="1"/>
          <p:nvPr/>
        </p:nvSpPr>
        <p:spPr>
          <a:xfrm>
            <a:off x="975008" y="5188879"/>
            <a:ext cx="33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21A826-1AC6-4A57-BD37-C349AE428423}"/>
              </a:ext>
            </a:extLst>
          </p:cNvPr>
          <p:cNvSpPr txBox="1"/>
          <p:nvPr/>
        </p:nvSpPr>
        <p:spPr>
          <a:xfrm>
            <a:off x="483507" y="5212956"/>
            <a:ext cx="392786" cy="377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615377-04FA-4909-B516-5C3691B69A6F}"/>
              </a:ext>
            </a:extLst>
          </p:cNvPr>
          <p:cNvSpPr/>
          <p:nvPr/>
        </p:nvSpPr>
        <p:spPr>
          <a:xfrm>
            <a:off x="11626426" y="5846761"/>
            <a:ext cx="201430" cy="4892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2222BD2-2A26-40F5-B2E4-0E343174C9E7}"/>
              </a:ext>
            </a:extLst>
          </p:cNvPr>
          <p:cNvSpPr/>
          <p:nvPr/>
        </p:nvSpPr>
        <p:spPr>
          <a:xfrm>
            <a:off x="11593094" y="5598701"/>
            <a:ext cx="267796" cy="19249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9919F5B-F884-4D88-ABDB-A04F6E53ABC0}"/>
              </a:ext>
            </a:extLst>
          </p:cNvPr>
          <p:cNvSpPr/>
          <p:nvPr/>
        </p:nvSpPr>
        <p:spPr>
          <a:xfrm rot="10800000">
            <a:off x="11593094" y="6391609"/>
            <a:ext cx="267796" cy="19249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718576-2DCE-48BB-9882-8221CDF61BA9}"/>
              </a:ext>
            </a:extLst>
          </p:cNvPr>
          <p:cNvCxnSpPr>
            <a:cxnSpLocks/>
          </p:cNvCxnSpPr>
          <p:nvPr/>
        </p:nvCxnSpPr>
        <p:spPr>
          <a:xfrm>
            <a:off x="436175" y="5565520"/>
            <a:ext cx="10941684" cy="8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E8F96B1-EFD7-4B10-A091-E9749DA5F96D}"/>
              </a:ext>
            </a:extLst>
          </p:cNvPr>
          <p:cNvSpPr txBox="1"/>
          <p:nvPr/>
        </p:nvSpPr>
        <p:spPr>
          <a:xfrm>
            <a:off x="4580022" y="159783"/>
            <a:ext cx="227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Heading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0E6EE2-ECED-4D0F-BAFB-CB5D6D64F278}"/>
              </a:ext>
            </a:extLst>
          </p:cNvPr>
          <p:cNvSpPr txBox="1"/>
          <p:nvPr/>
        </p:nvSpPr>
        <p:spPr>
          <a:xfrm>
            <a:off x="371640" y="733024"/>
            <a:ext cx="165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Filter -- Topic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478DA1-0D05-4468-ACA7-3F21FF065C97}"/>
              </a:ext>
            </a:extLst>
          </p:cNvPr>
          <p:cNvSpPr txBox="1"/>
          <p:nvPr/>
        </p:nvSpPr>
        <p:spPr>
          <a:xfrm>
            <a:off x="2534940" y="682806"/>
            <a:ext cx="1989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Filter – Parliament (UK/NI/SCO/WAL)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96394A-A7EF-40EE-9205-6FFA8B6D1ED8}"/>
              </a:ext>
            </a:extLst>
          </p:cNvPr>
          <p:cNvSpPr/>
          <p:nvPr/>
        </p:nvSpPr>
        <p:spPr>
          <a:xfrm>
            <a:off x="760400" y="3891227"/>
            <a:ext cx="201832" cy="9407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8348DF-F23C-4373-92AB-C3E6734809EE}"/>
              </a:ext>
            </a:extLst>
          </p:cNvPr>
          <p:cNvSpPr txBox="1"/>
          <p:nvPr/>
        </p:nvSpPr>
        <p:spPr>
          <a:xfrm>
            <a:off x="713501" y="4850926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04/01/2016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9F7838-BA58-41D5-AFD5-A6ABC76AFF4A}"/>
              </a:ext>
            </a:extLst>
          </p:cNvPr>
          <p:cNvSpPr txBox="1"/>
          <p:nvPr/>
        </p:nvSpPr>
        <p:spPr>
          <a:xfrm>
            <a:off x="2139915" y="485862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11/01/2016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175D74-0237-463E-9C92-BF1E9C952B97}"/>
              </a:ext>
            </a:extLst>
          </p:cNvPr>
          <p:cNvSpPr txBox="1"/>
          <p:nvPr/>
        </p:nvSpPr>
        <p:spPr>
          <a:xfrm>
            <a:off x="3566330" y="485777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18/01/2016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8F607B-5C55-4994-A6DA-A7B0D9D9AD18}"/>
              </a:ext>
            </a:extLst>
          </p:cNvPr>
          <p:cNvSpPr txBox="1"/>
          <p:nvPr/>
        </p:nvSpPr>
        <p:spPr>
          <a:xfrm>
            <a:off x="4992744" y="4850926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25/01/2016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F37AE7-79BA-4055-8118-624AA123FC5C}"/>
              </a:ext>
            </a:extLst>
          </p:cNvPr>
          <p:cNvSpPr txBox="1"/>
          <p:nvPr/>
        </p:nvSpPr>
        <p:spPr>
          <a:xfrm>
            <a:off x="6443548" y="486620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01/02/2016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320D13-54CA-4166-81C8-430130D7AC26}"/>
              </a:ext>
            </a:extLst>
          </p:cNvPr>
          <p:cNvSpPr txBox="1"/>
          <p:nvPr/>
        </p:nvSpPr>
        <p:spPr>
          <a:xfrm>
            <a:off x="7869962" y="485777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08/02/2016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9EB5F0-A289-4DE6-B7F7-318FCE2B97DE}"/>
              </a:ext>
            </a:extLst>
          </p:cNvPr>
          <p:cNvSpPr txBox="1"/>
          <p:nvPr/>
        </p:nvSpPr>
        <p:spPr>
          <a:xfrm>
            <a:off x="9383264" y="485938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15/02/2016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B7E7BA-D942-419B-83B0-AE610256E8DF}"/>
              </a:ext>
            </a:extLst>
          </p:cNvPr>
          <p:cNvSpPr txBox="1"/>
          <p:nvPr/>
        </p:nvSpPr>
        <p:spPr>
          <a:xfrm>
            <a:off x="10745615" y="4866203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22/02/2016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FAB897-B98F-4BA9-B865-C4599A1769AC}"/>
              </a:ext>
            </a:extLst>
          </p:cNvPr>
          <p:cNvSpPr txBox="1"/>
          <p:nvPr/>
        </p:nvSpPr>
        <p:spPr>
          <a:xfrm rot="16200000">
            <a:off x="48913" y="3244334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044900-E150-4B9D-A5B4-E5FB60286992}"/>
              </a:ext>
            </a:extLst>
          </p:cNvPr>
          <p:cNvSpPr txBox="1"/>
          <p:nvPr/>
        </p:nvSpPr>
        <p:spPr>
          <a:xfrm>
            <a:off x="980358" y="21639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4FB18-785F-4B3F-B03F-F23C0EAC336E}"/>
              </a:ext>
            </a:extLst>
          </p:cNvPr>
          <p:cNvSpPr txBox="1"/>
          <p:nvPr/>
        </p:nvSpPr>
        <p:spPr>
          <a:xfrm>
            <a:off x="2340641" y="21539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4C602C-7ABF-45DD-81C9-E6B26F506B7D}"/>
              </a:ext>
            </a:extLst>
          </p:cNvPr>
          <p:cNvSpPr txBox="1"/>
          <p:nvPr/>
        </p:nvSpPr>
        <p:spPr>
          <a:xfrm>
            <a:off x="3828789" y="2167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80DD65-F467-490F-B8C4-B382EAAA44A7}"/>
              </a:ext>
            </a:extLst>
          </p:cNvPr>
          <p:cNvSpPr txBox="1"/>
          <p:nvPr/>
        </p:nvSpPr>
        <p:spPr>
          <a:xfrm>
            <a:off x="5377241" y="21639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6D3091-C300-4B31-BD3A-A772393F2439}"/>
              </a:ext>
            </a:extLst>
          </p:cNvPr>
          <p:cNvSpPr txBox="1"/>
          <p:nvPr/>
        </p:nvSpPr>
        <p:spPr>
          <a:xfrm>
            <a:off x="6788085" y="2141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BC945EE-5DE6-47DB-B38F-2D2F3DFE4187}"/>
              </a:ext>
            </a:extLst>
          </p:cNvPr>
          <p:cNvSpPr txBox="1"/>
          <p:nvPr/>
        </p:nvSpPr>
        <p:spPr>
          <a:xfrm>
            <a:off x="8453555" y="2149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5C96A7-80A9-459A-BCAB-29C4C02FE4E7}"/>
              </a:ext>
            </a:extLst>
          </p:cNvPr>
          <p:cNvSpPr txBox="1"/>
          <p:nvPr/>
        </p:nvSpPr>
        <p:spPr>
          <a:xfrm>
            <a:off x="11198236" y="2157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61067AB-EE6D-4E87-9D0D-B57A068F6515}"/>
              </a:ext>
            </a:extLst>
          </p:cNvPr>
          <p:cNvSpPr/>
          <p:nvPr/>
        </p:nvSpPr>
        <p:spPr>
          <a:xfrm>
            <a:off x="172451" y="147553"/>
            <a:ext cx="15945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0459A9-C6BD-49B7-8D6C-509F0C7EAD56}"/>
              </a:ext>
            </a:extLst>
          </p:cNvPr>
          <p:cNvSpPr txBox="1"/>
          <p:nvPr/>
        </p:nvSpPr>
        <p:spPr>
          <a:xfrm>
            <a:off x="172454" y="192343"/>
            <a:ext cx="1594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Toggle: Topic/Sentiment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5914D-CEAC-4F17-AB44-8409E21C3C18}"/>
              </a:ext>
            </a:extLst>
          </p:cNvPr>
          <p:cNvSpPr txBox="1"/>
          <p:nvPr/>
        </p:nvSpPr>
        <p:spPr>
          <a:xfrm rot="17739365">
            <a:off x="9279434" y="4002855"/>
            <a:ext cx="1441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Parliament in recess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E4FB12-2034-4A6B-88E4-58461801753C}"/>
              </a:ext>
            </a:extLst>
          </p:cNvPr>
          <p:cNvSpPr txBox="1"/>
          <p:nvPr/>
        </p:nvSpPr>
        <p:spPr>
          <a:xfrm>
            <a:off x="6424969" y="5196188"/>
            <a:ext cx="131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Sentiment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4206795-EFD1-4DCF-ACAC-13FC0BE0A71C}"/>
              </a:ext>
            </a:extLst>
          </p:cNvPr>
          <p:cNvSpPr/>
          <p:nvPr/>
        </p:nvSpPr>
        <p:spPr>
          <a:xfrm>
            <a:off x="5051627" y="716983"/>
            <a:ext cx="1989221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1811AC-55B8-4FAE-AF8B-B1F038CAE214}"/>
              </a:ext>
            </a:extLst>
          </p:cNvPr>
          <p:cNvSpPr txBox="1"/>
          <p:nvPr/>
        </p:nvSpPr>
        <p:spPr>
          <a:xfrm>
            <a:off x="5252152" y="733024"/>
            <a:ext cx="165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Filter -- Speaker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33B069C-AC1E-46B7-8C3D-1A2753ED63C5}"/>
              </a:ext>
            </a:extLst>
          </p:cNvPr>
          <p:cNvSpPr/>
          <p:nvPr/>
        </p:nvSpPr>
        <p:spPr>
          <a:xfrm>
            <a:off x="1017195" y="3547042"/>
            <a:ext cx="201832" cy="12779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0AF28AA-3C14-4C61-9951-0BB26877DA1C}"/>
              </a:ext>
            </a:extLst>
          </p:cNvPr>
          <p:cNvSpPr/>
          <p:nvPr/>
        </p:nvSpPr>
        <p:spPr>
          <a:xfrm>
            <a:off x="1302239" y="2775922"/>
            <a:ext cx="201832" cy="2056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DD34039-F2FE-4B87-B728-78805595D02C}"/>
              </a:ext>
            </a:extLst>
          </p:cNvPr>
          <p:cNvSpPr/>
          <p:nvPr/>
        </p:nvSpPr>
        <p:spPr>
          <a:xfrm>
            <a:off x="1595549" y="4401111"/>
            <a:ext cx="201832" cy="4331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5CD8A4A-D49B-4A8A-AD0E-E6C5F95C10A0}"/>
              </a:ext>
            </a:extLst>
          </p:cNvPr>
          <p:cNvSpPr/>
          <p:nvPr/>
        </p:nvSpPr>
        <p:spPr>
          <a:xfrm>
            <a:off x="5125321" y="3054795"/>
            <a:ext cx="201832" cy="17772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B7B316B-3863-4298-9E0C-C13711E1FEBF}"/>
              </a:ext>
            </a:extLst>
          </p:cNvPr>
          <p:cNvSpPr/>
          <p:nvPr/>
        </p:nvSpPr>
        <p:spPr>
          <a:xfrm>
            <a:off x="5463543" y="3054795"/>
            <a:ext cx="201832" cy="17702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0E0B3F-687B-4460-BAB0-394E560ABCD3}"/>
              </a:ext>
            </a:extLst>
          </p:cNvPr>
          <p:cNvSpPr/>
          <p:nvPr/>
        </p:nvSpPr>
        <p:spPr>
          <a:xfrm>
            <a:off x="5793292" y="3883410"/>
            <a:ext cx="201832" cy="9430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622970-444C-4BDC-B532-1AC18531BA4E}"/>
              </a:ext>
            </a:extLst>
          </p:cNvPr>
          <p:cNvSpPr/>
          <p:nvPr/>
        </p:nvSpPr>
        <p:spPr>
          <a:xfrm>
            <a:off x="2148419" y="3891227"/>
            <a:ext cx="201832" cy="9407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02EC17-FA01-4EB9-A343-C4E02A0858B1}"/>
              </a:ext>
            </a:extLst>
          </p:cNvPr>
          <p:cNvSpPr/>
          <p:nvPr/>
        </p:nvSpPr>
        <p:spPr>
          <a:xfrm>
            <a:off x="2488426" y="2790585"/>
            <a:ext cx="201832" cy="2056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767FE8-4DB6-413F-940F-99F1C9386244}"/>
              </a:ext>
            </a:extLst>
          </p:cNvPr>
          <p:cNvSpPr/>
          <p:nvPr/>
        </p:nvSpPr>
        <p:spPr>
          <a:xfrm>
            <a:off x="2759345" y="4408414"/>
            <a:ext cx="201832" cy="4331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61F5DEB-FD74-46D1-91F6-6696A7B77F04}"/>
              </a:ext>
            </a:extLst>
          </p:cNvPr>
          <p:cNvSpPr/>
          <p:nvPr/>
        </p:nvSpPr>
        <p:spPr>
          <a:xfrm>
            <a:off x="3729373" y="3554972"/>
            <a:ext cx="201832" cy="12779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21A2EA2-8E7D-4C95-8B1C-E18ACF1D95C5}"/>
              </a:ext>
            </a:extLst>
          </p:cNvPr>
          <p:cNvSpPr/>
          <p:nvPr/>
        </p:nvSpPr>
        <p:spPr>
          <a:xfrm>
            <a:off x="4022142" y="2784629"/>
            <a:ext cx="201832" cy="2056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648FDA9-A552-426C-AC4F-8143A65DAC33}"/>
              </a:ext>
            </a:extLst>
          </p:cNvPr>
          <p:cNvSpPr/>
          <p:nvPr/>
        </p:nvSpPr>
        <p:spPr>
          <a:xfrm>
            <a:off x="4317585" y="3954383"/>
            <a:ext cx="201832" cy="8798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486323E-C078-4600-87BB-01740E4BB33F}"/>
              </a:ext>
            </a:extLst>
          </p:cNvPr>
          <p:cNvSpPr/>
          <p:nvPr/>
        </p:nvSpPr>
        <p:spPr>
          <a:xfrm>
            <a:off x="6719100" y="4255266"/>
            <a:ext cx="201832" cy="5695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EAB04C7-297B-4385-B815-8C54A2DC5A74}"/>
              </a:ext>
            </a:extLst>
          </p:cNvPr>
          <p:cNvSpPr/>
          <p:nvPr/>
        </p:nvSpPr>
        <p:spPr>
          <a:xfrm>
            <a:off x="7028997" y="4255266"/>
            <a:ext cx="201832" cy="5625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300C036-973D-48E3-8A70-334C2EF15DFE}"/>
              </a:ext>
            </a:extLst>
          </p:cNvPr>
          <p:cNvSpPr/>
          <p:nvPr/>
        </p:nvSpPr>
        <p:spPr>
          <a:xfrm>
            <a:off x="8132143" y="3883410"/>
            <a:ext cx="201832" cy="9407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7353520-7CC0-4C4D-AF04-211D75852ACC}"/>
              </a:ext>
            </a:extLst>
          </p:cNvPr>
          <p:cNvSpPr/>
          <p:nvPr/>
        </p:nvSpPr>
        <p:spPr>
          <a:xfrm>
            <a:off x="8417187" y="3539778"/>
            <a:ext cx="201832" cy="12779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1E57004-B599-44ED-A86A-65285F33B271}"/>
              </a:ext>
            </a:extLst>
          </p:cNvPr>
          <p:cNvSpPr/>
          <p:nvPr/>
        </p:nvSpPr>
        <p:spPr>
          <a:xfrm>
            <a:off x="8725477" y="3554973"/>
            <a:ext cx="201832" cy="1279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89C8272-6E7E-4248-9D97-5EC31A7C6BE6}"/>
              </a:ext>
            </a:extLst>
          </p:cNvPr>
          <p:cNvSpPr/>
          <p:nvPr/>
        </p:nvSpPr>
        <p:spPr>
          <a:xfrm>
            <a:off x="11298090" y="2775922"/>
            <a:ext cx="201832" cy="2056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05B2B41-7DDB-46C7-805C-140706E4BC7F}"/>
              </a:ext>
            </a:extLst>
          </p:cNvPr>
          <p:cNvSpPr/>
          <p:nvPr/>
        </p:nvSpPr>
        <p:spPr>
          <a:xfrm>
            <a:off x="11558143" y="4272603"/>
            <a:ext cx="201832" cy="5625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2C44C7D-67CB-4877-ADE2-CCAAE4E4590A}"/>
              </a:ext>
            </a:extLst>
          </p:cNvPr>
          <p:cNvSpPr/>
          <p:nvPr/>
        </p:nvSpPr>
        <p:spPr>
          <a:xfrm>
            <a:off x="11050667" y="4269573"/>
            <a:ext cx="201832" cy="5625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418DA9D-0527-424A-A542-BCF604DB43D7}"/>
              </a:ext>
            </a:extLst>
          </p:cNvPr>
          <p:cNvSpPr/>
          <p:nvPr/>
        </p:nvSpPr>
        <p:spPr>
          <a:xfrm>
            <a:off x="10799184" y="4269573"/>
            <a:ext cx="201832" cy="5625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2996F-0C32-4361-97DC-F1179FA8A05D}"/>
              </a:ext>
            </a:extLst>
          </p:cNvPr>
          <p:cNvSpPr txBox="1"/>
          <p:nvPr/>
        </p:nvSpPr>
        <p:spPr>
          <a:xfrm rot="16200000">
            <a:off x="714531" y="3797998"/>
            <a:ext cx="134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Crime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7CF8B6-727C-4990-A4A6-6FA689D1635B}"/>
              </a:ext>
            </a:extLst>
          </p:cNvPr>
          <p:cNvSpPr txBox="1"/>
          <p:nvPr/>
        </p:nvSpPr>
        <p:spPr>
          <a:xfrm rot="16200000">
            <a:off x="426865" y="4101377"/>
            <a:ext cx="134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COVID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CC5DF49-BBD2-4510-A5B0-2C4DD3B2D742}"/>
              </a:ext>
            </a:extLst>
          </p:cNvPr>
          <p:cNvSpPr txBox="1"/>
          <p:nvPr/>
        </p:nvSpPr>
        <p:spPr>
          <a:xfrm rot="16200000">
            <a:off x="176850" y="4220190"/>
            <a:ext cx="134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Census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CE12883-98AE-4C49-9B5F-85650D8088D3}"/>
              </a:ext>
            </a:extLst>
          </p:cNvPr>
          <p:cNvSpPr txBox="1"/>
          <p:nvPr/>
        </p:nvSpPr>
        <p:spPr>
          <a:xfrm rot="16200000">
            <a:off x="1019009" y="3723838"/>
            <a:ext cx="134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24921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411"/>
            <a:ext cx="10515600" cy="701731"/>
          </a:xfrm>
        </p:spPr>
        <p:txBody>
          <a:bodyPr/>
          <a:lstStyle/>
          <a:p>
            <a:r>
              <a:rPr lang="en-GB" sz="4400" dirty="0"/>
              <a:t>Method</a:t>
            </a:r>
            <a:endParaRPr lang="en-US" sz="4400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324"/>
            <a:ext cx="10515600" cy="5022529"/>
          </a:xfrm>
        </p:spPr>
        <p:txBody>
          <a:bodyPr/>
          <a:lstStyle/>
          <a:p>
            <a:r>
              <a:rPr lang="en-GB" sz="2800" dirty="0"/>
              <a:t>Hansard data</a:t>
            </a:r>
          </a:p>
          <a:p>
            <a:pPr lvl="1"/>
            <a:r>
              <a:rPr lang="en-GB" sz="2400" dirty="0">
                <a:hlinkClick r:id="rId2"/>
              </a:rPr>
              <a:t>https://parser.theyworkforyou.com/hansard.html</a:t>
            </a:r>
            <a:r>
              <a:rPr lang="en-GB" sz="2400" dirty="0"/>
              <a:t>  </a:t>
            </a:r>
          </a:p>
          <a:p>
            <a:r>
              <a:rPr lang="en-GB" sz="2800" dirty="0"/>
              <a:t>Processing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Data cleaning &amp; preparation in Python </a:t>
            </a:r>
          </a:p>
          <a:p>
            <a:r>
              <a:rPr lang="en-GB" sz="2800" dirty="0"/>
              <a:t>Modelling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ML using </a:t>
            </a:r>
            <a:r>
              <a:rPr lang="en-GB" sz="2400" dirty="0" err="1">
                <a:hlinkClick r:id="rId3"/>
              </a:rPr>
              <a:t>spaCy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to produce models to identify sentiment &amp; topic</a:t>
            </a:r>
          </a:p>
          <a:p>
            <a:r>
              <a:rPr lang="en-GB" sz="2800" dirty="0"/>
              <a:t>Dashboard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Provide data to users via interactive dashboard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2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411"/>
            <a:ext cx="10515600" cy="701731"/>
          </a:xfrm>
        </p:spPr>
        <p:txBody>
          <a:bodyPr/>
          <a:lstStyle/>
          <a:p>
            <a:r>
              <a:rPr lang="en-GB" sz="4400" dirty="0"/>
              <a:t>Longer-term objectives</a:t>
            </a:r>
            <a:endParaRPr lang="en-US" sz="4400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314"/>
            <a:ext cx="10515600" cy="2987613"/>
          </a:xfrm>
        </p:spPr>
        <p:txBody>
          <a:bodyPr/>
          <a:lstStyle/>
          <a:p>
            <a:r>
              <a:rPr lang="en-GB" sz="2800" dirty="0"/>
              <a:t>Productionise dashboard – weekly updates</a:t>
            </a:r>
          </a:p>
          <a:p>
            <a:r>
              <a:rPr lang="en-GB" sz="2800" dirty="0"/>
              <a:t>Include all data from UK Parliament, plus NI Executive, Scottish Parliament &amp; Welsh Senedd </a:t>
            </a:r>
          </a:p>
          <a:p>
            <a:r>
              <a:rPr lang="en-GB" sz="2800" dirty="0"/>
              <a:t>Automatic identification of topics with frequent/infrequent mentions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6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276</Words>
  <Application>Microsoft Office PowerPoint</Application>
  <PresentationFormat>Widescreen</PresentationFormat>
  <Paragraphs>87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Identifying mentions of ONS in the UK Parliament</vt:lpstr>
      <vt:lpstr>Initial Objectives</vt:lpstr>
      <vt:lpstr>PowerPoint Presentation</vt:lpstr>
      <vt:lpstr>PowerPoint Presentation</vt:lpstr>
      <vt:lpstr>Method</vt:lpstr>
      <vt:lpstr>Longer-term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mentions of ONS in the UK Parliament</dc:title>
  <dc:creator>Corbett, Rory</dc:creator>
  <cp:lastModifiedBy>Corbett, Rory</cp:lastModifiedBy>
  <cp:revision>15</cp:revision>
  <dcterms:created xsi:type="dcterms:W3CDTF">2021-05-07T09:47:16Z</dcterms:created>
  <dcterms:modified xsi:type="dcterms:W3CDTF">2021-05-13T13:59:33Z</dcterms:modified>
</cp:coreProperties>
</file>