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417" r:id="rId3"/>
    <p:sldId id="418" r:id="rId4"/>
    <p:sldId id="425" r:id="rId5"/>
    <p:sldId id="426" r:id="rId6"/>
    <p:sldId id="420" r:id="rId7"/>
    <p:sldId id="421" r:id="rId8"/>
    <p:sldId id="427" r:id="rId9"/>
    <p:sldId id="428" r:id="rId10"/>
    <p:sldId id="422" r:id="rId11"/>
    <p:sldId id="423"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2801" autoAdjust="0"/>
  </p:normalViewPr>
  <p:slideViewPr>
    <p:cSldViewPr snapToGrid="0">
      <p:cViewPr varScale="1">
        <p:scale>
          <a:sx n="108" d="100"/>
          <a:sy n="108" d="100"/>
        </p:scale>
        <p:origin x="6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B43238-E528-4A38-8877-220BCE7DA118}" type="datetimeFigureOut">
              <a:rPr lang="en-GB" smtClean="0"/>
              <a:t>29/06/2021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46826-96BA-4624-A10C-6B069BA71481}" type="slidenum">
              <a:rPr lang="en-GB" smtClean="0"/>
              <a:t>‹#›</a:t>
            </a:fld>
            <a:endParaRPr lang="en-GB"/>
          </a:p>
        </p:txBody>
      </p:sp>
    </p:spTree>
    <p:extLst>
      <p:ext uri="{BB962C8B-B14F-4D97-AF65-F5344CB8AC3E}">
        <p14:creationId xmlns:p14="http://schemas.microsoft.com/office/powerpoint/2010/main" val="19652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arser.theyworkforyou.com/hansard.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spacy.io/"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D14365-82F2-49CE-97EF-045AA251D32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588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D14365-82F2-49CE-97EF-045AA251D32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1850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800" dirty="0"/>
              <a:t>Hansard data</a:t>
            </a:r>
          </a:p>
          <a:p>
            <a:pPr lvl="1"/>
            <a:r>
              <a:rPr lang="en-GB" sz="2400" dirty="0">
                <a:hlinkClick r:id="rId3"/>
              </a:rPr>
              <a:t>https://parser.theyworkforyou.com/hansard.html</a:t>
            </a:r>
            <a:r>
              <a:rPr lang="en-GB" sz="2400" dirty="0"/>
              <a:t>  </a:t>
            </a:r>
          </a:p>
          <a:p>
            <a:r>
              <a:rPr lang="en-GB" sz="2800" dirty="0"/>
              <a:t>Processing</a:t>
            </a:r>
          </a:p>
          <a:p>
            <a:pPr lvl="1"/>
            <a:r>
              <a:rPr lang="en-GB" sz="2400" dirty="0">
                <a:solidFill>
                  <a:schemeClr val="tx1"/>
                </a:solidFill>
              </a:rPr>
              <a:t>Data cleaning &amp; preparation in Python </a:t>
            </a:r>
          </a:p>
          <a:p>
            <a:r>
              <a:rPr lang="en-GB" sz="2800" dirty="0"/>
              <a:t>Modelling</a:t>
            </a:r>
          </a:p>
          <a:p>
            <a:pPr lvl="1"/>
            <a:r>
              <a:rPr lang="en-GB" sz="2400" dirty="0">
                <a:solidFill>
                  <a:schemeClr val="tx1"/>
                </a:solidFill>
              </a:rPr>
              <a:t>ML/rules-based approach using </a:t>
            </a:r>
            <a:r>
              <a:rPr lang="en-GB" sz="2400" dirty="0" err="1">
                <a:hlinkClick r:id="rId4"/>
              </a:rPr>
              <a:t>spaCy</a:t>
            </a:r>
            <a:r>
              <a:rPr lang="en-GB" sz="2400" dirty="0"/>
              <a:t> </a:t>
            </a:r>
            <a:r>
              <a:rPr lang="en-GB" sz="2400" dirty="0">
                <a:solidFill>
                  <a:schemeClr val="tx1"/>
                </a:solidFill>
              </a:rPr>
              <a:t>to produce models to identify topic</a:t>
            </a:r>
          </a:p>
          <a:p>
            <a:r>
              <a:rPr lang="en-GB" sz="2800" dirty="0"/>
              <a:t>Dashboard</a:t>
            </a:r>
          </a:p>
          <a:p>
            <a:pPr lvl="1"/>
            <a:r>
              <a:rPr lang="en-GB" sz="2400" dirty="0">
                <a:solidFill>
                  <a:schemeClr val="tx1"/>
                </a:solidFill>
              </a:rPr>
              <a:t>Provide data to users via interactive dashboard</a:t>
            </a:r>
          </a:p>
          <a:p>
            <a:endParaRPr lang="en-GB" dirty="0"/>
          </a:p>
        </p:txBody>
      </p:sp>
      <p:sp>
        <p:nvSpPr>
          <p:cNvPr id="4" name="Slide Number Placeholder 3"/>
          <p:cNvSpPr>
            <a:spLocks noGrp="1"/>
          </p:cNvSpPr>
          <p:nvPr>
            <p:ph type="sldNum" sz="quarter" idx="5"/>
          </p:nvPr>
        </p:nvSpPr>
        <p:spPr/>
        <p:txBody>
          <a:bodyPr/>
          <a:lstStyle/>
          <a:p>
            <a:fld id="{86546826-96BA-4624-A10C-6B069BA71481}" type="slidenum">
              <a:rPr lang="en-GB" smtClean="0"/>
              <a:t>4</a:t>
            </a:fld>
            <a:endParaRPr lang="en-GB"/>
          </a:p>
        </p:txBody>
      </p:sp>
    </p:spTree>
    <p:extLst>
      <p:ext uri="{BB962C8B-B14F-4D97-AF65-F5344CB8AC3E}">
        <p14:creationId xmlns:p14="http://schemas.microsoft.com/office/powerpoint/2010/main" val="296115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Summarise during talk – learned A LOT. Some key highlights are… (pick out 3?) [prob: documentation / </a:t>
            </a:r>
            <a:r>
              <a:rPr lang="en-GB"/>
              <a:t>ML exposure / Git]</a:t>
            </a:r>
          </a:p>
        </p:txBody>
      </p:sp>
      <p:sp>
        <p:nvSpPr>
          <p:cNvPr id="4" name="Slide Number Placeholder 3"/>
          <p:cNvSpPr>
            <a:spLocks noGrp="1"/>
          </p:cNvSpPr>
          <p:nvPr>
            <p:ph type="sldNum" sz="quarter" idx="5"/>
          </p:nvPr>
        </p:nvSpPr>
        <p:spPr/>
        <p:txBody>
          <a:bodyPr/>
          <a:lstStyle/>
          <a:p>
            <a:fld id="{86546826-96BA-4624-A10C-6B069BA71481}" type="slidenum">
              <a:rPr lang="en-GB" smtClean="0"/>
              <a:t>6</a:t>
            </a:fld>
            <a:endParaRPr lang="en-GB"/>
          </a:p>
        </p:txBody>
      </p:sp>
    </p:spTree>
    <p:extLst>
      <p:ext uri="{BB962C8B-B14F-4D97-AF65-F5344CB8AC3E}">
        <p14:creationId xmlns:p14="http://schemas.microsoft.com/office/powerpoint/2010/main" val="2160320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C4407-11E5-455E-9C86-5323FD31E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9B455F9-4115-4AFE-9687-3602359C1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C53E9D-A010-43C7-BFB6-3E788C416D68}"/>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5" name="Footer Placeholder 4">
            <a:extLst>
              <a:ext uri="{FF2B5EF4-FFF2-40B4-BE49-F238E27FC236}">
                <a16:creationId xmlns:a16="http://schemas.microsoft.com/office/drawing/2014/main" id="{8253DE89-9C47-40E6-BFF7-175F4901D6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93E0B9-229F-468A-8371-D6F1CB151EE7}"/>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223939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1046-61D3-4F8B-9EA9-684D572E19D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1CFF18-1C99-4572-B97F-06E33F770B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9282EC-254D-4A1B-A9AE-9C6A632E3284}"/>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5" name="Footer Placeholder 4">
            <a:extLst>
              <a:ext uri="{FF2B5EF4-FFF2-40B4-BE49-F238E27FC236}">
                <a16:creationId xmlns:a16="http://schemas.microsoft.com/office/drawing/2014/main" id="{E8A7A908-5C17-4DCE-A5F4-43DEDD5904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45FCCA-F914-4BAE-83B3-7FD1B1B81CE0}"/>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183807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1B4B73-6C18-43CE-9863-08BC82E8DA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7C36FB-E234-48D6-86B9-8FF07EFA4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B4822-7E98-4E98-985C-4C36D663D6CD}"/>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5" name="Footer Placeholder 4">
            <a:extLst>
              <a:ext uri="{FF2B5EF4-FFF2-40B4-BE49-F238E27FC236}">
                <a16:creationId xmlns:a16="http://schemas.microsoft.com/office/drawing/2014/main" id="{5105CFF4-D435-44D1-90AF-671EE099C6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E8321E-5653-474A-B16D-2225EDEA3C44}"/>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3929897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F4DA-3C57-492E-BA91-10C822567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824668-68BB-4321-893A-21B5C74B6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0577F3-D26D-482F-8C54-E0D394B15177}"/>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5" name="Footer Placeholder 4">
            <a:extLst>
              <a:ext uri="{FF2B5EF4-FFF2-40B4-BE49-F238E27FC236}">
                <a16:creationId xmlns:a16="http://schemas.microsoft.com/office/drawing/2014/main" id="{50A0905B-0C15-43EE-A9DF-6BBACC5EF0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C80981-F939-48A9-BD25-D4E8225DAF53}"/>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212891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84A09-1989-49ED-A3AA-F1BDC807D7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95AFAA-666F-4C67-AFD3-E8DF481092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9CDF00-BDF5-444A-B340-7AC7335AD43D}"/>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5" name="Footer Placeholder 4">
            <a:extLst>
              <a:ext uri="{FF2B5EF4-FFF2-40B4-BE49-F238E27FC236}">
                <a16:creationId xmlns:a16="http://schemas.microsoft.com/office/drawing/2014/main" id="{67D8DFD9-AF70-4B2A-BA67-71CC3FCAB4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C04D0E2-81FA-41BA-8F72-C377EA398384}"/>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703501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64A6-4238-410D-A687-830FF65E4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61D4A7-A5C3-48A5-8F95-DE3B31999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67F68F-748C-4E92-BEF8-B67E4F61C0A4}"/>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5" name="Footer Placeholder 4">
            <a:extLst>
              <a:ext uri="{FF2B5EF4-FFF2-40B4-BE49-F238E27FC236}">
                <a16:creationId xmlns:a16="http://schemas.microsoft.com/office/drawing/2014/main" id="{8A37CB54-5216-4417-8339-47F9BB58AF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53B410-02D8-4B9C-B490-6A0D3DC01CCA}"/>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302228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EE31B-9EF1-4454-A236-0E16DFF9ED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036343-8311-423D-A7D8-097FEA302D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107C3F-16A2-43B9-9970-67D3C67BCC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5023420-AED3-4C1B-9568-DE9A15AF31B1}"/>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6" name="Footer Placeholder 5">
            <a:extLst>
              <a:ext uri="{FF2B5EF4-FFF2-40B4-BE49-F238E27FC236}">
                <a16:creationId xmlns:a16="http://schemas.microsoft.com/office/drawing/2014/main" id="{2DEFBC6E-FFF9-4FAB-844A-F21E88D029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D18EFD-B2FA-45FD-B7A4-0BC05F2DB837}"/>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57458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A440-7D52-41EF-9144-A48C1956971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A0B939-580E-424B-BFF9-E74C96C8C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A459B9-AF99-4E25-A1F2-18CEA154D2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086CC4B-EE71-4291-A44C-0B2B680A6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A5253-41FD-4E95-A82C-35269F097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DBE1DA4-22A4-415C-8650-45ACC5DAB24D}"/>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8" name="Footer Placeholder 7">
            <a:extLst>
              <a:ext uri="{FF2B5EF4-FFF2-40B4-BE49-F238E27FC236}">
                <a16:creationId xmlns:a16="http://schemas.microsoft.com/office/drawing/2014/main" id="{0CCDC4EF-C574-41A8-9E41-BCBFFCB55C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645C063-FBB5-4021-BA30-866F9E8BF214}"/>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2437261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4397-7FAB-431D-A1AD-1DC559C9EC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574DFC4-0E5D-4085-8860-B2386B02D4DA}"/>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4" name="Footer Placeholder 3">
            <a:extLst>
              <a:ext uri="{FF2B5EF4-FFF2-40B4-BE49-F238E27FC236}">
                <a16:creationId xmlns:a16="http://schemas.microsoft.com/office/drawing/2014/main" id="{7D91B68A-6F8D-42C0-B5F5-150F11609B5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2B7BA1-C570-4EF9-9D23-22BAEB98CDFD}"/>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2837879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67CCD-3041-4905-A76A-EF87A8C00C1E}"/>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3" name="Footer Placeholder 2">
            <a:extLst>
              <a:ext uri="{FF2B5EF4-FFF2-40B4-BE49-F238E27FC236}">
                <a16:creationId xmlns:a16="http://schemas.microsoft.com/office/drawing/2014/main" id="{1B867FD0-1884-4C2E-8D9D-77E61EE53A0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A29B228-E4AC-4B6B-8367-B04DDAF76761}"/>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2276084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89F3-9CDF-4712-B581-051EE9379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33EB781-78A6-4F56-806A-A6FB1DE8B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0AAE4B-091D-4BDC-B117-04A9247B9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31FE5-1C89-444F-854B-70585AE31A37}"/>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6" name="Footer Placeholder 5">
            <a:extLst>
              <a:ext uri="{FF2B5EF4-FFF2-40B4-BE49-F238E27FC236}">
                <a16:creationId xmlns:a16="http://schemas.microsoft.com/office/drawing/2014/main" id="{4C9FB8BB-96D2-477F-BFB7-EEE546A3CE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7DFCE1-D6D3-456B-A6C8-F996E6A10AD3}"/>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376567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96C31-9914-455C-984E-4746075ACE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09A81E-08D9-480C-9384-285CC3F522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981599-3411-4DA2-A88E-9A94239136D8}"/>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5" name="Footer Placeholder 4">
            <a:extLst>
              <a:ext uri="{FF2B5EF4-FFF2-40B4-BE49-F238E27FC236}">
                <a16:creationId xmlns:a16="http://schemas.microsoft.com/office/drawing/2014/main" id="{827A6C73-9BC9-44C5-887E-1C207EEB57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414DC5-1AE8-40D2-85D9-909F1A59A1E1}"/>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4979231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95C3-CC11-4A46-8AA9-A7C595E82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EEEBAE7-250F-4106-BB26-10531971B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4E7B94F-6BFE-4813-A404-FE25552BC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96162-E488-45C5-BB80-4A47B6FED8D3}"/>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6" name="Footer Placeholder 5">
            <a:extLst>
              <a:ext uri="{FF2B5EF4-FFF2-40B4-BE49-F238E27FC236}">
                <a16:creationId xmlns:a16="http://schemas.microsoft.com/office/drawing/2014/main" id="{77F7C909-5AA5-4B0D-9675-8837444EDF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0E1404-578B-4B2F-8203-6F1096B4BEC6}"/>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3516090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683B-37F8-4244-8CFC-26CCC29B91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B31B56A-0D00-4E74-8A1B-5D12EF3DE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7C4831-4B15-4FE3-8F16-0505B45A686B}"/>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5" name="Footer Placeholder 4">
            <a:extLst>
              <a:ext uri="{FF2B5EF4-FFF2-40B4-BE49-F238E27FC236}">
                <a16:creationId xmlns:a16="http://schemas.microsoft.com/office/drawing/2014/main" id="{836A1236-BE64-4C70-AB8D-B987B40788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30CDB9-B80A-4B60-A37D-96E1E103B9A3}"/>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1304525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E2F85-3088-4B7E-AC61-888270651B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565029-9658-4AC5-BFFA-9F08D9B09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168CD8-BC74-4CCE-81B2-5685290E389E}"/>
              </a:ext>
            </a:extLst>
          </p:cNvPr>
          <p:cNvSpPr>
            <a:spLocks noGrp="1"/>
          </p:cNvSpPr>
          <p:nvPr>
            <p:ph type="dt" sz="half" idx="10"/>
          </p:nvPr>
        </p:nvSpPr>
        <p:spPr/>
        <p:txBody>
          <a:bodyPr/>
          <a:lstStyle/>
          <a:p>
            <a:fld id="{E4A62EDC-D5D1-49C5-B313-6E6F916DA0E0}" type="datetimeFigureOut">
              <a:rPr lang="en-GB" smtClean="0"/>
              <a:t>29/06/2021</a:t>
            </a:fld>
            <a:endParaRPr lang="en-GB"/>
          </a:p>
        </p:txBody>
      </p:sp>
      <p:sp>
        <p:nvSpPr>
          <p:cNvPr id="5" name="Footer Placeholder 4">
            <a:extLst>
              <a:ext uri="{FF2B5EF4-FFF2-40B4-BE49-F238E27FC236}">
                <a16:creationId xmlns:a16="http://schemas.microsoft.com/office/drawing/2014/main" id="{EA8EEFD2-09DE-400E-A247-FE394A6771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571627-54E0-4C3F-93A8-B641848E2F86}"/>
              </a:ext>
            </a:extLst>
          </p:cNvPr>
          <p:cNvSpPr>
            <a:spLocks noGrp="1"/>
          </p:cNvSpPr>
          <p:nvPr>
            <p:ph type="sldNum" sz="quarter" idx="12"/>
          </p:nvPr>
        </p:nvSpPr>
        <p:spPr/>
        <p:txBody>
          <a:bodyPr/>
          <a:lstStyle/>
          <a:p>
            <a:fld id="{8479ABEB-CDBB-4AA8-AA24-8D8980FAD85B}" type="slidenum">
              <a:rPr lang="en-GB" smtClean="0"/>
              <a:t>‹#›</a:t>
            </a:fld>
            <a:endParaRPr lang="en-GB"/>
          </a:p>
        </p:txBody>
      </p:sp>
    </p:spTree>
    <p:extLst>
      <p:ext uri="{BB962C8B-B14F-4D97-AF65-F5344CB8AC3E}">
        <p14:creationId xmlns:p14="http://schemas.microsoft.com/office/powerpoint/2010/main" val="41573288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Section slide teal">
    <p:bg>
      <p:bgPr>
        <a:solidFill>
          <a:srgbClr val="008080"/>
        </a:solidFill>
        <a:effectLst/>
      </p:bgPr>
    </p:bg>
    <p:spTree>
      <p:nvGrpSpPr>
        <p:cNvPr id="1" name=""/>
        <p:cNvGrpSpPr/>
        <p:nvPr/>
      </p:nvGrpSpPr>
      <p:grpSpPr>
        <a:xfrm>
          <a:off x="0" y="0"/>
          <a:ext cx="0" cy="0"/>
          <a:chOff x="0" y="0"/>
          <a:chExt cx="0" cy="0"/>
        </a:xfrm>
      </p:grpSpPr>
      <p:sp>
        <p:nvSpPr>
          <p:cNvPr id="8" name="Slide Number Placeholder">
            <a:extLst>
              <a:ext uri="{FF2B5EF4-FFF2-40B4-BE49-F238E27FC236}">
                <a16:creationId xmlns:a16="http://schemas.microsoft.com/office/drawing/2014/main" id="{BAA1490B-BB3E-0748-BA6A-B8586696578B}"/>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9" name="Footer Placeholder">
            <a:extLst>
              <a:ext uri="{FF2B5EF4-FFF2-40B4-BE49-F238E27FC236}">
                <a16:creationId xmlns:a16="http://schemas.microsoft.com/office/drawing/2014/main" id="{61622BCB-5999-744E-B77D-08F504F71E8B}"/>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17" name="Title">
            <a:extLst>
              <a:ext uri="{FF2B5EF4-FFF2-40B4-BE49-F238E27FC236}">
                <a16:creationId xmlns:a16="http://schemas.microsoft.com/office/drawing/2014/main" id="{1FFF5308-8243-A94B-81A6-3885912D01F0}"/>
              </a:ext>
            </a:extLst>
          </p:cNvPr>
          <p:cNvSpPr>
            <a:spLocks noGrp="1"/>
          </p:cNvSpPr>
          <p:nvPr>
            <p:ph type="title" hasCustomPrompt="1"/>
          </p:nvPr>
        </p:nvSpPr>
        <p:spPr>
          <a:xfrm>
            <a:off x="838200" y="2769528"/>
            <a:ext cx="10515600" cy="1052596"/>
          </a:xfrm>
          <a:prstGeom prst="rect">
            <a:avLst/>
          </a:prstGeom>
        </p:spPr>
        <p:txBody>
          <a:bodyPr lIns="0" tIns="0" rIns="0" bIns="0" anchor="t" anchorCtr="0">
            <a:spAutoFit/>
          </a:bodyPr>
          <a:lstStyle>
            <a:lvl1pPr algn="l">
              <a:defRPr sz="7200">
                <a:solidFill>
                  <a:schemeClr val="bg1"/>
                </a:solidFill>
              </a:defRPr>
            </a:lvl1pPr>
          </a:lstStyle>
          <a:p>
            <a:r>
              <a:rPr lang="en-US" dirty="0"/>
              <a:t>Section slide</a:t>
            </a:r>
          </a:p>
        </p:txBody>
      </p:sp>
      <p:sp>
        <p:nvSpPr>
          <p:cNvPr id="16" name="Subtitle">
            <a:extLst>
              <a:ext uri="{FF2B5EF4-FFF2-40B4-BE49-F238E27FC236}">
                <a16:creationId xmlns:a16="http://schemas.microsoft.com/office/drawing/2014/main" id="{5903921C-6D50-A849-B477-5BE38F246FF8}"/>
              </a:ext>
            </a:extLst>
          </p:cNvPr>
          <p:cNvSpPr>
            <a:spLocks noGrp="1"/>
          </p:cNvSpPr>
          <p:nvPr>
            <p:ph type="subTitle" idx="1" hasCustomPrompt="1"/>
          </p:nvPr>
        </p:nvSpPr>
        <p:spPr>
          <a:xfrm>
            <a:off x="838200" y="3916872"/>
            <a:ext cx="10515600" cy="1655762"/>
          </a:xfrm>
          <a:prstGeom prst="rect">
            <a:avLst/>
          </a:prstGeom>
        </p:spPr>
        <p:txBody>
          <a:bodyPr tIns="72000" bIns="0" anchor="t" anchorCtr="0">
            <a:normAutofit/>
          </a:bodyPr>
          <a:lstStyle>
            <a:lvl1pPr marL="0" indent="0" algn="l">
              <a:lnSpc>
                <a:spcPts val="3800"/>
              </a:lnSpc>
              <a:spcBef>
                <a:spcPts val="0"/>
              </a:spcBef>
              <a:spcAft>
                <a:spcPts val="1000"/>
              </a:spcAft>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cxnSp>
        <p:nvCxnSpPr>
          <p:cNvPr id="10" name="Line">
            <a:extLst>
              <a:ext uri="{FF2B5EF4-FFF2-40B4-BE49-F238E27FC236}">
                <a16:creationId xmlns:a16="http://schemas.microsoft.com/office/drawing/2014/main" id="{9BEE2D9E-3E87-ED40-89C2-DBA774F1F211}"/>
              </a:ext>
            </a:extLst>
          </p:cNvPr>
          <p:cNvCxnSpPr>
            <a:cxnSpLocks/>
          </p:cNvCxnSpPr>
          <p:nvPr userDrawn="1"/>
        </p:nvCxnSpPr>
        <p:spPr>
          <a:xfrm>
            <a:off x="823943" y="6055339"/>
            <a:ext cx="105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Logo">
            <a:extLst>
              <a:ext uri="{FF2B5EF4-FFF2-40B4-BE49-F238E27FC236}">
                <a16:creationId xmlns:a16="http://schemas.microsoft.com/office/drawing/2014/main" id="{2015EA9F-8838-304C-B7BC-0CE52FD5BE54}"/>
              </a:ext>
            </a:extLst>
          </p:cNvPr>
          <p:cNvPicPr>
            <a:picLocks noChangeAspect="1"/>
          </p:cNvPicPr>
          <p:nvPr userDrawn="1"/>
        </p:nvPicPr>
        <p:blipFill>
          <a:blip r:embed="rId2"/>
          <a:stretch>
            <a:fillRect/>
          </a:stretch>
        </p:blipFill>
        <p:spPr>
          <a:xfrm>
            <a:off x="767166" y="6230570"/>
            <a:ext cx="3489869" cy="408624"/>
          </a:xfrm>
          <a:prstGeom prst="rect">
            <a:avLst/>
          </a:prstGeom>
        </p:spPr>
      </p:pic>
    </p:spTree>
    <p:extLst>
      <p:ext uri="{BB962C8B-B14F-4D97-AF65-F5344CB8AC3E}">
        <p14:creationId xmlns:p14="http://schemas.microsoft.com/office/powerpoint/2010/main" val="29445610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6_Single column title and content">
    <p:bg>
      <p:bgPr>
        <a:solidFill>
          <a:srgbClr val="008080">
            <a:alpha val="9804"/>
          </a:srgbClr>
        </a:solidFill>
        <a:effectLst/>
      </p:bgPr>
    </p:bg>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CAB7C50D-A92E-F542-A579-D6ACCE3E0F84}"/>
              </a:ext>
            </a:extLst>
          </p:cNvPr>
          <p:cNvSpPr/>
          <p:nvPr userDrawn="1"/>
        </p:nvSpPr>
        <p:spPr>
          <a:xfrm>
            <a:off x="0" y="6037942"/>
            <a:ext cx="12192000" cy="820058"/>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a:extLst>
              <a:ext uri="{FF2B5EF4-FFF2-40B4-BE49-F238E27FC236}">
                <a16:creationId xmlns:a16="http://schemas.microsoft.com/office/drawing/2014/main" id="{AB8A9106-B24D-064D-974C-C8C4B2C84B82}"/>
              </a:ext>
            </a:extLst>
          </p:cNvPr>
          <p:cNvSpPr>
            <a:spLocks noGrp="1"/>
          </p:cNvSpPr>
          <p:nvPr>
            <p:ph type="sldNum" sz="quarter" idx="4"/>
          </p:nvPr>
        </p:nvSpPr>
        <p:spPr>
          <a:xfrm>
            <a:off x="4662087" y="6250891"/>
            <a:ext cx="2867826" cy="365125"/>
          </a:xfrm>
          <a:prstGeom prst="rect">
            <a:avLst/>
          </a:prstGeom>
        </p:spPr>
        <p:txBody>
          <a:bodyPr/>
          <a:lstStyle>
            <a:lvl1pPr>
              <a:defRPr sz="2000">
                <a:solidFill>
                  <a:schemeClr val="bg1"/>
                </a:solidFill>
              </a:defRPr>
            </a:lvl1pPr>
          </a:lstStyle>
          <a:p>
            <a:pPr algn="ctr"/>
            <a:fld id="{232417FB-2EF4-EC49-BC13-97513C37E9E5}" type="slidenum">
              <a:rPr lang="en-US" smtClean="0"/>
              <a:pPr algn="ctr"/>
              <a:t>‹#›</a:t>
            </a:fld>
            <a:endParaRPr lang="en-US" dirty="0"/>
          </a:p>
        </p:txBody>
      </p:sp>
      <p:sp>
        <p:nvSpPr>
          <p:cNvPr id="14" name="Footer Placeholder">
            <a:extLst>
              <a:ext uri="{FF2B5EF4-FFF2-40B4-BE49-F238E27FC236}">
                <a16:creationId xmlns:a16="http://schemas.microsoft.com/office/drawing/2014/main" id="{EC4B6832-9A04-854F-9075-DF58CE992FA7}"/>
              </a:ext>
            </a:extLst>
          </p:cNvPr>
          <p:cNvSpPr>
            <a:spLocks noGrp="1"/>
          </p:cNvSpPr>
          <p:nvPr>
            <p:ph type="ftr" sz="quarter" idx="3"/>
          </p:nvPr>
        </p:nvSpPr>
        <p:spPr>
          <a:xfrm>
            <a:off x="7529913" y="6250890"/>
            <a:ext cx="3842030" cy="365125"/>
          </a:xfrm>
          <a:prstGeom prst="rect">
            <a:avLst/>
          </a:prstGeom>
        </p:spPr>
        <p:txBody>
          <a:bodyPr vert="horz" lIns="91440" tIns="45720" rIns="0" bIns="45720" rtlCol="0" anchor="t" anchorCtr="0"/>
          <a:lstStyle>
            <a:lvl1pPr algn="r">
              <a:defRPr sz="2000" b="1">
                <a:solidFill>
                  <a:schemeClr val="bg1"/>
                </a:solidFill>
              </a:defRPr>
            </a:lvl1pPr>
          </a:lstStyle>
          <a:p>
            <a:endParaRPr lang="en-US" dirty="0"/>
          </a:p>
        </p:txBody>
      </p:sp>
      <p:sp>
        <p:nvSpPr>
          <p:cNvPr id="9" name="Title">
            <a:extLst>
              <a:ext uri="{FF2B5EF4-FFF2-40B4-BE49-F238E27FC236}">
                <a16:creationId xmlns:a16="http://schemas.microsoft.com/office/drawing/2014/main" id="{2ABAF583-29A6-2E47-8107-77BF62EAA799}"/>
              </a:ext>
            </a:extLst>
          </p:cNvPr>
          <p:cNvSpPr>
            <a:spLocks noGrp="1"/>
          </p:cNvSpPr>
          <p:nvPr>
            <p:ph type="title" hasCustomPrompt="1"/>
          </p:nvPr>
        </p:nvSpPr>
        <p:spPr>
          <a:xfrm>
            <a:off x="838200" y="642127"/>
            <a:ext cx="10515600" cy="526298"/>
          </a:xfrm>
          <a:prstGeom prst="rect">
            <a:avLst/>
          </a:prstGeom>
        </p:spPr>
        <p:txBody>
          <a:bodyPr wrap="square">
            <a:spAutoFit/>
          </a:bodyPr>
          <a:lstStyle>
            <a:lvl1pPr>
              <a:defRPr sz="3600" baseline="0"/>
            </a:lvl1pPr>
          </a:lstStyle>
          <a:p>
            <a:r>
              <a:rPr lang="en-US" dirty="0"/>
              <a:t>Add your heading here</a:t>
            </a:r>
          </a:p>
        </p:txBody>
      </p:sp>
      <p:sp>
        <p:nvSpPr>
          <p:cNvPr id="11" name="Content Placeholder">
            <a:extLst>
              <a:ext uri="{FF2B5EF4-FFF2-40B4-BE49-F238E27FC236}">
                <a16:creationId xmlns:a16="http://schemas.microsoft.com/office/drawing/2014/main" id="{84E6AC44-311B-3642-9476-91E530FC2417}"/>
              </a:ext>
            </a:extLst>
          </p:cNvPr>
          <p:cNvSpPr>
            <a:spLocks noGrp="1"/>
          </p:cNvSpPr>
          <p:nvPr>
            <p:ph idx="1" hasCustomPrompt="1"/>
          </p:nvPr>
        </p:nvSpPr>
        <p:spPr>
          <a:xfrm>
            <a:off x="838200" y="1424324"/>
            <a:ext cx="10515600" cy="2298001"/>
          </a:xfrm>
          <a:prstGeom prst="rect">
            <a:avLst/>
          </a:prstGeom>
        </p:spPr>
        <p:txBody>
          <a:bodyPr wrap="square" lIns="0" tIns="0" rIns="0" bIns="0" anchor="t" anchorCtr="0">
            <a:spAutoFit/>
          </a:bodyPr>
          <a:lstStyle>
            <a:lvl1pPr>
              <a:lnSpc>
                <a:spcPct val="110000"/>
              </a:lnSpc>
              <a:spcAft>
                <a:spcPts val="500"/>
              </a:spcAft>
              <a:defRPr sz="3200">
                <a:solidFill>
                  <a:schemeClr val="tx1"/>
                </a:solidFill>
              </a:defRPr>
            </a:lvl1pPr>
            <a:lvl2pPr>
              <a:spcAft>
                <a:spcPts val="500"/>
              </a:spcAft>
              <a:defRPr sz="2800">
                <a:solidFill>
                  <a:schemeClr val="tx2"/>
                </a:solidFill>
              </a:defRPr>
            </a:lvl2pPr>
            <a:lvl3pPr>
              <a:spcAft>
                <a:spcPts val="500"/>
              </a:spcAft>
              <a:defRPr sz="2400">
                <a:solidFill>
                  <a:schemeClr val="tx2"/>
                </a:solidFill>
              </a:defRPr>
            </a:lvl3pPr>
            <a:lvl4pPr>
              <a:spcAft>
                <a:spcPts val="500"/>
              </a:spcAft>
              <a:defRPr sz="2000">
                <a:solidFill>
                  <a:schemeClr val="tx2"/>
                </a:solidFill>
              </a:defRPr>
            </a:lvl4pPr>
            <a:lvl5pPr>
              <a:spcAft>
                <a:spcPts val="500"/>
              </a:spcAft>
              <a:defRPr sz="1800">
                <a:solidFill>
                  <a:schemeClr val="tx2"/>
                </a:solidFill>
              </a:defRPr>
            </a:lvl5pPr>
          </a:lstStyle>
          <a:p>
            <a:pPr lvl="0"/>
            <a:r>
              <a:rPr lang="en-US" dirty="0"/>
              <a:t>Single column</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Logo">
            <a:extLst>
              <a:ext uri="{FF2B5EF4-FFF2-40B4-BE49-F238E27FC236}">
                <a16:creationId xmlns:a16="http://schemas.microsoft.com/office/drawing/2014/main" id="{81051DAF-865D-C24C-A7D1-F9539C5AEDA7}"/>
              </a:ext>
            </a:extLst>
          </p:cNvPr>
          <p:cNvPicPr>
            <a:picLocks noChangeAspect="1"/>
          </p:cNvPicPr>
          <p:nvPr userDrawn="1"/>
        </p:nvPicPr>
        <p:blipFill>
          <a:blip r:embed="rId2"/>
          <a:stretch>
            <a:fillRect/>
          </a:stretch>
        </p:blipFill>
        <p:spPr>
          <a:xfrm>
            <a:off x="767166" y="6230570"/>
            <a:ext cx="3489869" cy="408624"/>
          </a:xfrm>
          <a:prstGeom prst="rect">
            <a:avLst/>
          </a:prstGeom>
        </p:spPr>
      </p:pic>
    </p:spTree>
    <p:extLst>
      <p:ext uri="{BB962C8B-B14F-4D97-AF65-F5344CB8AC3E}">
        <p14:creationId xmlns:p14="http://schemas.microsoft.com/office/powerpoint/2010/main" val="31171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F8D2-866E-4C08-A0B0-CACDBFD45E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4B9F83-7F09-49E5-9E86-F6C12B40A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9B9DCC-E62F-42B4-A74A-F1FC74AFA89F}"/>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5" name="Footer Placeholder 4">
            <a:extLst>
              <a:ext uri="{FF2B5EF4-FFF2-40B4-BE49-F238E27FC236}">
                <a16:creationId xmlns:a16="http://schemas.microsoft.com/office/drawing/2014/main" id="{8A27F265-8102-46AD-B1D2-C381B3D9E6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3CE405-9B2A-4109-A3C8-0500FD93AEF8}"/>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373507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9B943-C5A2-4EE7-A89F-B7499E15059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412898-8087-4B1E-86EB-F14F7DA1E3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02C2CBC-3CCE-430B-9A5F-25033C9481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AD8D7B9-DACA-4C3F-954C-E3D7220FD913}"/>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6" name="Footer Placeholder 5">
            <a:extLst>
              <a:ext uri="{FF2B5EF4-FFF2-40B4-BE49-F238E27FC236}">
                <a16:creationId xmlns:a16="http://schemas.microsoft.com/office/drawing/2014/main" id="{796085C6-4AA0-4199-AEAE-DE27F6EB49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EA2D58-560E-4D33-9579-11E5ED38BB08}"/>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1022326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1CD5-BBD2-45BC-BBC8-A837427CDCC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AC232B6-BF9C-4446-8E66-079892F27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E2996-996C-4B3C-9F09-882DC1AA8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63F657D-F5D8-45C8-9A5F-DF73236AA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AAE336-BF15-4EE6-83C5-BB7811F991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F2985F9-A881-4F4D-BD81-039B43E303F6}"/>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8" name="Footer Placeholder 7">
            <a:extLst>
              <a:ext uri="{FF2B5EF4-FFF2-40B4-BE49-F238E27FC236}">
                <a16:creationId xmlns:a16="http://schemas.microsoft.com/office/drawing/2014/main" id="{3CD2C481-1AA1-414C-AC01-CB9FA738DF4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CBFD38-FAE4-4220-B22F-3576E59B8DD4}"/>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706308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D57F-F8FE-4FAD-95F1-7658956CF7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53A8C5-4A0A-4F23-BBF8-D5EA5E7E8059}"/>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4" name="Footer Placeholder 3">
            <a:extLst>
              <a:ext uri="{FF2B5EF4-FFF2-40B4-BE49-F238E27FC236}">
                <a16:creationId xmlns:a16="http://schemas.microsoft.com/office/drawing/2014/main" id="{B1E93CBC-B6F9-46E5-BC08-2E0329B2A14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B0BA1F-4470-4DFD-85CA-52ED428DC22F}"/>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3367391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35E79-CFE0-4935-8082-BD1BDB1B4BCA}"/>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3" name="Footer Placeholder 2">
            <a:extLst>
              <a:ext uri="{FF2B5EF4-FFF2-40B4-BE49-F238E27FC236}">
                <a16:creationId xmlns:a16="http://schemas.microsoft.com/office/drawing/2014/main" id="{4818FE64-1656-43F9-968C-936688E71FE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9794825-D637-46BC-B8A9-9EE6E65B6E5B}"/>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385479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7E83-7E2A-4312-957B-2B0B909520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5A789BA-AD38-4EC1-92F4-AB6FACD58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BCE419D-BD10-4C7F-B64E-FBA99D59F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16CFB-4EC9-484C-A023-EE3CF05DBA61}"/>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6" name="Footer Placeholder 5">
            <a:extLst>
              <a:ext uri="{FF2B5EF4-FFF2-40B4-BE49-F238E27FC236}">
                <a16:creationId xmlns:a16="http://schemas.microsoft.com/office/drawing/2014/main" id="{F0041CC3-AF51-4270-A848-96AD934439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C3AE7-CD67-4B3B-819A-893E273A4038}"/>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358051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C1DE7-FBAD-47FC-A68F-270C2E3699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BCA65F-FC8E-4C09-91E9-71BBBBB27A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0139764-E446-4078-9E06-EBADE2122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07326-A738-495D-A9A2-E466150EF797}"/>
              </a:ext>
            </a:extLst>
          </p:cNvPr>
          <p:cNvSpPr>
            <a:spLocks noGrp="1"/>
          </p:cNvSpPr>
          <p:nvPr>
            <p:ph type="dt" sz="half" idx="10"/>
          </p:nvPr>
        </p:nvSpPr>
        <p:spPr/>
        <p:txBody>
          <a:bodyPr/>
          <a:lstStyle/>
          <a:p>
            <a:fld id="{CAAB38E9-6A6F-4A20-AE79-6273898C48E9}" type="datetimeFigureOut">
              <a:rPr lang="en-GB" smtClean="0"/>
              <a:t>29/06/2021</a:t>
            </a:fld>
            <a:endParaRPr lang="en-GB"/>
          </a:p>
        </p:txBody>
      </p:sp>
      <p:sp>
        <p:nvSpPr>
          <p:cNvPr id="6" name="Footer Placeholder 5">
            <a:extLst>
              <a:ext uri="{FF2B5EF4-FFF2-40B4-BE49-F238E27FC236}">
                <a16:creationId xmlns:a16="http://schemas.microsoft.com/office/drawing/2014/main" id="{CF5A6F0E-B6C9-4BE1-8727-D6362AA777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CF488A-D000-4023-AD51-D241B55E7401}"/>
              </a:ext>
            </a:extLst>
          </p:cNvPr>
          <p:cNvSpPr>
            <a:spLocks noGrp="1"/>
          </p:cNvSpPr>
          <p:nvPr>
            <p:ph type="sldNum" sz="quarter" idx="12"/>
          </p:nvPr>
        </p:nvSpPr>
        <p:spPr/>
        <p:txBody>
          <a:bodyPr/>
          <a:lstStyle/>
          <a:p>
            <a:fld id="{7AD12C93-308F-4A63-94C1-7FBC571C532D}" type="slidenum">
              <a:rPr lang="en-GB" smtClean="0"/>
              <a:t>‹#›</a:t>
            </a:fld>
            <a:endParaRPr lang="en-GB"/>
          </a:p>
        </p:txBody>
      </p:sp>
    </p:spTree>
    <p:extLst>
      <p:ext uri="{BB962C8B-B14F-4D97-AF65-F5344CB8AC3E}">
        <p14:creationId xmlns:p14="http://schemas.microsoft.com/office/powerpoint/2010/main" val="336284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5C811-F61D-4FD9-AE65-44B722016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B4447CD-8E54-4158-8DB7-CC0BAAA4D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F51E05-7D99-4370-B464-94780585F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B38E9-6A6F-4A20-AE79-6273898C48E9}" type="datetimeFigureOut">
              <a:rPr lang="en-GB" smtClean="0"/>
              <a:t>29/06/2021</a:t>
            </a:fld>
            <a:endParaRPr lang="en-GB"/>
          </a:p>
        </p:txBody>
      </p:sp>
      <p:sp>
        <p:nvSpPr>
          <p:cNvPr id="5" name="Footer Placeholder 4">
            <a:extLst>
              <a:ext uri="{FF2B5EF4-FFF2-40B4-BE49-F238E27FC236}">
                <a16:creationId xmlns:a16="http://schemas.microsoft.com/office/drawing/2014/main" id="{F2CE7E1A-2775-4C8D-9BC9-DCD1014DD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2AF6091-F9E5-4DFF-94AE-7C2F6CFDF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12C93-308F-4A63-94C1-7FBC571C532D}" type="slidenum">
              <a:rPr lang="en-GB" smtClean="0"/>
              <a:t>‹#›</a:t>
            </a:fld>
            <a:endParaRPr lang="en-GB"/>
          </a:p>
        </p:txBody>
      </p:sp>
    </p:spTree>
    <p:extLst>
      <p:ext uri="{BB962C8B-B14F-4D97-AF65-F5344CB8AC3E}">
        <p14:creationId xmlns:p14="http://schemas.microsoft.com/office/powerpoint/2010/main" val="4124174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39E93-B5D2-4CDD-A745-8FFA8D2FC1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74C09DD-1292-4E1C-BF3B-EC2232B28D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8B07D1-0CC4-4212-B50C-F69585D2F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62EDC-D5D1-49C5-B313-6E6F916DA0E0}" type="datetimeFigureOut">
              <a:rPr lang="en-GB" smtClean="0"/>
              <a:t>29/06/2021</a:t>
            </a:fld>
            <a:endParaRPr lang="en-GB"/>
          </a:p>
        </p:txBody>
      </p:sp>
      <p:sp>
        <p:nvSpPr>
          <p:cNvPr id="5" name="Footer Placeholder 4">
            <a:extLst>
              <a:ext uri="{FF2B5EF4-FFF2-40B4-BE49-F238E27FC236}">
                <a16:creationId xmlns:a16="http://schemas.microsoft.com/office/drawing/2014/main" id="{23786A28-3DF7-48EE-9682-9B662EBE7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6EA0E7D-FA8B-4484-B875-6F2F13B2E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9ABEB-CDBB-4AA8-AA24-8D8980FAD85B}" type="slidenum">
              <a:rPr lang="en-GB" smtClean="0"/>
              <a:t>‹#›</a:t>
            </a:fld>
            <a:endParaRPr lang="en-GB"/>
          </a:p>
        </p:txBody>
      </p:sp>
    </p:spTree>
    <p:extLst>
      <p:ext uri="{BB962C8B-B14F-4D97-AF65-F5344CB8AC3E}">
        <p14:creationId xmlns:p14="http://schemas.microsoft.com/office/powerpoint/2010/main" val="42773297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8"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331C74C1-849E-4164-A55B-AA439CE711F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6959" b="877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a:extLst>
              <a:ext uri="{FF2B5EF4-FFF2-40B4-BE49-F238E27FC236}">
                <a16:creationId xmlns:a16="http://schemas.microsoft.com/office/drawing/2014/main" id="{21123C75-479C-234B-9645-E08CF5BA2050}"/>
              </a:ext>
            </a:extLst>
          </p:cNvPr>
          <p:cNvSpPr>
            <a:spLocks noGrp="1"/>
          </p:cNvSpPr>
          <p:nvPr>
            <p:ph type="title"/>
          </p:nvPr>
        </p:nvSpPr>
        <p:spPr>
          <a:xfrm>
            <a:off x="1524000" y="1600200"/>
            <a:ext cx="9144000" cy="2098830"/>
          </a:xfrm>
        </p:spPr>
        <p:txBody>
          <a:bodyPr vert="horz" lIns="91440" tIns="45720" rIns="91440" bIns="45720" rtlCol="0" anchor="b">
            <a:normAutofit/>
          </a:bodyPr>
          <a:lstStyle/>
          <a:p>
            <a:pPr algn="ctr"/>
            <a:r>
              <a:rPr lang="en-US" sz="6000" dirty="0">
                <a:solidFill>
                  <a:srgbClr val="FFFFFF"/>
                </a:solidFill>
              </a:rPr>
              <a:t>Identifying mentions of ONS in the UK Parliament</a:t>
            </a:r>
          </a:p>
        </p:txBody>
      </p:sp>
      <p:sp>
        <p:nvSpPr>
          <p:cNvPr id="3" name="Subtitle">
            <a:extLst>
              <a:ext uri="{FF2B5EF4-FFF2-40B4-BE49-F238E27FC236}">
                <a16:creationId xmlns:a16="http://schemas.microsoft.com/office/drawing/2014/main" id="{06DB93C4-9B93-5B4B-9232-71F3A5FBBD1F}"/>
              </a:ext>
            </a:extLst>
          </p:cNvPr>
          <p:cNvSpPr>
            <a:spLocks noGrp="1"/>
          </p:cNvSpPr>
          <p:nvPr>
            <p:ph type="subTitle" idx="1"/>
          </p:nvPr>
        </p:nvSpPr>
        <p:spPr>
          <a:xfrm>
            <a:off x="1524000" y="5045229"/>
            <a:ext cx="9144000" cy="1098395"/>
          </a:xfrm>
        </p:spPr>
        <p:txBody>
          <a:bodyPr vert="horz" lIns="91440" tIns="45720" rIns="91440" bIns="45720" rtlCol="0">
            <a:normAutofit/>
          </a:bodyPr>
          <a:lstStyle/>
          <a:p>
            <a:pPr algn="ctr">
              <a:lnSpc>
                <a:spcPct val="90000"/>
              </a:lnSpc>
              <a:spcBef>
                <a:spcPts val="1000"/>
              </a:spcBef>
            </a:pPr>
            <a:r>
              <a:rPr lang="en-US" sz="2400" dirty="0">
                <a:solidFill>
                  <a:srgbClr val="FFFFFF"/>
                </a:solidFill>
              </a:rPr>
              <a:t>Rory Corbett</a:t>
            </a:r>
          </a:p>
          <a:p>
            <a:pPr algn="ctr">
              <a:lnSpc>
                <a:spcPct val="90000"/>
              </a:lnSpc>
              <a:spcBef>
                <a:spcPts val="1000"/>
              </a:spcBef>
            </a:pPr>
            <a:r>
              <a:rPr lang="en-US" sz="2400" dirty="0">
                <a:solidFill>
                  <a:srgbClr val="FFFFFF"/>
                </a:solidFill>
              </a:rPr>
              <a:t>Senior Corporate Analyst, Corporate MI &amp; Analytics</a:t>
            </a:r>
          </a:p>
        </p:txBody>
      </p:sp>
    </p:spTree>
    <p:extLst>
      <p:ext uri="{BB962C8B-B14F-4D97-AF65-F5344CB8AC3E}">
        <p14:creationId xmlns:p14="http://schemas.microsoft.com/office/powerpoint/2010/main" val="32443224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838200" y="609811"/>
            <a:ext cx="10515600" cy="590931"/>
          </a:xfrm>
        </p:spPr>
        <p:txBody>
          <a:bodyPr/>
          <a:lstStyle/>
          <a:p>
            <a:r>
              <a:rPr lang="en-GB" dirty="0">
                <a:highlight>
                  <a:srgbClr val="FFFF00"/>
                </a:highlight>
              </a:rPr>
              <a:t>Applying Data Science techniques to other problems</a:t>
            </a:r>
            <a:endParaRPr lang="en-US" dirty="0">
              <a:highlight>
                <a:srgbClr val="FFFF00"/>
              </a:highlight>
            </a:endParaRPr>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38200" y="2020088"/>
            <a:ext cx="10515600" cy="3822713"/>
          </a:xfrm>
        </p:spPr>
        <p:txBody>
          <a:bodyPr/>
          <a:lstStyle/>
          <a:p>
            <a:pPr lvl="0">
              <a:lnSpc>
                <a:spcPct val="90000"/>
              </a:lnSpc>
              <a:spcAft>
                <a:spcPts val="0"/>
              </a:spcAft>
            </a:pPr>
            <a:r>
              <a:rPr lang="en-GB" sz="2000" dirty="0">
                <a:solidFill>
                  <a:prstClr val="black"/>
                </a:solidFill>
              </a:rPr>
              <a:t>Interest from other teams for similar work on other datasets</a:t>
            </a:r>
          </a:p>
          <a:p>
            <a:r>
              <a:rPr lang="en-GB" sz="1200" dirty="0"/>
              <a:t>[28/05 16:34] Hanratty, Mathew  1. What are our key stakeholders are talking about? We have been looking at pulling together manual reports on what our key stakeholders are talking about on Twitter (and what's gaining traction), any consultations they have open, any new research released etc. We're expected to track the activity of c.30 organisations and we're struggling to see how we can scale this work. Is there a way we can automate this? There's lots of sources, but it's largely collating stuff in the public domain.</a:t>
            </a:r>
          </a:p>
          <a:p>
            <a:r>
              <a:rPr lang="en-GB" sz="1200" dirty="0"/>
              <a:t>[28/05 16:34] Hanratty, Mathew  2. Contacts. We frequently need to pull together stakeholder lists based on professions/job titles, often within government. LinkedIn is often a great source of information, but a time-consuming task. Is there something we could build to pull together a list of all Permanent Secretaries across government for example?</a:t>
            </a:r>
          </a:p>
          <a:p>
            <a:pPr lvl="1">
              <a:spcAft>
                <a:spcPts val="0"/>
              </a:spcAft>
            </a:pPr>
            <a:endParaRPr lang="en-GB" sz="1600" dirty="0">
              <a:solidFill>
                <a:prstClr val="black"/>
              </a:solidFill>
            </a:endParaRPr>
          </a:p>
          <a:p>
            <a:pPr lvl="0">
              <a:lnSpc>
                <a:spcPct val="90000"/>
              </a:lnSpc>
              <a:spcAft>
                <a:spcPts val="0"/>
              </a:spcAft>
            </a:pPr>
            <a:r>
              <a:rPr lang="en-GB" sz="2000" dirty="0">
                <a:solidFill>
                  <a:prstClr val="black"/>
                </a:solidFill>
              </a:rPr>
              <a:t>Anything with quality of forecasting - still way out at the start and at end of FY find we're fine</a:t>
            </a:r>
          </a:p>
          <a:p>
            <a:pPr lvl="0">
              <a:lnSpc>
                <a:spcPct val="90000"/>
              </a:lnSpc>
              <a:spcAft>
                <a:spcPts val="0"/>
              </a:spcAft>
            </a:pPr>
            <a:r>
              <a:rPr lang="en-GB" sz="2000" dirty="0">
                <a:solidFill>
                  <a:prstClr val="black"/>
                </a:solidFill>
              </a:rPr>
              <a:t>Vacancies - creating model that updates with the latest data each month(?)</a:t>
            </a:r>
          </a:p>
          <a:p>
            <a:pPr marL="0" indent="0">
              <a:buNone/>
            </a:pPr>
            <a:endParaRPr lang="en-US" dirty="0"/>
          </a:p>
        </p:txBody>
      </p:sp>
    </p:spTree>
    <p:extLst>
      <p:ext uri="{BB962C8B-B14F-4D97-AF65-F5344CB8AC3E}">
        <p14:creationId xmlns:p14="http://schemas.microsoft.com/office/powerpoint/2010/main" val="221269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100FA-59D9-4F0B-B6B3-04F29CA19C4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EB09008-9B19-4E05-A946-426DA3DD2573}"/>
              </a:ext>
            </a:extLst>
          </p:cNvPr>
          <p:cNvSpPr>
            <a:spLocks noGrp="1"/>
          </p:cNvSpPr>
          <p:nvPr>
            <p:ph idx="1"/>
          </p:nvPr>
        </p:nvSpPr>
        <p:spPr/>
        <p:txBody>
          <a:bodyPr/>
          <a:lstStyle/>
          <a:p>
            <a:r>
              <a:rPr lang="en-GB" dirty="0"/>
              <a:t>Add some joke about wizards for Rhys!</a:t>
            </a:r>
          </a:p>
        </p:txBody>
      </p:sp>
    </p:spTree>
    <p:extLst>
      <p:ext uri="{BB962C8B-B14F-4D97-AF65-F5344CB8AC3E}">
        <p14:creationId xmlns:p14="http://schemas.microsoft.com/office/powerpoint/2010/main" val="225408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838200" y="554411"/>
            <a:ext cx="10515600" cy="701731"/>
          </a:xfrm>
        </p:spPr>
        <p:txBody>
          <a:bodyPr/>
          <a:lstStyle/>
          <a:p>
            <a:r>
              <a:rPr lang="en-GB" sz="4400" dirty="0"/>
              <a:t>Initial Objectives</a:t>
            </a:r>
            <a:endParaRPr lang="en-US" sz="4400" dirty="0"/>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20057" y="1540138"/>
            <a:ext cx="10515600" cy="3653949"/>
          </a:xfrm>
        </p:spPr>
        <p:txBody>
          <a:bodyPr/>
          <a:lstStyle/>
          <a:p>
            <a:r>
              <a:rPr lang="en-GB" sz="2800" dirty="0"/>
              <a:t>Use data science techniques (NLP) to extract information from Hansard</a:t>
            </a:r>
          </a:p>
          <a:p>
            <a:r>
              <a:rPr lang="en-GB" sz="2800" dirty="0"/>
              <a:t>Identify mentions of ONS/UKSA/OSR in the House of Commons</a:t>
            </a:r>
          </a:p>
          <a:p>
            <a:r>
              <a:rPr lang="en-GB" sz="2800" dirty="0"/>
              <a:t>Group mentions by topic &amp; sentiment</a:t>
            </a:r>
          </a:p>
          <a:p>
            <a:r>
              <a:rPr lang="en-GB" sz="2800" dirty="0"/>
              <a:t>Provide information to Parliamentary team at ONS via interactive dashboard – intended to replace existing paid service</a:t>
            </a:r>
          </a:p>
          <a:p>
            <a:endParaRPr lang="en-US" dirty="0"/>
          </a:p>
        </p:txBody>
      </p:sp>
    </p:spTree>
    <p:extLst>
      <p:ext uri="{BB962C8B-B14F-4D97-AF65-F5344CB8AC3E}">
        <p14:creationId xmlns:p14="http://schemas.microsoft.com/office/powerpoint/2010/main" val="240136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838200" y="554411"/>
            <a:ext cx="10515600" cy="701731"/>
          </a:xfrm>
        </p:spPr>
        <p:txBody>
          <a:bodyPr/>
          <a:lstStyle/>
          <a:p>
            <a:r>
              <a:rPr lang="en-GB" sz="4400" dirty="0"/>
              <a:t>Challenges</a:t>
            </a:r>
            <a:endParaRPr lang="en-US" sz="4400" dirty="0"/>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20057" y="1540138"/>
            <a:ext cx="10515600" cy="3450816"/>
          </a:xfrm>
        </p:spPr>
        <p:txBody>
          <a:bodyPr/>
          <a:lstStyle/>
          <a:p>
            <a:r>
              <a:rPr lang="en-GB" dirty="0"/>
              <a:t>Accessing data – overcoming network challenges</a:t>
            </a:r>
          </a:p>
          <a:p>
            <a:r>
              <a:rPr lang="en-GB" dirty="0"/>
              <a:t>Early user engagement – sentiment not very useful</a:t>
            </a:r>
          </a:p>
          <a:p>
            <a:r>
              <a:rPr lang="en-GB" dirty="0"/>
              <a:t>Natural Language Processing – learning &amp; application</a:t>
            </a:r>
          </a:p>
          <a:p>
            <a:r>
              <a:rPr lang="en-GB" dirty="0"/>
              <a:t>Topic classification – designing &amp; evaluating models</a:t>
            </a:r>
          </a:p>
          <a:p>
            <a:endParaRPr lang="en-US" dirty="0"/>
          </a:p>
        </p:txBody>
      </p:sp>
    </p:spTree>
    <p:extLst>
      <p:ext uri="{BB962C8B-B14F-4D97-AF65-F5344CB8AC3E}">
        <p14:creationId xmlns:p14="http://schemas.microsoft.com/office/powerpoint/2010/main" val="792428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838199" y="146548"/>
            <a:ext cx="10515600" cy="701731"/>
          </a:xfrm>
        </p:spPr>
        <p:txBody>
          <a:bodyPr/>
          <a:lstStyle/>
          <a:p>
            <a:r>
              <a:rPr lang="en-GB" sz="4400" dirty="0"/>
              <a:t>Method</a:t>
            </a:r>
            <a:endParaRPr lang="en-US" sz="4400" dirty="0"/>
          </a:p>
        </p:txBody>
      </p:sp>
      <p:pic>
        <p:nvPicPr>
          <p:cNvPr id="2" name="Picture 1">
            <a:extLst>
              <a:ext uri="{FF2B5EF4-FFF2-40B4-BE49-F238E27FC236}">
                <a16:creationId xmlns:a16="http://schemas.microsoft.com/office/drawing/2014/main" id="{A207312E-31A7-4F5B-97CE-126D9F2C57C4}"/>
              </a:ext>
            </a:extLst>
          </p:cNvPr>
          <p:cNvPicPr>
            <a:picLocks noChangeAspect="1"/>
          </p:cNvPicPr>
          <p:nvPr/>
        </p:nvPicPr>
        <p:blipFill>
          <a:blip r:embed="rId3"/>
          <a:stretch>
            <a:fillRect/>
          </a:stretch>
        </p:blipFill>
        <p:spPr>
          <a:xfrm>
            <a:off x="8424419" y="1371405"/>
            <a:ext cx="2583729" cy="1624567"/>
          </a:xfrm>
          <a:prstGeom prst="rect">
            <a:avLst/>
          </a:prstGeom>
        </p:spPr>
      </p:pic>
      <p:pic>
        <p:nvPicPr>
          <p:cNvPr id="1026" name="Picture 2">
            <a:extLst>
              <a:ext uri="{FF2B5EF4-FFF2-40B4-BE49-F238E27FC236}">
                <a16:creationId xmlns:a16="http://schemas.microsoft.com/office/drawing/2014/main" id="{2822AE0B-1B2C-4665-9D14-506B60371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405"/>
            <a:ext cx="2583730" cy="16214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D81548A-A5D6-4528-B01A-BE0E820551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1310" y="1371405"/>
            <a:ext cx="2583729" cy="16214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4B85DBF-6477-4C17-950D-F992FCC7403F}"/>
              </a:ext>
            </a:extLst>
          </p:cNvPr>
          <p:cNvPicPr>
            <a:picLocks noChangeAspect="1"/>
          </p:cNvPicPr>
          <p:nvPr/>
        </p:nvPicPr>
        <p:blipFill>
          <a:blip r:embed="rId6"/>
          <a:stretch>
            <a:fillRect/>
          </a:stretch>
        </p:blipFill>
        <p:spPr>
          <a:xfrm>
            <a:off x="838199" y="3976177"/>
            <a:ext cx="2583731" cy="1621410"/>
          </a:xfrm>
          <a:prstGeom prst="rect">
            <a:avLst/>
          </a:prstGeom>
        </p:spPr>
      </p:pic>
      <p:sp>
        <p:nvSpPr>
          <p:cNvPr id="7" name="Rectangle 6">
            <a:extLst>
              <a:ext uri="{FF2B5EF4-FFF2-40B4-BE49-F238E27FC236}">
                <a16:creationId xmlns:a16="http://schemas.microsoft.com/office/drawing/2014/main" id="{BAC4D879-53AA-44ED-B046-240CD3162A9F}"/>
              </a:ext>
            </a:extLst>
          </p:cNvPr>
          <p:cNvSpPr/>
          <p:nvPr/>
        </p:nvSpPr>
        <p:spPr>
          <a:xfrm>
            <a:off x="838200" y="1371405"/>
            <a:ext cx="2583730" cy="162141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C2300A6-98F1-4779-8A64-F56F6A122B89}"/>
              </a:ext>
            </a:extLst>
          </p:cNvPr>
          <p:cNvSpPr/>
          <p:nvPr/>
        </p:nvSpPr>
        <p:spPr>
          <a:xfrm>
            <a:off x="4631309" y="1371405"/>
            <a:ext cx="2583730" cy="162141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9A60E2-504F-4E26-A673-41BE300955BE}"/>
              </a:ext>
            </a:extLst>
          </p:cNvPr>
          <p:cNvSpPr/>
          <p:nvPr/>
        </p:nvSpPr>
        <p:spPr>
          <a:xfrm>
            <a:off x="8424419" y="1371405"/>
            <a:ext cx="2583730" cy="162141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6250791-219C-4875-91A9-ECF82A7B0064}"/>
              </a:ext>
            </a:extLst>
          </p:cNvPr>
          <p:cNvSpPr/>
          <p:nvPr/>
        </p:nvSpPr>
        <p:spPr>
          <a:xfrm>
            <a:off x="838199" y="3976177"/>
            <a:ext cx="2583730" cy="162141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032" name="Picture 8">
            <a:extLst>
              <a:ext uri="{FF2B5EF4-FFF2-40B4-BE49-F238E27FC236}">
                <a16:creationId xmlns:a16="http://schemas.microsoft.com/office/drawing/2014/main" id="{3BF911BA-9EE5-4E72-AE7D-EA7A151E20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4418" y="3884514"/>
            <a:ext cx="2583729" cy="162141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3C0E58C1-E5B1-4DD6-882C-B60115211430}"/>
              </a:ext>
            </a:extLst>
          </p:cNvPr>
          <p:cNvSpPr/>
          <p:nvPr/>
        </p:nvSpPr>
        <p:spPr>
          <a:xfrm>
            <a:off x="8424417" y="3976177"/>
            <a:ext cx="2583730" cy="162141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EA9D5919-BDD8-4015-82B2-671AACA4F5DA}"/>
              </a:ext>
            </a:extLst>
          </p:cNvPr>
          <p:cNvCxnSpPr>
            <a:stCxn id="7" idx="3"/>
            <a:endCxn id="11" idx="1"/>
          </p:cNvCxnSpPr>
          <p:nvPr/>
        </p:nvCxnSpPr>
        <p:spPr>
          <a:xfrm>
            <a:off x="3421930" y="2182110"/>
            <a:ext cx="120937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7D4C784-05FD-4158-A869-F0EC4E9BDD8D}"/>
              </a:ext>
            </a:extLst>
          </p:cNvPr>
          <p:cNvCxnSpPr>
            <a:cxnSpLocks/>
            <a:stCxn id="11" idx="3"/>
            <a:endCxn id="12" idx="1"/>
          </p:cNvCxnSpPr>
          <p:nvPr/>
        </p:nvCxnSpPr>
        <p:spPr>
          <a:xfrm>
            <a:off x="7215039" y="2182110"/>
            <a:ext cx="120938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pic>
        <p:nvPicPr>
          <p:cNvPr id="1034" name="Picture 10">
            <a:extLst>
              <a:ext uri="{FF2B5EF4-FFF2-40B4-BE49-F238E27FC236}">
                <a16:creationId xmlns:a16="http://schemas.microsoft.com/office/drawing/2014/main" id="{F518B26D-5B8D-49A6-8009-2F50B3F90A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1310" y="3976176"/>
            <a:ext cx="2583729" cy="1621410"/>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87762386-BD16-4062-99F6-EBE05CC402B3}"/>
              </a:ext>
            </a:extLst>
          </p:cNvPr>
          <p:cNvSpPr/>
          <p:nvPr/>
        </p:nvSpPr>
        <p:spPr>
          <a:xfrm>
            <a:off x="4631309" y="3972674"/>
            <a:ext cx="2583730" cy="1621410"/>
          </a:xfrm>
          <a:prstGeom prst="rect">
            <a:avLst/>
          </a:prstGeom>
          <a:no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8A5BB400-248D-4EAD-98CA-0058AB063864}"/>
              </a:ext>
            </a:extLst>
          </p:cNvPr>
          <p:cNvCxnSpPr/>
          <p:nvPr/>
        </p:nvCxnSpPr>
        <p:spPr>
          <a:xfrm>
            <a:off x="3421930" y="4783379"/>
            <a:ext cx="120937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9EBCE46-47EE-4BB8-8BD0-3EC6157FF549}"/>
              </a:ext>
            </a:extLst>
          </p:cNvPr>
          <p:cNvCxnSpPr/>
          <p:nvPr/>
        </p:nvCxnSpPr>
        <p:spPr>
          <a:xfrm>
            <a:off x="7215039" y="4783379"/>
            <a:ext cx="1209379"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2BCA27A-6767-4820-A0BC-81D02415C0CB}"/>
              </a:ext>
            </a:extLst>
          </p:cNvPr>
          <p:cNvSpPr txBox="1"/>
          <p:nvPr/>
        </p:nvSpPr>
        <p:spPr>
          <a:xfrm>
            <a:off x="1004954" y="926816"/>
            <a:ext cx="2250220" cy="369332"/>
          </a:xfrm>
          <a:prstGeom prst="rect">
            <a:avLst/>
          </a:prstGeom>
          <a:noFill/>
        </p:spPr>
        <p:txBody>
          <a:bodyPr wrap="square" rtlCol="0">
            <a:spAutoFit/>
          </a:bodyPr>
          <a:lstStyle/>
          <a:p>
            <a:r>
              <a:rPr lang="en-GB" dirty="0"/>
              <a:t>Speech in Parliament</a:t>
            </a:r>
          </a:p>
        </p:txBody>
      </p:sp>
      <p:sp>
        <p:nvSpPr>
          <p:cNvPr id="28" name="TextBox 27">
            <a:extLst>
              <a:ext uri="{FF2B5EF4-FFF2-40B4-BE49-F238E27FC236}">
                <a16:creationId xmlns:a16="http://schemas.microsoft.com/office/drawing/2014/main" id="{564D36FB-629A-43B5-AF6F-DE38420BE85D}"/>
              </a:ext>
            </a:extLst>
          </p:cNvPr>
          <p:cNvSpPr txBox="1"/>
          <p:nvPr/>
        </p:nvSpPr>
        <p:spPr>
          <a:xfrm>
            <a:off x="4798064" y="906049"/>
            <a:ext cx="2250220" cy="369332"/>
          </a:xfrm>
          <a:prstGeom prst="rect">
            <a:avLst/>
          </a:prstGeom>
          <a:noFill/>
        </p:spPr>
        <p:txBody>
          <a:bodyPr wrap="square" rtlCol="0">
            <a:spAutoFit/>
          </a:bodyPr>
          <a:lstStyle/>
          <a:p>
            <a:r>
              <a:rPr lang="en-GB" dirty="0"/>
              <a:t>Recorded in Hansard</a:t>
            </a:r>
          </a:p>
        </p:txBody>
      </p:sp>
      <p:sp>
        <p:nvSpPr>
          <p:cNvPr id="29" name="TextBox 28">
            <a:extLst>
              <a:ext uri="{FF2B5EF4-FFF2-40B4-BE49-F238E27FC236}">
                <a16:creationId xmlns:a16="http://schemas.microsoft.com/office/drawing/2014/main" id="{5E80A21C-9762-432C-B560-4D6B21A86D5A}"/>
              </a:ext>
            </a:extLst>
          </p:cNvPr>
          <p:cNvSpPr txBox="1"/>
          <p:nvPr/>
        </p:nvSpPr>
        <p:spPr>
          <a:xfrm>
            <a:off x="8334969" y="931018"/>
            <a:ext cx="2762626" cy="369332"/>
          </a:xfrm>
          <a:prstGeom prst="rect">
            <a:avLst/>
          </a:prstGeom>
          <a:noFill/>
        </p:spPr>
        <p:txBody>
          <a:bodyPr wrap="square" rtlCol="0">
            <a:spAutoFit/>
          </a:bodyPr>
          <a:lstStyle/>
          <a:p>
            <a:r>
              <a:rPr lang="en-GB" dirty="0"/>
              <a:t>Speeches converted to XML</a:t>
            </a:r>
          </a:p>
        </p:txBody>
      </p:sp>
      <p:sp>
        <p:nvSpPr>
          <p:cNvPr id="30" name="TextBox 29">
            <a:extLst>
              <a:ext uri="{FF2B5EF4-FFF2-40B4-BE49-F238E27FC236}">
                <a16:creationId xmlns:a16="http://schemas.microsoft.com/office/drawing/2014/main" id="{6EBCCFFA-D20B-4B68-A73C-DE192E05EFCF}"/>
              </a:ext>
            </a:extLst>
          </p:cNvPr>
          <p:cNvSpPr txBox="1"/>
          <p:nvPr/>
        </p:nvSpPr>
        <p:spPr>
          <a:xfrm>
            <a:off x="838199" y="3563357"/>
            <a:ext cx="2583728" cy="369332"/>
          </a:xfrm>
          <a:prstGeom prst="rect">
            <a:avLst/>
          </a:prstGeom>
          <a:noFill/>
        </p:spPr>
        <p:txBody>
          <a:bodyPr wrap="square" rtlCol="0">
            <a:spAutoFit/>
          </a:bodyPr>
          <a:lstStyle/>
          <a:p>
            <a:r>
              <a:rPr lang="en-GB" dirty="0"/>
              <a:t>Data cleaning/processing</a:t>
            </a:r>
          </a:p>
        </p:txBody>
      </p:sp>
      <p:sp>
        <p:nvSpPr>
          <p:cNvPr id="31" name="TextBox 30">
            <a:extLst>
              <a:ext uri="{FF2B5EF4-FFF2-40B4-BE49-F238E27FC236}">
                <a16:creationId xmlns:a16="http://schemas.microsoft.com/office/drawing/2014/main" id="{E508EE9A-2057-45CB-B334-D66A31BE1DA9}"/>
              </a:ext>
            </a:extLst>
          </p:cNvPr>
          <p:cNvSpPr txBox="1"/>
          <p:nvPr/>
        </p:nvSpPr>
        <p:spPr>
          <a:xfrm>
            <a:off x="4934122" y="3563357"/>
            <a:ext cx="2004605" cy="369332"/>
          </a:xfrm>
          <a:prstGeom prst="rect">
            <a:avLst/>
          </a:prstGeom>
          <a:noFill/>
        </p:spPr>
        <p:txBody>
          <a:bodyPr wrap="square" rtlCol="0">
            <a:spAutoFit/>
          </a:bodyPr>
          <a:lstStyle/>
          <a:p>
            <a:r>
              <a:rPr lang="en-GB" dirty="0"/>
              <a:t>Topic Classification</a:t>
            </a:r>
          </a:p>
        </p:txBody>
      </p:sp>
      <p:sp>
        <p:nvSpPr>
          <p:cNvPr id="32" name="TextBox 31">
            <a:extLst>
              <a:ext uri="{FF2B5EF4-FFF2-40B4-BE49-F238E27FC236}">
                <a16:creationId xmlns:a16="http://schemas.microsoft.com/office/drawing/2014/main" id="{B694C131-63E6-41B4-B47E-37B3304F8C8C}"/>
              </a:ext>
            </a:extLst>
          </p:cNvPr>
          <p:cNvSpPr txBox="1"/>
          <p:nvPr/>
        </p:nvSpPr>
        <p:spPr>
          <a:xfrm>
            <a:off x="9087803" y="3564530"/>
            <a:ext cx="1256957" cy="369332"/>
          </a:xfrm>
          <a:prstGeom prst="rect">
            <a:avLst/>
          </a:prstGeom>
          <a:noFill/>
        </p:spPr>
        <p:txBody>
          <a:bodyPr wrap="square" rtlCol="0">
            <a:spAutoFit/>
          </a:bodyPr>
          <a:lstStyle/>
          <a:p>
            <a:r>
              <a:rPr lang="en-GB" dirty="0"/>
              <a:t>Dashboard</a:t>
            </a:r>
          </a:p>
        </p:txBody>
      </p:sp>
    </p:spTree>
    <p:extLst>
      <p:ext uri="{BB962C8B-B14F-4D97-AF65-F5344CB8AC3E}">
        <p14:creationId xmlns:p14="http://schemas.microsoft.com/office/powerpoint/2010/main" val="260237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838200" y="554411"/>
            <a:ext cx="10515600" cy="701731"/>
          </a:xfrm>
        </p:spPr>
        <p:txBody>
          <a:bodyPr/>
          <a:lstStyle/>
          <a:p>
            <a:r>
              <a:rPr lang="en-GB" sz="4400" dirty="0"/>
              <a:t>Outcome</a:t>
            </a:r>
            <a:endParaRPr lang="en-US" sz="4400" dirty="0"/>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38200" y="1336092"/>
            <a:ext cx="10515600" cy="3112262"/>
          </a:xfrm>
        </p:spPr>
        <p:txBody>
          <a:bodyPr/>
          <a:lstStyle/>
          <a:p>
            <a:r>
              <a:rPr lang="en-GB" sz="2800" dirty="0">
                <a:highlight>
                  <a:srgbClr val="FFFF00"/>
                </a:highlight>
              </a:rPr>
              <a:t>Show dashboard (5yr summary)</a:t>
            </a:r>
          </a:p>
          <a:p>
            <a:r>
              <a:rPr lang="en-GB" sz="2800" dirty="0">
                <a:solidFill>
                  <a:schemeClr val="tx1"/>
                </a:solidFill>
                <a:highlight>
                  <a:srgbClr val="FFFF00"/>
                </a:highlight>
              </a:rPr>
              <a:t>Show graphs</a:t>
            </a:r>
          </a:p>
          <a:p>
            <a:r>
              <a:rPr lang="en-GB" sz="2800" dirty="0">
                <a:highlight>
                  <a:srgbClr val="FFFF00"/>
                </a:highlight>
              </a:rPr>
              <a:t>Show BANs (mentions by party, most regular mention-er)</a:t>
            </a:r>
            <a:endParaRPr lang="en-GB" sz="2800" dirty="0">
              <a:solidFill>
                <a:schemeClr val="tx1"/>
              </a:solidFill>
              <a:highlight>
                <a:srgbClr val="FFFF00"/>
              </a:highlight>
            </a:endParaRPr>
          </a:p>
          <a:p>
            <a:r>
              <a:rPr lang="en-GB" sz="2400" dirty="0"/>
              <a:t>Once fully implemented, saving of</a:t>
            </a:r>
            <a:r>
              <a:rPr lang="en-GB" sz="2400" dirty="0">
                <a:solidFill>
                  <a:schemeClr val="tx1"/>
                </a:solidFill>
              </a:rPr>
              <a:t> c£10k per annum</a:t>
            </a:r>
          </a:p>
          <a:p>
            <a:pPr marL="0" indent="0">
              <a:buNone/>
            </a:pPr>
            <a:endParaRPr lang="en-US" dirty="0"/>
          </a:p>
        </p:txBody>
      </p:sp>
    </p:spTree>
    <p:extLst>
      <p:ext uri="{BB962C8B-B14F-4D97-AF65-F5344CB8AC3E}">
        <p14:creationId xmlns:p14="http://schemas.microsoft.com/office/powerpoint/2010/main" val="325123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758301" y="234815"/>
            <a:ext cx="10515600" cy="701731"/>
          </a:xfrm>
        </p:spPr>
        <p:txBody>
          <a:bodyPr/>
          <a:lstStyle/>
          <a:p>
            <a:r>
              <a:rPr lang="en-GB" sz="4400" dirty="0">
                <a:highlight>
                  <a:srgbClr val="FFFF00"/>
                </a:highlight>
              </a:rPr>
              <a:t>What I gained – Data science</a:t>
            </a:r>
            <a:endParaRPr lang="en-US" sz="4400" dirty="0">
              <a:highlight>
                <a:srgbClr val="FFFF00"/>
              </a:highlight>
            </a:endParaRPr>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38200" y="1034251"/>
            <a:ext cx="10515600" cy="6007799"/>
          </a:xfrm>
        </p:spPr>
        <p:txBody>
          <a:bodyPr/>
          <a:lstStyle/>
          <a:p>
            <a:pPr marL="285750" indent="-285750">
              <a:buFontTx/>
              <a:buChar char="-"/>
            </a:pPr>
            <a:r>
              <a:rPr lang="en-GB" sz="1800" dirty="0"/>
              <a:t>Data science</a:t>
            </a:r>
          </a:p>
          <a:p>
            <a:pPr marL="742950" lvl="1" indent="-285750">
              <a:buFontTx/>
              <a:buChar char="-"/>
            </a:pPr>
            <a:r>
              <a:rPr lang="en-GB" sz="1400" dirty="0">
                <a:solidFill>
                  <a:schemeClr val="tx1"/>
                </a:solidFill>
              </a:rPr>
              <a:t>Coding</a:t>
            </a:r>
          </a:p>
          <a:p>
            <a:pPr marL="742950" lvl="1" indent="-285750">
              <a:buFontTx/>
              <a:buChar char="-"/>
            </a:pPr>
            <a:r>
              <a:rPr lang="en-GB" sz="1400" dirty="0">
                <a:solidFill>
                  <a:schemeClr val="tx1"/>
                </a:solidFill>
              </a:rPr>
              <a:t>Git</a:t>
            </a:r>
          </a:p>
          <a:p>
            <a:pPr marL="742950" lvl="1" indent="-285750">
              <a:buFontTx/>
              <a:buChar char="-"/>
            </a:pPr>
            <a:r>
              <a:rPr lang="en-GB" sz="1400" dirty="0">
                <a:solidFill>
                  <a:schemeClr val="tx1"/>
                </a:solidFill>
              </a:rPr>
              <a:t>Documentation – reading &amp; writing</a:t>
            </a:r>
          </a:p>
          <a:p>
            <a:pPr marL="742950" lvl="1" indent="-285750">
              <a:buFontTx/>
              <a:buChar char="-"/>
            </a:pPr>
            <a:r>
              <a:rPr lang="en-GB" sz="1400" dirty="0">
                <a:solidFill>
                  <a:schemeClr val="tx1"/>
                </a:solidFill>
              </a:rPr>
              <a:t>NLP</a:t>
            </a:r>
          </a:p>
          <a:p>
            <a:pPr marL="742950" lvl="1" indent="-285750">
              <a:buFontTx/>
              <a:buChar char="-"/>
            </a:pPr>
            <a:r>
              <a:rPr lang="en-GB" sz="1400" dirty="0">
                <a:solidFill>
                  <a:schemeClr val="tx1"/>
                </a:solidFill>
              </a:rPr>
              <a:t>Machine Learning modelling </a:t>
            </a:r>
          </a:p>
          <a:p>
            <a:pPr marL="742950" lvl="1" indent="-285750">
              <a:buFontTx/>
              <a:buChar char="-"/>
            </a:pPr>
            <a:r>
              <a:rPr lang="en-GB" sz="1400" dirty="0">
                <a:solidFill>
                  <a:schemeClr val="tx1"/>
                </a:solidFill>
              </a:rPr>
              <a:t>Evaluating approaches </a:t>
            </a:r>
          </a:p>
          <a:p>
            <a:pPr marL="1200150" lvl="2" indent="-285750">
              <a:buFontTx/>
              <a:buChar char="-"/>
            </a:pPr>
            <a:r>
              <a:rPr lang="en-GB" sz="1000" dirty="0">
                <a:solidFill>
                  <a:schemeClr val="tx1"/>
                </a:solidFill>
              </a:rPr>
              <a:t>rules vs ML</a:t>
            </a:r>
          </a:p>
          <a:p>
            <a:pPr marL="1200150" lvl="2" indent="-285750">
              <a:buFontTx/>
              <a:buChar char="-"/>
            </a:pPr>
            <a:r>
              <a:rPr lang="en-GB" sz="1000" dirty="0">
                <a:solidFill>
                  <a:prstClr val="black"/>
                </a:solidFill>
              </a:rPr>
              <a:t>False positives, false negatives etc. </a:t>
            </a:r>
          </a:p>
          <a:p>
            <a:pPr lvl="0">
              <a:lnSpc>
                <a:spcPct val="90000"/>
              </a:lnSpc>
              <a:spcAft>
                <a:spcPts val="0"/>
              </a:spcAft>
            </a:pPr>
            <a:r>
              <a:rPr lang="en-GB" sz="1000" dirty="0">
                <a:solidFill>
                  <a:prstClr val="black"/>
                </a:solidFill>
                <a:highlight>
                  <a:srgbClr val="FFFF00"/>
                </a:highlight>
              </a:rPr>
              <a:t>- Packages / Languages / Functionality </a:t>
            </a:r>
          </a:p>
          <a:p>
            <a:pPr lvl="0">
              <a:lnSpc>
                <a:spcPct val="90000"/>
              </a:lnSpc>
              <a:spcAft>
                <a:spcPts val="0"/>
              </a:spcAft>
            </a:pPr>
            <a:r>
              <a:rPr lang="en-GB" sz="1000" dirty="0">
                <a:solidFill>
                  <a:prstClr val="black"/>
                </a:solidFill>
                <a:highlight>
                  <a:srgbClr val="FFFF00"/>
                </a:highlight>
              </a:rPr>
              <a:t>Pandas, data science functionality </a:t>
            </a:r>
          </a:p>
          <a:p>
            <a:pPr lvl="0">
              <a:lnSpc>
                <a:spcPct val="90000"/>
              </a:lnSpc>
              <a:spcAft>
                <a:spcPts val="0"/>
              </a:spcAft>
            </a:pPr>
            <a:r>
              <a:rPr lang="en-GB" sz="1000" dirty="0">
                <a:solidFill>
                  <a:prstClr val="black"/>
                </a:solidFill>
                <a:highlight>
                  <a:srgbClr val="FFFF00"/>
                </a:highlight>
              </a:rPr>
              <a:t>Manipulating DFs </a:t>
            </a:r>
          </a:p>
          <a:p>
            <a:pPr lvl="0">
              <a:lnSpc>
                <a:spcPct val="90000"/>
              </a:lnSpc>
              <a:spcAft>
                <a:spcPts val="0"/>
              </a:spcAft>
            </a:pPr>
            <a:r>
              <a:rPr lang="en-GB" sz="1000" dirty="0">
                <a:solidFill>
                  <a:prstClr val="black"/>
                </a:solidFill>
                <a:highlight>
                  <a:srgbClr val="FFFF00"/>
                </a:highlight>
              </a:rPr>
              <a:t>NLP using spacy</a:t>
            </a:r>
          </a:p>
          <a:p>
            <a:pPr lvl="0">
              <a:lnSpc>
                <a:spcPct val="90000"/>
              </a:lnSpc>
              <a:spcAft>
                <a:spcPts val="0"/>
              </a:spcAft>
            </a:pPr>
            <a:r>
              <a:rPr lang="en-GB" sz="1000" dirty="0">
                <a:solidFill>
                  <a:prstClr val="black"/>
                </a:solidFill>
                <a:highlight>
                  <a:srgbClr val="FFFF00"/>
                </a:highlight>
              </a:rPr>
              <a:t>Some ML - and when not to use it </a:t>
            </a:r>
          </a:p>
          <a:p>
            <a:pPr lvl="0">
              <a:lnSpc>
                <a:spcPct val="90000"/>
              </a:lnSpc>
              <a:spcAft>
                <a:spcPts val="0"/>
              </a:spcAft>
            </a:pPr>
            <a:r>
              <a:rPr lang="en-GB" sz="1000" dirty="0">
                <a:solidFill>
                  <a:prstClr val="black"/>
                </a:solidFill>
                <a:highlight>
                  <a:srgbClr val="FFFF00"/>
                </a:highlight>
              </a:rPr>
              <a:t>Rules based NLP </a:t>
            </a:r>
          </a:p>
          <a:p>
            <a:pPr lvl="0">
              <a:lnSpc>
                <a:spcPct val="90000"/>
              </a:lnSpc>
              <a:spcAft>
                <a:spcPts val="0"/>
              </a:spcAft>
            </a:pPr>
            <a:r>
              <a:rPr lang="en-GB" sz="1000" dirty="0">
                <a:solidFill>
                  <a:prstClr val="black"/>
                </a:solidFill>
                <a:highlight>
                  <a:srgbClr val="FFFF00"/>
                </a:highlight>
              </a:rPr>
              <a:t> </a:t>
            </a:r>
          </a:p>
          <a:p>
            <a:pPr lvl="0">
              <a:lnSpc>
                <a:spcPct val="90000"/>
              </a:lnSpc>
              <a:spcAft>
                <a:spcPts val="0"/>
              </a:spcAft>
            </a:pPr>
            <a:r>
              <a:rPr lang="en-GB" sz="1000" dirty="0">
                <a:solidFill>
                  <a:prstClr val="black"/>
                </a:solidFill>
                <a:highlight>
                  <a:srgbClr val="FFFF00"/>
                </a:highlight>
              </a:rPr>
              <a:t>Automated file downloads &amp; navigating ONS servers / error handling</a:t>
            </a:r>
          </a:p>
          <a:p>
            <a:pPr marL="742950" lvl="1" indent="-285750">
              <a:buFontTx/>
              <a:buChar char="-"/>
            </a:pPr>
            <a:endParaRPr lang="en-GB" sz="1400" dirty="0">
              <a:solidFill>
                <a:prstClr val="black"/>
              </a:solidFill>
            </a:endParaRPr>
          </a:p>
          <a:p>
            <a:pPr marL="914400" lvl="2" indent="0">
              <a:buNone/>
            </a:pPr>
            <a:endParaRPr lang="en-GB" sz="1000" dirty="0">
              <a:solidFill>
                <a:schemeClr val="tx1"/>
              </a:solidFill>
            </a:endParaRPr>
          </a:p>
          <a:p>
            <a:pPr marL="0" indent="0">
              <a:buNone/>
            </a:pPr>
            <a:endParaRPr lang="en-US" sz="2000" dirty="0"/>
          </a:p>
        </p:txBody>
      </p:sp>
    </p:spTree>
    <p:extLst>
      <p:ext uri="{BB962C8B-B14F-4D97-AF65-F5344CB8AC3E}">
        <p14:creationId xmlns:p14="http://schemas.microsoft.com/office/powerpoint/2010/main" val="62644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758301" y="234815"/>
            <a:ext cx="10515600" cy="701731"/>
          </a:xfrm>
        </p:spPr>
        <p:txBody>
          <a:bodyPr/>
          <a:lstStyle/>
          <a:p>
            <a:r>
              <a:rPr lang="en-GB" sz="4400" dirty="0">
                <a:highlight>
                  <a:srgbClr val="FFFF00"/>
                </a:highlight>
              </a:rPr>
              <a:t>What I gained – Project management</a:t>
            </a:r>
            <a:endParaRPr lang="en-US" sz="4400" dirty="0">
              <a:highlight>
                <a:srgbClr val="FFFF00"/>
              </a:highlight>
            </a:endParaRPr>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38200" y="1034251"/>
            <a:ext cx="10515600" cy="2301143"/>
          </a:xfrm>
        </p:spPr>
        <p:txBody>
          <a:bodyPr/>
          <a:lstStyle/>
          <a:p>
            <a:pPr marL="285750" indent="-285750">
              <a:buFontTx/>
              <a:buChar char="-"/>
            </a:pPr>
            <a:r>
              <a:rPr lang="en-GB" sz="1800" dirty="0"/>
              <a:t>Project management/user engagement</a:t>
            </a:r>
          </a:p>
          <a:p>
            <a:pPr marL="742950" lvl="1" indent="-285750">
              <a:buFontTx/>
              <a:buChar char="-"/>
            </a:pPr>
            <a:r>
              <a:rPr lang="en-GB" sz="1400" dirty="0">
                <a:solidFill>
                  <a:schemeClr val="tx1"/>
                </a:solidFill>
              </a:rPr>
              <a:t>Wireframing</a:t>
            </a:r>
          </a:p>
          <a:p>
            <a:pPr marL="742950" lvl="1" indent="-285750">
              <a:buFontTx/>
              <a:buChar char="-"/>
            </a:pPr>
            <a:r>
              <a:rPr lang="en-GB" sz="1400" dirty="0">
                <a:solidFill>
                  <a:schemeClr val="tx1"/>
                </a:solidFill>
              </a:rPr>
              <a:t>Identifying user priorities</a:t>
            </a:r>
          </a:p>
          <a:p>
            <a:pPr marL="742950" lvl="1" indent="-285750">
              <a:buFontTx/>
              <a:buChar char="-"/>
            </a:pPr>
            <a:r>
              <a:rPr lang="en-GB" sz="1400" dirty="0">
                <a:solidFill>
                  <a:prstClr val="black"/>
                </a:solidFill>
                <a:highlight>
                  <a:srgbClr val="FFFF00"/>
                </a:highlight>
              </a:rPr>
              <a:t>Trello, sketch out the parts required, user testing, working in the open with users, iterative (or Agile) development, timeline management, identifying prototype scope </a:t>
            </a:r>
          </a:p>
          <a:p>
            <a:pPr marL="742950" lvl="1" indent="-285750">
              <a:buFontTx/>
              <a:buChar char="-"/>
            </a:pPr>
            <a:endParaRPr lang="en-GB" sz="1400" dirty="0">
              <a:solidFill>
                <a:schemeClr val="tx1"/>
              </a:solidFill>
            </a:endParaRPr>
          </a:p>
          <a:p>
            <a:pPr marL="0" indent="0">
              <a:buNone/>
            </a:pPr>
            <a:endParaRPr lang="en-US" sz="2000" dirty="0"/>
          </a:p>
        </p:txBody>
      </p:sp>
    </p:spTree>
    <p:extLst>
      <p:ext uri="{BB962C8B-B14F-4D97-AF65-F5344CB8AC3E}">
        <p14:creationId xmlns:p14="http://schemas.microsoft.com/office/powerpoint/2010/main" val="362389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758301" y="234815"/>
            <a:ext cx="10515600" cy="701731"/>
          </a:xfrm>
        </p:spPr>
        <p:txBody>
          <a:bodyPr/>
          <a:lstStyle/>
          <a:p>
            <a:r>
              <a:rPr lang="en-GB" sz="4400" dirty="0">
                <a:highlight>
                  <a:srgbClr val="FFFF00"/>
                </a:highlight>
              </a:rPr>
              <a:t>What I gained – Contacts</a:t>
            </a:r>
            <a:endParaRPr lang="en-US" sz="4400" dirty="0">
              <a:highlight>
                <a:srgbClr val="FFFF00"/>
              </a:highlight>
            </a:endParaRPr>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38200" y="1034251"/>
            <a:ext cx="10515600" cy="1785104"/>
          </a:xfrm>
        </p:spPr>
        <p:txBody>
          <a:bodyPr/>
          <a:lstStyle/>
          <a:p>
            <a:pPr marL="285750" indent="-285750">
              <a:buFontTx/>
              <a:buChar char="-"/>
            </a:pPr>
            <a:r>
              <a:rPr lang="en-GB" sz="1800" dirty="0"/>
              <a:t>Contacts</a:t>
            </a:r>
          </a:p>
          <a:p>
            <a:pPr marL="742950" lvl="1" indent="-285750">
              <a:buFontTx/>
              <a:buChar char="-"/>
            </a:pPr>
            <a:r>
              <a:rPr lang="en-GB" sz="1400" dirty="0">
                <a:solidFill>
                  <a:schemeClr val="tx1"/>
                </a:solidFill>
              </a:rPr>
              <a:t>ONS (e.g. Mitch in ESG, Michael Hodge in OSR)</a:t>
            </a:r>
          </a:p>
          <a:p>
            <a:pPr marL="742950" lvl="1" indent="-285750">
              <a:buFontTx/>
              <a:buChar char="-"/>
            </a:pPr>
            <a:r>
              <a:rPr lang="en-GB" sz="1400" dirty="0">
                <a:solidFill>
                  <a:schemeClr val="tx1"/>
                </a:solidFill>
              </a:rPr>
              <a:t>Cabinet Office</a:t>
            </a:r>
          </a:p>
          <a:p>
            <a:pPr marL="742950" lvl="1" indent="-285750">
              <a:buFontTx/>
              <a:buChar char="-"/>
            </a:pPr>
            <a:r>
              <a:rPr lang="en-GB" sz="1400" dirty="0">
                <a:solidFill>
                  <a:schemeClr val="tx1"/>
                </a:solidFill>
              </a:rPr>
              <a:t> x-gov data science slack</a:t>
            </a:r>
          </a:p>
          <a:p>
            <a:pPr marL="0" indent="0">
              <a:buNone/>
            </a:pPr>
            <a:endParaRPr lang="en-US" sz="2000" dirty="0"/>
          </a:p>
        </p:txBody>
      </p:sp>
    </p:spTree>
    <p:extLst>
      <p:ext uri="{BB962C8B-B14F-4D97-AF65-F5344CB8AC3E}">
        <p14:creationId xmlns:p14="http://schemas.microsoft.com/office/powerpoint/2010/main" val="184342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AC5AD953-635B-2B48-B87A-4F5101B6050D}"/>
              </a:ext>
            </a:extLst>
          </p:cNvPr>
          <p:cNvSpPr>
            <a:spLocks noGrp="1"/>
          </p:cNvSpPr>
          <p:nvPr>
            <p:ph type="title"/>
          </p:nvPr>
        </p:nvSpPr>
        <p:spPr>
          <a:xfrm>
            <a:off x="838200" y="554411"/>
            <a:ext cx="10515600" cy="701731"/>
          </a:xfrm>
        </p:spPr>
        <p:txBody>
          <a:bodyPr/>
          <a:lstStyle/>
          <a:p>
            <a:r>
              <a:rPr lang="en-GB" sz="4400" dirty="0">
                <a:highlight>
                  <a:srgbClr val="FFFF00"/>
                </a:highlight>
              </a:rPr>
              <a:t>Next Steps</a:t>
            </a:r>
            <a:endParaRPr lang="en-US" sz="4400" dirty="0">
              <a:highlight>
                <a:srgbClr val="FFFF00"/>
              </a:highlight>
            </a:endParaRPr>
          </a:p>
        </p:txBody>
      </p:sp>
      <p:sp>
        <p:nvSpPr>
          <p:cNvPr id="6" name="Content Placeholder">
            <a:extLst>
              <a:ext uri="{FF2B5EF4-FFF2-40B4-BE49-F238E27FC236}">
                <a16:creationId xmlns:a16="http://schemas.microsoft.com/office/drawing/2014/main" id="{4C842C63-75A3-F044-9F81-2C8C2B628C68}"/>
              </a:ext>
            </a:extLst>
          </p:cNvPr>
          <p:cNvSpPr>
            <a:spLocks noGrp="1"/>
          </p:cNvSpPr>
          <p:nvPr>
            <p:ph idx="1"/>
          </p:nvPr>
        </p:nvSpPr>
        <p:spPr>
          <a:xfrm>
            <a:off x="838200" y="1336092"/>
            <a:ext cx="10515600" cy="5729902"/>
          </a:xfrm>
        </p:spPr>
        <p:txBody>
          <a:bodyPr/>
          <a:lstStyle/>
          <a:p>
            <a:r>
              <a:rPr lang="en-GB" sz="2400" dirty="0"/>
              <a:t>Productionise dashboard – weekly updates, live data</a:t>
            </a:r>
          </a:p>
          <a:p>
            <a:r>
              <a:rPr lang="en-GB" sz="2400" dirty="0"/>
              <a:t>Include all data from UK Parliament, plus NI Executive, Scottish Parliament &amp; Welsh Senedd </a:t>
            </a:r>
          </a:p>
          <a:p>
            <a:r>
              <a:rPr lang="en-GB" sz="2400" dirty="0"/>
              <a:t>Automatic identification of topics with frequent/infrequent mentions</a:t>
            </a:r>
            <a:endParaRPr lang="en-GB" sz="2100" dirty="0">
              <a:solidFill>
                <a:prstClr val="black"/>
              </a:solidFill>
            </a:endParaRPr>
          </a:p>
          <a:p>
            <a:pPr lvl="0">
              <a:lnSpc>
                <a:spcPct val="90000"/>
              </a:lnSpc>
              <a:spcAft>
                <a:spcPts val="0"/>
              </a:spcAft>
            </a:pPr>
            <a:r>
              <a:rPr lang="en-GB" sz="2000" dirty="0">
                <a:solidFill>
                  <a:prstClr val="black"/>
                </a:solidFill>
              </a:rPr>
              <a:t>Looking at govt policy papers (T&amp;F group)</a:t>
            </a:r>
          </a:p>
          <a:p>
            <a:pPr marL="285750" lvl="0" indent="-285750">
              <a:lnSpc>
                <a:spcPct val="90000"/>
              </a:lnSpc>
              <a:spcAft>
                <a:spcPts val="0"/>
              </a:spcAft>
              <a:buFontTx/>
              <a:buChar char="-"/>
            </a:pPr>
            <a:r>
              <a:rPr lang="en-GB" sz="2000" dirty="0">
                <a:solidFill>
                  <a:prstClr val="black"/>
                </a:solidFill>
              </a:rPr>
              <a:t>Next steps overall:</a:t>
            </a:r>
          </a:p>
          <a:p>
            <a:pPr marL="742950" lvl="1" indent="-285750">
              <a:spcAft>
                <a:spcPts val="0"/>
              </a:spcAft>
              <a:buFontTx/>
              <a:buChar char="-"/>
            </a:pPr>
            <a:r>
              <a:rPr lang="en-GB" sz="1700" dirty="0">
                <a:solidFill>
                  <a:prstClr val="black"/>
                </a:solidFill>
              </a:rPr>
              <a:t>What else we could do with DS skills – give examples</a:t>
            </a:r>
          </a:p>
          <a:p>
            <a:pPr marL="742950" lvl="1" indent="-285750">
              <a:spcAft>
                <a:spcPts val="0"/>
              </a:spcAft>
              <a:buFontTx/>
              <a:buChar char="-"/>
            </a:pPr>
            <a:r>
              <a:rPr lang="en-GB" sz="1700" dirty="0">
                <a:solidFill>
                  <a:prstClr val="black"/>
                </a:solidFill>
              </a:rPr>
              <a:t>X-data gov possibilities for my Hansard work </a:t>
            </a:r>
          </a:p>
          <a:p>
            <a:pPr marL="1200150" lvl="2" indent="-285750">
              <a:spcAft>
                <a:spcPts val="0"/>
              </a:spcAft>
              <a:buFontTx/>
              <a:buChar char="-"/>
            </a:pPr>
            <a:r>
              <a:rPr lang="en-GB" sz="1400" dirty="0">
                <a:solidFill>
                  <a:prstClr val="black"/>
                </a:solidFill>
              </a:rPr>
              <a:t>Other departments may want to copy?</a:t>
            </a:r>
          </a:p>
          <a:p>
            <a:pPr marL="1200150" lvl="2" indent="-285750">
              <a:spcAft>
                <a:spcPts val="0"/>
              </a:spcAft>
              <a:buFontTx/>
              <a:buChar char="-"/>
            </a:pPr>
            <a:r>
              <a:rPr lang="en-GB" sz="1400" dirty="0">
                <a:solidFill>
                  <a:prstClr val="black"/>
                </a:solidFill>
              </a:rPr>
              <a:t>Go to Hansard directly – something they could build in to their site?</a:t>
            </a:r>
          </a:p>
          <a:p>
            <a:pPr lvl="0">
              <a:lnSpc>
                <a:spcPct val="90000"/>
              </a:lnSpc>
              <a:spcAft>
                <a:spcPts val="0"/>
              </a:spcAft>
            </a:pPr>
            <a:r>
              <a:rPr lang="en-GB" sz="2000" dirty="0">
                <a:solidFill>
                  <a:prstClr val="black"/>
                </a:solidFill>
              </a:rPr>
              <a:t>Private sector - board reports/annual reports &gt; do ONS economic stats get mentioned?</a:t>
            </a:r>
          </a:p>
          <a:p>
            <a:pPr lvl="0">
              <a:lnSpc>
                <a:spcPct val="90000"/>
              </a:lnSpc>
              <a:spcAft>
                <a:spcPts val="0"/>
              </a:spcAft>
            </a:pPr>
            <a:r>
              <a:rPr lang="en-GB" sz="2000" dirty="0">
                <a:solidFill>
                  <a:prstClr val="black"/>
                </a:solidFill>
              </a:rPr>
              <a:t>OSR -&gt; using </a:t>
            </a:r>
            <a:r>
              <a:rPr lang="en-GB" sz="2000" dirty="0" err="1">
                <a:solidFill>
                  <a:prstClr val="black"/>
                </a:solidFill>
              </a:rPr>
              <a:t>hansard</a:t>
            </a:r>
            <a:r>
              <a:rPr lang="en-GB" sz="2000" dirty="0">
                <a:solidFill>
                  <a:prstClr val="black"/>
                </a:solidFill>
              </a:rPr>
              <a:t> data to help with evaluating how stats are used (Michael Hodge). Identifying use of stats in parliament.</a:t>
            </a:r>
          </a:p>
          <a:p>
            <a:pPr marL="0" indent="0">
              <a:buNone/>
            </a:pPr>
            <a:endParaRPr lang="en-US" dirty="0"/>
          </a:p>
        </p:txBody>
      </p:sp>
    </p:spTree>
    <p:extLst>
      <p:ext uri="{BB962C8B-B14F-4D97-AF65-F5344CB8AC3E}">
        <p14:creationId xmlns:p14="http://schemas.microsoft.com/office/powerpoint/2010/main" val="2512118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716</Words>
  <Application>Microsoft Office PowerPoint</Application>
  <PresentationFormat>Widescreen</PresentationFormat>
  <Paragraphs>87</Paragraphs>
  <Slides>11</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1_Office Theme</vt:lpstr>
      <vt:lpstr>Identifying mentions of ONS in the UK Parliament</vt:lpstr>
      <vt:lpstr>Initial Objectives</vt:lpstr>
      <vt:lpstr>Challenges</vt:lpstr>
      <vt:lpstr>Method</vt:lpstr>
      <vt:lpstr>Outcome</vt:lpstr>
      <vt:lpstr>What I gained – Data science</vt:lpstr>
      <vt:lpstr>What I gained – Project management</vt:lpstr>
      <vt:lpstr>What I gained – Contacts</vt:lpstr>
      <vt:lpstr>Next Steps</vt:lpstr>
      <vt:lpstr>Applying Data Science techniques to other 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Corbett, Rory</dc:creator>
  <cp:lastModifiedBy>Corbett, Rory</cp:lastModifiedBy>
  <cp:revision>27</cp:revision>
  <dcterms:created xsi:type="dcterms:W3CDTF">2021-06-23T14:02:43Z</dcterms:created>
  <dcterms:modified xsi:type="dcterms:W3CDTF">2021-06-29T14:36:03Z</dcterms:modified>
</cp:coreProperties>
</file>