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417" r:id="rId3"/>
    <p:sldId id="418" r:id="rId4"/>
    <p:sldId id="425" r:id="rId5"/>
    <p:sldId id="426" r:id="rId6"/>
    <p:sldId id="429" r:id="rId7"/>
    <p:sldId id="421" r:id="rId8"/>
    <p:sldId id="427" r:id="rId9"/>
    <p:sldId id="422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F1D53-A775-4F01-BB08-6DCC3B47CB2E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EF58-C479-4CC2-AAA9-B35D2CD45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8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r.theyworkforyou.com/hansar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pacy.io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Intro </a:t>
            </a:r>
            <a:r>
              <a:rPr lang="en-GB" dirty="0" err="1"/>
              <a:t>james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3 parts: what I have done, what I learned &amp; what’s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06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14365-82F2-49CE-97EF-045AA251D3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58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Need to mention switch to 2015-2019 dataset here! [accessing data issue]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14365-82F2-49CE-97EF-045AA251D3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8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Hansard data</a:t>
            </a:r>
          </a:p>
          <a:p>
            <a:pPr lvl="1"/>
            <a:r>
              <a:rPr lang="en-GB" sz="2400" dirty="0">
                <a:hlinkClick r:id="rId3"/>
              </a:rPr>
              <a:t>https://parser.theyworkforyou.com/hansard.html</a:t>
            </a:r>
            <a:r>
              <a:rPr lang="en-GB" sz="2400" dirty="0"/>
              <a:t>  </a:t>
            </a:r>
          </a:p>
          <a:p>
            <a:r>
              <a:rPr lang="en-GB" sz="2800" dirty="0"/>
              <a:t>Processing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Data cleaning &amp; preparation in Python </a:t>
            </a:r>
          </a:p>
          <a:p>
            <a:r>
              <a:rPr lang="en-GB" sz="2800" dirty="0"/>
              <a:t>Modelling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ML/rules-based approach using </a:t>
            </a:r>
            <a:r>
              <a:rPr lang="en-GB" sz="2400" dirty="0" err="1">
                <a:hlinkClick r:id="rId4"/>
              </a:rPr>
              <a:t>spaCy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to produce models to identify topic</a:t>
            </a:r>
          </a:p>
          <a:p>
            <a:r>
              <a:rPr lang="en-GB" sz="2800" dirty="0"/>
              <a:t>Dashboard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Provide data to users via interactive dashboard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15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42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</a:t>
            </a:r>
          </a:p>
          <a:p>
            <a:endParaRPr lang="en-GB" dirty="0"/>
          </a:p>
          <a:p>
            <a:r>
              <a:rPr lang="en-GB" dirty="0"/>
              <a:t>Summarise during talk – learned A LOT. Some key highlights are… (pick out 3?) [prob: documentation / ML exposure &amp; evaluation / Git]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32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mgmt.</a:t>
            </a:r>
          </a:p>
          <a:p>
            <a:endParaRPr lang="en-GB" dirty="0"/>
          </a:p>
          <a:p>
            <a:r>
              <a:rPr lang="en-GB" dirty="0"/>
              <a:t>Contacts: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Key contacts in ONS/OSR (e.g. Mitch &amp; Michael)</a:t>
            </a:r>
          </a:p>
          <a:p>
            <a:pPr marL="171450" indent="-171450">
              <a:buFontTx/>
              <a:buChar char="-"/>
            </a:pPr>
            <a:r>
              <a:rPr lang="en-GB" dirty="0"/>
              <a:t>X-gov data science Slack</a:t>
            </a:r>
          </a:p>
          <a:p>
            <a:pPr marL="171450" indent="-171450">
              <a:buFontTx/>
              <a:buChar char="-"/>
            </a:pPr>
            <a:r>
              <a:rPr lang="en-GB" dirty="0"/>
              <a:t>DSA cohort</a:t>
            </a:r>
          </a:p>
          <a:p>
            <a:pPr marL="171450" indent="-171450">
              <a:buFontTx/>
              <a:buChar char="-"/>
            </a:pPr>
            <a:r>
              <a:rPr lang="en-GB" dirty="0"/>
              <a:t>Cabinet Office (James!)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B97-6DB3-46A3-B3E7-E6AD8AEB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8ED6F-E25B-4F25-B352-34238A03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4437-6F6F-4B2D-BC97-CBBFC4CC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35E-B1AF-40F6-81AF-74096E9E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DDF7-E1BA-4385-9D19-30A0B97C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471F-D07C-4327-B3BF-47596536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2159F-C04D-4DAE-AE75-6AFE7A32C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BF9E-3320-4E43-A46C-8CD54C5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A610-79B4-4BC5-AAD0-29DD1EA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3C7A-9CE9-4331-BC1B-9138FEAC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29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8195A-E98D-4891-9435-C212DABD0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4E01-258A-45B6-AC4C-0F0E8BF34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728A-5367-4E8C-A16D-4295E887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89F8-BD89-49F7-A22E-5972BA1D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ECFB-440D-458E-8647-5F1FEC1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98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4DA-3C57-492E-BA91-10C82256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4668-68BB-4321-893A-21B5C74B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77F3-D26D-482F-8C54-E0D394B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905B-0C15-43EE-A9DF-6BBACC5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0981-F939-48A9-BD25-D4E8225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1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A09-1989-49ED-A3AA-F1BDC80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AFAA-666F-4C67-AFD3-E8DF4810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DF00-BDF5-444A-B340-7AC7335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DFD9-AF70-4B2A-BA67-71CC3FC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D0E2-81FA-41BA-8F72-C377EA3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6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4A6-4238-410D-A687-830FF65E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D4A7-A5C3-48A5-8F95-DE3B3199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F68F-748C-4E92-BEF8-B67E4F6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CB54-5216-4417-8339-47F9BB58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410-02D8-4B9C-B490-6A0D3DC0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28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E31B-9EF1-4454-A236-0E16DFF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343-8311-423D-A7D8-097FEA30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7C3F-16A2-43B9-9970-67D3C67B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23420-AED3-4C1B-9568-DE9A15AF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C6E-FFF9-4FAB-844A-F21E88D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8EFD-B2FA-45FD-B7A4-0BC05F2D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4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440-7D52-41EF-9144-A48C195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939-580E-424B-BFF9-E74C96C8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59B9-AF99-4E25-A1F2-18CEA154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CC4B-EE71-4291-A44C-0B2B680A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A5253-41FD-4E95-A82C-35269F09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E1DA4-22A4-415C-8650-45ACC5D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DC4EF-C574-41A8-9E41-BCBFFCB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5C063-FBB5-4021-BA30-866F9E8B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63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397-7FAB-431D-A1AD-1DC559C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4DFC4-0E5D-4085-8860-B2386B0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B68A-6F8D-42C0-B5F5-150F1160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7BA1-C570-4EF9-9D23-22BAEB9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29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CCD-3041-4905-A76A-EF87A8C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7FD0-1884-4C2E-8D9D-77E61EE5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B228-E4AC-4B6B-8367-B04DDAF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51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9F3-9CDF-4712-B581-051EE93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781-78A6-4F56-806A-A6FB1DE8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AE4B-091D-4BDC-B117-04A9247B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1FE5-1C89-444F-854B-70585AE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8BB-96D2-477F-BFB7-EEE546A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FCE1-D6D3-456B-A6C8-F996E6A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F5A-5456-4FFD-80FD-1FAB6A81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0DFE-A881-445C-BF8D-B56307A8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B6DF-BEF7-4F84-89D6-33504D36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9AC7-AA59-4D3C-AC04-DF2E5A8C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C4BA-D032-4BC9-8CA9-A3BF7A2D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0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95C3-CC11-4A46-8AA9-A7C595E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EBAE7-250F-4106-BB26-10531971B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B94F-6BFE-4813-A404-FE25552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6162-E488-45C5-BB80-4A47B6FE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C909-5AA5-4B0D-9675-8837444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1404-578B-4B2F-8203-6F1096B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326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683B-37F8-4244-8CFC-26CCC29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56A-0D00-4E74-8A1B-5D12EF3D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4831-4B15-4FE3-8F16-0505B45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1236-BE64-4C70-AB8D-B987B4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CDB9-B80A-4B60-A37D-96E1E10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6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2F85-3088-4B7E-AC61-88827065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5029-9658-4AC5-BFFA-9F08D9B0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8CD8-BC74-4CCE-81B2-5685290E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EFD2-09DE-400E-A247-FE394A6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1627-54E0-4C3F-93A8-B641848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130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teal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2015EA9F-8838-304C-B7BC-0CE52FD5BE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1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ingle column title and content">
    <p:bg>
      <p:bgPr>
        <a:solidFill>
          <a:srgbClr val="00808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1051DAF-865D-C24C-A7D1-F9539C5AED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5476-2782-4F96-838B-CAFF2428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E52E-11F2-4928-A4E0-2B63C51B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EB94-A3EA-45ED-8BB3-9EF601D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2FB3-7D3F-4032-9E50-BC50D5F5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217A-3F4E-4907-ACE2-E17F7EA2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7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5742-C3AE-4FCD-9EDB-B86A6D9D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020D-461D-4C56-A6AE-2464EFFB0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07BE-A2AD-49CF-B64A-C4A8E3CF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DE8E-B06D-4F35-9AA7-200817C5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94F17-F79D-4D48-98A8-F77FE50C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9BB2C-920B-4C4C-B30E-39DB602C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3CD8-463F-4B87-AB6C-A7EEB383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7719-864D-4F11-AA96-A308ADE0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8ADFC-BCBE-466F-80C9-778E0E87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D3455-62DF-4F3F-91BD-D9F6A3DBA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41D13-7EA6-4C32-91FE-30C162268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1FD78-DBE6-4799-AE10-C88FD355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80F2-CF7C-4359-B316-B94974B1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A6D80-26EE-446F-A4AD-9EB8B77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3878-4883-43A8-83ED-654637AB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5224B-41A4-49D9-870D-E19368E0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11F1-9D30-4C5D-AE83-D3F15546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AD33-2182-41C7-8132-5CDFFF3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FC599-803C-4C5F-8969-EA012D61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31BC0-AB0F-4FBC-974E-DEA40406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8FD10-F730-451C-9DE8-E5F09E19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9513-BAC1-460F-8FF7-CD59CD3E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1D0C-86DB-4EF3-8A4E-F53F533E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6330-9601-4330-A4E9-A65BD3E8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BCFF8-166B-4413-AACC-9209BE0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E4496-F420-475C-9F95-FE1E31A3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DC1C3-D0F0-4B6F-97AF-33B6A286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1D29-43D9-4D0B-BDF2-C443468E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F5077-80CD-40F2-B3B4-137C4CF56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3578-9FBD-410F-849C-0C907E12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E51A6-3174-4F78-98C2-8CFB9F95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2525-57B4-451D-B303-5807209A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BFA7-CB02-4D31-95D2-C33C84AC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00AE1-6698-4091-9B9E-6B5F3729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31CA-1430-4DDD-8B6A-5E8EB5E9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C020-104B-493D-A90A-BE875CD8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8767-FE38-44DC-83D7-19AB33F098DC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9E0B-18EB-4067-BAE2-1F26B786F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E7E2-0500-454F-B7A2-A8A9E805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9E93-B5D2-4CDD-A745-8FFA8D2F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09DD-1292-4E1C-BF3B-EC2232B2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07D1-0CC4-4212-B50C-F69585D2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EDC-D5D1-49C5-B313-6E6F916DA0E0}" type="datetimeFigureOut">
              <a:rPr lang="en-GB" smtClean="0"/>
              <a:t>05/07/2021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6A28-3DF7-48EE-9682-9B662E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0E7D-FA8B-4484-B875-6F2F13B2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4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C74C1-849E-4164-A55B-AA439CE7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87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1123C75-479C-234B-9645-E08CF5B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20988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Identifying mentions of ONS in the UK Parliament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6DB93C4-9B93-5B4B-9232-71F3A5FB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5229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Rory Corbett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Senior Corporate Analyst, Corporate MI &amp; Analytics, ONS</a:t>
            </a:r>
          </a:p>
        </p:txBody>
      </p:sp>
    </p:spTree>
    <p:extLst>
      <p:ext uri="{BB962C8B-B14F-4D97-AF65-F5344CB8AC3E}">
        <p14:creationId xmlns:p14="http://schemas.microsoft.com/office/powerpoint/2010/main" val="32443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44C0-1C90-4FD7-A690-F1FF11A0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EC23-077C-438F-97C1-F4685136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Existing project – productionise</a:t>
            </a:r>
          </a:p>
          <a:p>
            <a:r>
              <a:rPr lang="en-GB" dirty="0"/>
              <a:t>Looking at govt policy papers (T&amp;F group)</a:t>
            </a:r>
          </a:p>
          <a:p>
            <a:r>
              <a:rPr lang="en-GB" dirty="0"/>
              <a:t>Interest from other teams for similar work on other datasets</a:t>
            </a:r>
          </a:p>
          <a:p>
            <a:r>
              <a:rPr lang="en-GB" dirty="0"/>
              <a:t>Private sector - board reports/annual reports &gt; do ONS economic stats get mentioned?</a:t>
            </a:r>
          </a:p>
          <a:p>
            <a:r>
              <a:rPr lang="en-GB" dirty="0"/>
              <a:t>OSR -&gt; using </a:t>
            </a:r>
            <a:r>
              <a:rPr lang="en-GB" dirty="0" err="1"/>
              <a:t>hansard</a:t>
            </a:r>
            <a:r>
              <a:rPr lang="en-GB" dirty="0"/>
              <a:t> data to help with evaluating how stats are used (Michael Hodge). Identifying use of stats in parliament.</a:t>
            </a:r>
          </a:p>
          <a:p>
            <a:r>
              <a:rPr lang="en-GB" dirty="0"/>
              <a:t>Anything with quality of forecasting - still way out at the start and at end of FY find we're fine</a:t>
            </a:r>
          </a:p>
          <a:p>
            <a:r>
              <a:rPr lang="en-GB" dirty="0"/>
              <a:t>Vacancies - creating model that updates with the latest data each month(?)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14"/>
            <a:ext cx="10515600" cy="701731"/>
          </a:xfrm>
        </p:spPr>
        <p:txBody>
          <a:bodyPr/>
          <a:lstStyle/>
          <a:p>
            <a:r>
              <a:rPr lang="en-GB" sz="4400" dirty="0"/>
              <a:t>Initial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4320285"/>
          </a:xfrm>
        </p:spPr>
        <p:txBody>
          <a:bodyPr/>
          <a:lstStyle/>
          <a:p>
            <a:r>
              <a:rPr lang="en-GB" sz="2800" dirty="0"/>
              <a:t>Use NLP to extract information from Hansard</a:t>
            </a:r>
          </a:p>
          <a:p>
            <a:r>
              <a:rPr lang="en-GB" sz="2800" dirty="0"/>
              <a:t>Identify mentions of ONS/UKSA/OSR in the House of Commons</a:t>
            </a:r>
          </a:p>
          <a:p>
            <a:r>
              <a:rPr lang="en-GB" sz="2800" dirty="0"/>
              <a:t>Group mentions by topic &amp; sentiment</a:t>
            </a:r>
          </a:p>
          <a:p>
            <a:r>
              <a:rPr lang="en-GB" sz="2800" dirty="0"/>
              <a:t>Provide information to Parliamentary team at ONS via interactive dashboard – aiming to replace paid service</a:t>
            </a:r>
          </a:p>
          <a:p>
            <a:r>
              <a:rPr lang="en-GB" sz="2800" dirty="0"/>
              <a:t>Develop my data science skills!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57" y="234815"/>
            <a:ext cx="10515600" cy="701731"/>
          </a:xfrm>
        </p:spPr>
        <p:txBody>
          <a:bodyPr/>
          <a:lstStyle/>
          <a:p>
            <a:r>
              <a:rPr lang="en-GB" sz="4400" dirty="0"/>
              <a:t>Challenges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3450816"/>
          </a:xfrm>
        </p:spPr>
        <p:txBody>
          <a:bodyPr/>
          <a:lstStyle/>
          <a:p>
            <a:r>
              <a:rPr lang="en-GB" dirty="0"/>
              <a:t>Accessing data – overcoming network challenges</a:t>
            </a:r>
          </a:p>
          <a:p>
            <a:r>
              <a:rPr lang="en-GB" dirty="0"/>
              <a:t>Early user engagement – sentiment not very useful</a:t>
            </a:r>
          </a:p>
          <a:p>
            <a:r>
              <a:rPr lang="en-GB" dirty="0"/>
              <a:t>Natural Language Processing – learning &amp; application</a:t>
            </a:r>
          </a:p>
          <a:p>
            <a:r>
              <a:rPr lang="en-GB" dirty="0"/>
              <a:t>Topic classification – designing &amp; evaluating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6548"/>
            <a:ext cx="10515600" cy="701731"/>
          </a:xfrm>
        </p:spPr>
        <p:txBody>
          <a:bodyPr/>
          <a:lstStyle/>
          <a:p>
            <a:r>
              <a:rPr lang="en-GB" sz="4400" dirty="0"/>
              <a:t>Method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7312E-31A7-4F5B-97CE-126D9F2C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19" y="1371405"/>
            <a:ext cx="2583729" cy="16245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22AE0B-1B2C-4665-9D14-506B6037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405"/>
            <a:ext cx="2583730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81548A-A5D6-4528-B01A-BE0E8205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10" y="1371405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85DBF-6477-4C17-950D-F992FCC74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976177"/>
            <a:ext cx="2583731" cy="1621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C4D879-53AA-44ED-B046-240CD3162A9F}"/>
              </a:ext>
            </a:extLst>
          </p:cNvPr>
          <p:cNvSpPr/>
          <p:nvPr/>
        </p:nvSpPr>
        <p:spPr>
          <a:xfrm>
            <a:off x="838200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300A6-98F1-4779-8A64-F56F6A122B89}"/>
              </a:ext>
            </a:extLst>
          </p:cNvPr>
          <p:cNvSpPr/>
          <p:nvPr/>
        </p:nvSpPr>
        <p:spPr>
          <a:xfrm>
            <a:off x="4631309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A60E2-504F-4E26-A673-41BE300955BE}"/>
              </a:ext>
            </a:extLst>
          </p:cNvPr>
          <p:cNvSpPr/>
          <p:nvPr/>
        </p:nvSpPr>
        <p:spPr>
          <a:xfrm>
            <a:off x="8424419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50791-219C-4875-91A9-ECF82A7B0064}"/>
              </a:ext>
            </a:extLst>
          </p:cNvPr>
          <p:cNvSpPr/>
          <p:nvPr/>
        </p:nvSpPr>
        <p:spPr>
          <a:xfrm>
            <a:off x="838199" y="3976177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BF911BA-9EE5-4E72-AE7D-EA7A151E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18" y="3884514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0E58C1-E5B1-4DD6-882C-B60115211430}"/>
              </a:ext>
            </a:extLst>
          </p:cNvPr>
          <p:cNvSpPr/>
          <p:nvPr/>
        </p:nvSpPr>
        <p:spPr>
          <a:xfrm>
            <a:off x="8424417" y="3976177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D5919-BDD8-4015-82B2-671AACA4F5D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421930" y="2182110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4C784-05FD-4158-A869-F0EC4E9BDD8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215039" y="2182110"/>
            <a:ext cx="1209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518B26D-5B8D-49A6-8009-2F50B3F9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10" y="3976176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762386-BD16-4062-99F6-EBE05CC402B3}"/>
              </a:ext>
            </a:extLst>
          </p:cNvPr>
          <p:cNvSpPr/>
          <p:nvPr/>
        </p:nvSpPr>
        <p:spPr>
          <a:xfrm>
            <a:off x="4631309" y="3972674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5BB400-248D-4EAD-98CA-0058AB063864}"/>
              </a:ext>
            </a:extLst>
          </p:cNvPr>
          <p:cNvCxnSpPr/>
          <p:nvPr/>
        </p:nvCxnSpPr>
        <p:spPr>
          <a:xfrm>
            <a:off x="3421930" y="4783379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BCE46-47EE-4BB8-8BD0-3EC6157FF549}"/>
              </a:ext>
            </a:extLst>
          </p:cNvPr>
          <p:cNvCxnSpPr/>
          <p:nvPr/>
        </p:nvCxnSpPr>
        <p:spPr>
          <a:xfrm>
            <a:off x="7215039" y="4783379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BCA27A-6767-4820-A0BC-81D02415C0CB}"/>
              </a:ext>
            </a:extLst>
          </p:cNvPr>
          <p:cNvSpPr txBox="1"/>
          <p:nvPr/>
        </p:nvSpPr>
        <p:spPr>
          <a:xfrm>
            <a:off x="1004954" y="926816"/>
            <a:ext cx="22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Speech in Parliament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D36FB-629A-43B5-AF6F-DE38420BE85D}"/>
              </a:ext>
            </a:extLst>
          </p:cNvPr>
          <p:cNvSpPr txBox="1"/>
          <p:nvPr/>
        </p:nvSpPr>
        <p:spPr>
          <a:xfrm>
            <a:off x="4798064" y="906049"/>
            <a:ext cx="22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Recorded in Hansard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80A21C-9762-432C-B560-4D6B21A86D5A}"/>
              </a:ext>
            </a:extLst>
          </p:cNvPr>
          <p:cNvSpPr txBox="1"/>
          <p:nvPr/>
        </p:nvSpPr>
        <p:spPr>
          <a:xfrm>
            <a:off x="8334969" y="931018"/>
            <a:ext cx="27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Speeches converted to XML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BCCFFA-D20B-4B68-A73C-DE192E05EFCF}"/>
              </a:ext>
            </a:extLst>
          </p:cNvPr>
          <p:cNvSpPr txBox="1"/>
          <p:nvPr/>
        </p:nvSpPr>
        <p:spPr>
          <a:xfrm>
            <a:off x="838199" y="3563357"/>
            <a:ext cx="25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cleaning/processing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08EE9A-2057-45CB-B334-D66A31BE1DA9}"/>
              </a:ext>
            </a:extLst>
          </p:cNvPr>
          <p:cNvSpPr txBox="1"/>
          <p:nvPr/>
        </p:nvSpPr>
        <p:spPr>
          <a:xfrm>
            <a:off x="4934122" y="3563357"/>
            <a:ext cx="200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 Classification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94C131-63E6-41B4-B47E-37B3304F8C8C}"/>
              </a:ext>
            </a:extLst>
          </p:cNvPr>
          <p:cNvSpPr txBox="1"/>
          <p:nvPr/>
        </p:nvSpPr>
        <p:spPr>
          <a:xfrm>
            <a:off x="9087803" y="3564530"/>
            <a:ext cx="125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0237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61"/>
            <a:ext cx="10515600" cy="701731"/>
          </a:xfrm>
        </p:spPr>
        <p:txBody>
          <a:bodyPr/>
          <a:lstStyle/>
          <a:p>
            <a:r>
              <a:rPr lang="en-US" sz="4400" dirty="0"/>
              <a:t>Topic Classification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92"/>
            <a:ext cx="10515600" cy="3846309"/>
          </a:xfrm>
        </p:spPr>
        <p:txBody>
          <a:bodyPr/>
          <a:lstStyle/>
          <a:p>
            <a:r>
              <a:rPr lang="en-GB" sz="2800" dirty="0"/>
              <a:t>Machine Learning </a:t>
            </a:r>
          </a:p>
          <a:p>
            <a:r>
              <a:rPr lang="en-GB" sz="2800" dirty="0">
                <a:solidFill>
                  <a:schemeClr val="tx1"/>
                </a:solidFill>
              </a:rPr>
              <a:t>Rules-based system</a:t>
            </a:r>
          </a:p>
          <a:p>
            <a:r>
              <a:rPr lang="en-GB" sz="2800" dirty="0"/>
              <a:t>Debate titles vs speeches vs both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/>
              <a:t>Evaluation</a:t>
            </a:r>
          </a:p>
          <a:p>
            <a:r>
              <a:rPr lang="en-GB" sz="2800" dirty="0">
                <a:solidFill>
                  <a:schemeClr val="tx1"/>
                </a:solidFill>
              </a:rPr>
              <a:t>Further development</a:t>
            </a: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B1F2472B-B794-4F12-8E6E-3958DE0E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52" y="1571761"/>
            <a:ext cx="4471027" cy="2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D58B35-D205-4B28-93F0-528AE9A3E269}"/>
              </a:ext>
            </a:extLst>
          </p:cNvPr>
          <p:cNvSpPr/>
          <p:nvPr/>
        </p:nvSpPr>
        <p:spPr>
          <a:xfrm>
            <a:off x="6501750" y="1568259"/>
            <a:ext cx="4471027" cy="280577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10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34815"/>
            <a:ext cx="10515600" cy="701731"/>
          </a:xfrm>
        </p:spPr>
        <p:txBody>
          <a:bodyPr/>
          <a:lstStyle/>
          <a:p>
            <a:r>
              <a:rPr lang="en-GB" sz="4400" dirty="0"/>
              <a:t>What I learned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0907"/>
            <a:ext cx="5141976" cy="572772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Data science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Coding, incl. experience with plenty of Python packages, modular code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Debugging + problem formulation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Git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Documentation – reading &amp; writing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Web scraping, automating file downloads &amp; dealing with ONS network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NLP with </a:t>
            </a:r>
            <a:r>
              <a:rPr lang="en-GB" sz="1800" dirty="0" err="1">
                <a:solidFill>
                  <a:schemeClr val="tx1"/>
                </a:solidFill>
              </a:rPr>
              <a:t>spaCy</a:t>
            </a:r>
            <a:endParaRPr lang="en-GB" sz="18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Rules based NLP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Machine Learning modelling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Evaluating approaches 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rules vs ML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prstClr val="black"/>
                </a:solidFill>
              </a:rPr>
              <a:t>Recall &amp; Precision (False positives, false negatives etc.)</a:t>
            </a:r>
          </a:p>
          <a:p>
            <a:pPr marL="914400" lvl="2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27BB0-A37E-4CFF-BA84-6146C984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048"/>
            <a:ext cx="5607576" cy="39984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4E644-C70D-413B-A021-20DFC19C8807}"/>
              </a:ext>
            </a:extLst>
          </p:cNvPr>
          <p:cNvSpPr/>
          <p:nvPr/>
        </p:nvSpPr>
        <p:spPr>
          <a:xfrm>
            <a:off x="6096000" y="1300048"/>
            <a:ext cx="5607576" cy="399840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44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34815"/>
            <a:ext cx="10515600" cy="701731"/>
          </a:xfrm>
        </p:spPr>
        <p:txBody>
          <a:bodyPr/>
          <a:lstStyle/>
          <a:p>
            <a:r>
              <a:rPr lang="en-GB" sz="4400" dirty="0"/>
              <a:t>What I learned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797"/>
            <a:ext cx="5383491" cy="418986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Project management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Using GitHub to manage a Data Science project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Further experience with Agile development practices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Asynchronous working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Scoping realistic aims for prototype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Importance of early user engagement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Wireframing product very early on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Identifying user priorities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prstClr val="black"/>
                </a:solidFill>
              </a:rPr>
              <a:t>User testing &amp; working in the open with users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DB595-24EB-492B-9693-83DDC39A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91" y="170801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89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29"/>
            <a:ext cx="10515600" cy="701731"/>
          </a:xfrm>
        </p:spPr>
        <p:txBody>
          <a:bodyPr/>
          <a:lstStyle/>
          <a:p>
            <a:r>
              <a:rPr lang="en-GB" sz="4400" dirty="0"/>
              <a:t>What next?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279"/>
            <a:ext cx="10515600" cy="3016723"/>
          </a:xfrm>
        </p:spPr>
        <p:txBody>
          <a:bodyPr/>
          <a:lstStyle/>
          <a:p>
            <a:r>
              <a:rPr lang="en-GB" sz="2000" dirty="0"/>
              <a:t>Productionise dashboard – weekly updates, live data</a:t>
            </a:r>
          </a:p>
          <a:p>
            <a:r>
              <a:rPr lang="en-GB" sz="2000" dirty="0"/>
              <a:t>Include all data from UK Parliament, then add in NI Executive, Scottish Parliament &amp; Welsh Senedd </a:t>
            </a:r>
          </a:p>
          <a:p>
            <a:r>
              <a:rPr lang="en-GB" sz="2000" dirty="0"/>
              <a:t>Automatic identification of topics with frequent/infrequent mentions</a:t>
            </a:r>
            <a:endParaRPr lang="en-GB" sz="20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Link up with OSR to look at how we might evaluate how our stats are used in Parliament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Expand approach to include govt policy papers </a:t>
            </a:r>
          </a:p>
          <a:p>
            <a:pPr>
              <a:spcAft>
                <a:spcPts val="0"/>
              </a:spcAft>
            </a:pPr>
            <a:r>
              <a:rPr lang="en-GB" sz="2100" dirty="0">
                <a:solidFill>
                  <a:prstClr val="black"/>
                </a:solidFill>
              </a:rPr>
              <a:t>X-gov possibilities </a:t>
            </a:r>
          </a:p>
          <a:p>
            <a:pPr lvl="1">
              <a:spcAft>
                <a:spcPts val="0"/>
              </a:spcAft>
            </a:pPr>
            <a:r>
              <a:rPr lang="en-GB" sz="1400" dirty="0">
                <a:solidFill>
                  <a:prstClr val="black"/>
                </a:solidFill>
              </a:rPr>
              <a:t>Could be adapted to suit other government departments</a:t>
            </a:r>
          </a:p>
        </p:txBody>
      </p:sp>
    </p:spTree>
    <p:extLst>
      <p:ext uri="{BB962C8B-B14F-4D97-AF65-F5344CB8AC3E}">
        <p14:creationId xmlns:p14="http://schemas.microsoft.com/office/powerpoint/2010/main" val="25121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3C7F-AAA2-463F-8DA2-A6398887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Pascal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30EA-42B5-4EEB-AC32-1F734E74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page – background: Last time I did any programming was Pascal in school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8C96C-C5AE-48CA-BAF1-B9AEA5E4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694" y="2597958"/>
            <a:ext cx="4430834" cy="35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5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576</Words>
  <Application>Microsoft Office PowerPoint</Application>
  <PresentationFormat>Widescreen</PresentationFormat>
  <Paragraphs>97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Identifying mentions of ONS in the UK Parliament</vt:lpstr>
      <vt:lpstr>Initial Objectives</vt:lpstr>
      <vt:lpstr>Challenges</vt:lpstr>
      <vt:lpstr>Method</vt:lpstr>
      <vt:lpstr>Topic Classification</vt:lpstr>
      <vt:lpstr>What I learned</vt:lpstr>
      <vt:lpstr>What I learned</vt:lpstr>
      <vt:lpstr>What next?</vt:lpstr>
      <vt:lpstr>Pascal to Python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Corbett, Rory</dc:creator>
  <cp:lastModifiedBy>Corbett, Rory</cp:lastModifiedBy>
  <cp:revision>13</cp:revision>
  <dcterms:created xsi:type="dcterms:W3CDTF">2021-06-25T08:38:09Z</dcterms:created>
  <dcterms:modified xsi:type="dcterms:W3CDTF">2021-07-05T14:48:40Z</dcterms:modified>
</cp:coreProperties>
</file>