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417" r:id="rId2"/>
    <p:sldId id="418" r:id="rId3"/>
    <p:sldId id="425" r:id="rId4"/>
    <p:sldId id="426" r:id="rId5"/>
    <p:sldId id="429" r:id="rId6"/>
    <p:sldId id="420" r:id="rId7"/>
    <p:sldId id="421" r:id="rId8"/>
    <p:sldId id="427" r:id="rId9"/>
    <p:sldId id="42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650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F1D53-A775-4F01-BB08-6DCC3B47CB2E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3EF58-C479-4CC2-AAA9-B35D2CD45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184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arser.theyworkforyou.com/hansard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pacy.io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Intro </a:t>
            </a:r>
            <a:r>
              <a:rPr lang="en-GB" dirty="0" err="1"/>
              <a:t>james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3 parts: what I have done, what I learned &amp; what’s next</a:t>
            </a:r>
          </a:p>
          <a:p>
            <a:pPr marL="171450" indent="-171450">
              <a:buFontTx/>
              <a:buChar char="-"/>
            </a:pPr>
            <a:r>
              <a:rPr lang="en-GB" dirty="0"/>
              <a:t>background: parliamentary team &amp; strategic need for impact MI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546826-96BA-4624-A10C-6B069BA7148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0067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D14365-82F2-49CE-97EF-045AA251D32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588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Need to mention switch to 2015-2019 dataset here! [accessing data issue]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D14365-82F2-49CE-97EF-045AA251D32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1850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/>
              <a:t>Hansard data</a:t>
            </a:r>
          </a:p>
          <a:p>
            <a:pPr lvl="1"/>
            <a:r>
              <a:rPr lang="en-GB" sz="2400" dirty="0">
                <a:hlinkClick r:id="rId3"/>
              </a:rPr>
              <a:t>https://parser.theyworkforyou.com/hansard.html</a:t>
            </a:r>
            <a:r>
              <a:rPr lang="en-GB" sz="2400" dirty="0"/>
              <a:t>  </a:t>
            </a:r>
          </a:p>
          <a:p>
            <a:r>
              <a:rPr lang="en-GB" sz="2800" dirty="0"/>
              <a:t>Processing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Data cleaning &amp; preparation in Python </a:t>
            </a:r>
          </a:p>
          <a:p>
            <a:r>
              <a:rPr lang="en-GB" sz="2800" dirty="0"/>
              <a:t>Modelling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ML/rules-based approach using </a:t>
            </a:r>
            <a:r>
              <a:rPr lang="en-GB" sz="2400" dirty="0" err="1">
                <a:hlinkClick r:id="rId4"/>
              </a:rPr>
              <a:t>spaCy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to produce models to identify topic</a:t>
            </a:r>
          </a:p>
          <a:p>
            <a:r>
              <a:rPr lang="en-GB" sz="2800" dirty="0"/>
              <a:t>Dashboard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Provide data to users via interactive dashboard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546826-96BA-4624-A10C-6B069BA7148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1157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Supervised ML model &gt; defined target topics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546826-96BA-4624-A10C-6B069BA7148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0426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 2018 – green = ONS decision on student loan statistics</a:t>
            </a:r>
          </a:p>
          <a:p>
            <a:r>
              <a:rPr lang="en-GB" dirty="0"/>
              <a:t>Dark blue = census – first shows up in late 2018, gets more frequent as census approaches</a:t>
            </a:r>
          </a:p>
          <a:p>
            <a:endParaRPr lang="en-GB" dirty="0"/>
          </a:p>
          <a:p>
            <a:r>
              <a:rPr lang="en-GB" dirty="0"/>
              <a:t>Light blue = crime</a:t>
            </a:r>
          </a:p>
          <a:p>
            <a:r>
              <a:rPr lang="en-GB" dirty="0"/>
              <a:t>Light orange = economy</a:t>
            </a:r>
          </a:p>
          <a:p>
            <a:endParaRPr lang="en-GB" dirty="0"/>
          </a:p>
          <a:p>
            <a:r>
              <a:rPr lang="en-GB" dirty="0"/>
              <a:t>Both fairly frequent.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546826-96BA-4624-A10C-6B069BA7148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2155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science</a:t>
            </a:r>
          </a:p>
          <a:p>
            <a:endParaRPr lang="en-GB" dirty="0"/>
          </a:p>
          <a:p>
            <a:r>
              <a:rPr lang="en-GB" dirty="0"/>
              <a:t>Summarise during talk – learned A LOT. Some key highlights are… (pick out 3?) [prob: documentation / ML exposure &amp; evaluation / Git]</a:t>
            </a:r>
          </a:p>
          <a:p>
            <a:endParaRPr lang="en-GB" dirty="0"/>
          </a:p>
          <a:p>
            <a:r>
              <a:rPr lang="en-GB" dirty="0"/>
              <a:t>Link to Daniel’s talk – how to conceptualise issues, James helped a lot with this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546826-96BA-4624-A10C-6B069BA7148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0320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Project mgmt.</a:t>
            </a:r>
          </a:p>
          <a:p>
            <a:endParaRPr lang="en-GB" dirty="0"/>
          </a:p>
          <a:p>
            <a:r>
              <a:rPr lang="en-GB" dirty="0"/>
              <a:t>Contacts:</a:t>
            </a:r>
          </a:p>
          <a:p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Key contacts in ONS/OSR (e.g. Mitch &amp; Michael)</a:t>
            </a:r>
          </a:p>
          <a:p>
            <a:pPr marL="171450" indent="-171450">
              <a:buFontTx/>
              <a:buChar char="-"/>
            </a:pPr>
            <a:r>
              <a:rPr lang="en-GB" dirty="0"/>
              <a:t>X-gov data science Slack</a:t>
            </a:r>
          </a:p>
          <a:p>
            <a:pPr marL="171450" indent="-171450">
              <a:buFontTx/>
              <a:buChar char="-"/>
            </a:pPr>
            <a:r>
              <a:rPr lang="en-GB" dirty="0"/>
              <a:t>DSA cohort</a:t>
            </a:r>
          </a:p>
          <a:p>
            <a:pPr marL="171450" indent="-171450">
              <a:buFontTx/>
              <a:buChar char="-"/>
            </a:pPr>
            <a:r>
              <a:rPr lang="en-GB" dirty="0"/>
              <a:t>Cabinet Office (James!)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546826-96BA-4624-A10C-6B069BA7148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507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F4DA-3C57-492E-BA91-10C822567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24668-68BB-4321-893A-21B5C74B6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577F3-D26D-482F-8C54-E0D394B1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0905B-0C15-43EE-A9DF-6BBACC5E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80981-F939-48A9-BD25-D4E8225D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716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683B-37F8-4244-8CFC-26CCC29B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1B56A-0D00-4E74-8A1B-5D12EF3DE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C4831-4B15-4FE3-8F16-0505B45A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A1236-BE64-4C70-AB8D-B987B407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0CDB9-B80A-4B60-A37D-96E1E103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96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9E2F85-3088-4B7E-AC61-888270651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65029-9658-4AC5-BFFA-9F08D9B09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68CD8-BC74-4CCE-81B2-5685290E3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EEFD2-09DE-400E-A247-FE394A67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71627-54E0-4C3F-93A8-B641848E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130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slide teal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1FFF5308-8243-A94B-81A6-3885912D01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slide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5903921C-6D50-A849-B477-5BE38F246F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9BEE2D9E-3E87-ED40-89C2-DBA774F1F211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Logo">
            <a:extLst>
              <a:ext uri="{FF2B5EF4-FFF2-40B4-BE49-F238E27FC236}">
                <a16:creationId xmlns:a16="http://schemas.microsoft.com/office/drawing/2014/main" id="{2015EA9F-8838-304C-B7BC-0CE52FD5BE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166" y="6230570"/>
            <a:ext cx="3489869" cy="4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71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Single column title and content">
    <p:bg>
      <p:bgPr>
        <a:solidFill>
          <a:srgbClr val="008080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2ABAF583-29A6-2E47-8107-77BF62EAA7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 dirty="0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84E6AC44-311B-3642-9476-91E530FC241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2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2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2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Single column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81051DAF-865D-C24C-A7D1-F9539C5AED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166" y="6230570"/>
            <a:ext cx="3489869" cy="4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9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84A09-1989-49ED-A3AA-F1BDC807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5AFAA-666F-4C67-AFD3-E8DF48109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CDF00-BDF5-444A-B340-7AC7335A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8DFD9-AF70-4B2A-BA67-71CC3FCAB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4D0E2-81FA-41BA-8F72-C377EA39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5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64A6-4238-410D-A687-830FF65E4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1D4A7-A5C3-48A5-8F95-DE3B31999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7F68F-748C-4E92-BEF8-B67E4F61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7CB54-5216-4417-8339-47F9BB58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3B410-02D8-4B9C-B490-6A0D3DC01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02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EE31B-9EF1-4454-A236-0E16DFF9E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36343-8311-423D-A7D8-097FEA302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07C3F-16A2-43B9-9970-67D3C67BC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23420-AED3-4C1B-9568-DE9A15AF3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FBC6E-FFF9-4FAB-844A-F21E88D0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18EFD-B2FA-45FD-B7A4-0BC05F2D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44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A440-7D52-41EF-9144-A48C1956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0B939-580E-424B-BFF9-E74C96C8C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459B9-AF99-4E25-A1F2-18CEA154D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86CC4B-EE71-4291-A44C-0B2B680A6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A5253-41FD-4E95-A82C-35269F097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BE1DA4-22A4-415C-8650-45ACC5DA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DC4EF-C574-41A8-9E41-BCBFFCB5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5C063-FBB5-4021-BA30-866F9E8B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76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4397-7FAB-431D-A1AD-1DC559C9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4DFC4-0E5D-4085-8860-B2386B02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1B68A-6F8D-42C0-B5F5-150F1160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B7BA1-C570-4EF9-9D23-22BAEB98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229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A67CCD-3041-4905-A76A-EF87A8C0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67FD0-1884-4C2E-8D9D-77E61EE5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9B228-E4AC-4B6B-8367-B04DDAF7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55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C89F3-9CDF-4712-B581-051EE937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EB781-78A6-4F56-806A-A6FB1DE8B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AAE4B-091D-4BDC-B117-04A9247B9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31FE5-1C89-444F-854B-70585AE3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FB8BB-96D2-477F-BFB7-EEE546A3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DFCE1-D6D3-456B-A6C8-F996E6A1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15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195C3-CC11-4A46-8AA9-A7C595E82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EEBAE7-250F-4106-BB26-10531971B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7B94F-6BFE-4813-A404-FE25552BC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96162-E488-45C5-BB80-4A47B6FE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7C909-5AA5-4B0D-9675-8837444E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E1404-578B-4B2F-8203-6F1096B4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326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39E93-B5D2-4CDD-A745-8FFA8D2FC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C09DD-1292-4E1C-BF3B-EC2232B28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B07D1-0CC4-4212-B50C-F69585D2F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62EDC-D5D1-49C5-B313-6E6F916DA0E0}" type="datetimeFigureOut">
              <a:rPr lang="en-GB" smtClean="0"/>
              <a:t>08/07/2021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86A28-3DF7-48EE-9682-9B662EBE7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A0E7D-FA8B-4484-B875-6F2F13B2E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04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ableau.ons.statistics.gov.uk/#/views/uk_parl_stats/topic?:iid=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1C74C1-849E-4164-A55B-AA439CE711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9" b="877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21123C75-479C-234B-9645-E08CF5BA2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600200"/>
            <a:ext cx="9144000" cy="20988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Identifying mentions of ONS in the UK Parliament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06DB93C4-9B93-5B4B-9232-71F3A5FBB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45229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FFFFFF"/>
                </a:solidFill>
              </a:rPr>
              <a:t>Rory Corbett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FFFFFF"/>
                </a:solidFill>
              </a:rPr>
              <a:t>Senior Corporate Analyst, Corporate MI &amp; Analytics, ONS</a:t>
            </a:r>
          </a:p>
        </p:txBody>
      </p:sp>
    </p:spTree>
    <p:extLst>
      <p:ext uri="{BB962C8B-B14F-4D97-AF65-F5344CB8AC3E}">
        <p14:creationId xmlns:p14="http://schemas.microsoft.com/office/powerpoint/2010/main" val="3244322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AC5AD953-635B-2B48-B87A-4F5101B6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714"/>
            <a:ext cx="10515600" cy="701731"/>
          </a:xfrm>
        </p:spPr>
        <p:txBody>
          <a:bodyPr/>
          <a:lstStyle/>
          <a:p>
            <a:r>
              <a:rPr lang="en-GB" sz="4400" dirty="0"/>
              <a:t>Initial Objectives</a:t>
            </a:r>
            <a:endParaRPr lang="en-US" sz="4400" dirty="0"/>
          </a:p>
        </p:txBody>
      </p:sp>
      <p:sp>
        <p:nvSpPr>
          <p:cNvPr id="6" name="Content Placeholder">
            <a:extLst>
              <a:ext uri="{FF2B5EF4-FFF2-40B4-BE49-F238E27FC236}">
                <a16:creationId xmlns:a16="http://schemas.microsoft.com/office/drawing/2014/main" id="{4C842C63-75A3-F044-9F81-2C8C2B628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057" y="1540138"/>
            <a:ext cx="10515600" cy="4320285"/>
          </a:xfrm>
        </p:spPr>
        <p:txBody>
          <a:bodyPr/>
          <a:lstStyle/>
          <a:p>
            <a:r>
              <a:rPr lang="en-GB" sz="2800" dirty="0"/>
              <a:t>Use NLP to extract information from Hansard</a:t>
            </a:r>
          </a:p>
          <a:p>
            <a:r>
              <a:rPr lang="en-GB" sz="2800" dirty="0"/>
              <a:t>Identify mentions of ONS/UKSA/OSR in the House of Commons</a:t>
            </a:r>
          </a:p>
          <a:p>
            <a:r>
              <a:rPr lang="en-GB" sz="2800" dirty="0"/>
              <a:t>Group mentions by topic &amp; sentiment</a:t>
            </a:r>
          </a:p>
          <a:p>
            <a:r>
              <a:rPr lang="en-GB" sz="2800" dirty="0"/>
              <a:t>Provide information to Parliamentary team at ONS via interactive dashboard – aiming to replace paid service</a:t>
            </a:r>
          </a:p>
          <a:p>
            <a:r>
              <a:rPr lang="en-GB" sz="2800" dirty="0"/>
              <a:t>Develop my data science skills!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366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AC5AD953-635B-2B48-B87A-4F5101B6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57" y="234815"/>
            <a:ext cx="10515600" cy="701731"/>
          </a:xfrm>
        </p:spPr>
        <p:txBody>
          <a:bodyPr/>
          <a:lstStyle/>
          <a:p>
            <a:r>
              <a:rPr lang="en-GB" sz="4400" dirty="0"/>
              <a:t>Challenges</a:t>
            </a:r>
            <a:endParaRPr lang="en-US" sz="4400" dirty="0"/>
          </a:p>
        </p:txBody>
      </p:sp>
      <p:sp>
        <p:nvSpPr>
          <p:cNvPr id="6" name="Content Placeholder">
            <a:extLst>
              <a:ext uri="{FF2B5EF4-FFF2-40B4-BE49-F238E27FC236}">
                <a16:creationId xmlns:a16="http://schemas.microsoft.com/office/drawing/2014/main" id="{4C842C63-75A3-F044-9F81-2C8C2B628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057" y="1540138"/>
            <a:ext cx="10515600" cy="3450816"/>
          </a:xfrm>
        </p:spPr>
        <p:txBody>
          <a:bodyPr/>
          <a:lstStyle/>
          <a:p>
            <a:r>
              <a:rPr lang="en-GB" dirty="0"/>
              <a:t>Accessing data – overcoming network difficulties</a:t>
            </a:r>
          </a:p>
          <a:p>
            <a:r>
              <a:rPr lang="en-GB" dirty="0"/>
              <a:t>Early user engagement – sentiment not very useful</a:t>
            </a:r>
          </a:p>
          <a:p>
            <a:r>
              <a:rPr lang="en-GB" dirty="0"/>
              <a:t>Natural Language Processing – learning &amp; application</a:t>
            </a:r>
          </a:p>
          <a:p>
            <a:r>
              <a:rPr lang="en-GB" dirty="0"/>
              <a:t>Topic classification – designing &amp; evaluating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42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AC5AD953-635B-2B48-B87A-4F5101B6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46548"/>
            <a:ext cx="10515600" cy="701731"/>
          </a:xfrm>
        </p:spPr>
        <p:txBody>
          <a:bodyPr/>
          <a:lstStyle/>
          <a:p>
            <a:r>
              <a:rPr lang="en-GB" sz="4400" dirty="0"/>
              <a:t>Method</a:t>
            </a:r>
            <a:endParaRPr lang="en-US" sz="4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07312E-31A7-4F5B-97CE-126D9F2C5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4419" y="1371405"/>
            <a:ext cx="2583729" cy="162456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822AE0B-1B2C-4665-9D14-506B60371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405"/>
            <a:ext cx="2583730" cy="162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D81548A-A5D6-4528-B01A-BE0E82055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310" y="1371405"/>
            <a:ext cx="2583729" cy="162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B85DBF-6477-4C17-950D-F992FCC740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199" y="3976177"/>
            <a:ext cx="2583731" cy="16214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C4D879-53AA-44ED-B046-240CD3162A9F}"/>
              </a:ext>
            </a:extLst>
          </p:cNvPr>
          <p:cNvSpPr/>
          <p:nvPr/>
        </p:nvSpPr>
        <p:spPr>
          <a:xfrm>
            <a:off x="838200" y="1371405"/>
            <a:ext cx="2583730" cy="1621410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2300A6-98F1-4779-8A64-F56F6A122B89}"/>
              </a:ext>
            </a:extLst>
          </p:cNvPr>
          <p:cNvSpPr/>
          <p:nvPr/>
        </p:nvSpPr>
        <p:spPr>
          <a:xfrm>
            <a:off x="4631309" y="1371405"/>
            <a:ext cx="2583730" cy="1621410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9A60E2-504F-4E26-A673-41BE300955BE}"/>
              </a:ext>
            </a:extLst>
          </p:cNvPr>
          <p:cNvSpPr/>
          <p:nvPr/>
        </p:nvSpPr>
        <p:spPr>
          <a:xfrm>
            <a:off x="8424419" y="1371405"/>
            <a:ext cx="2583730" cy="1621410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250791-219C-4875-91A9-ECF82A7B0064}"/>
              </a:ext>
            </a:extLst>
          </p:cNvPr>
          <p:cNvSpPr/>
          <p:nvPr/>
        </p:nvSpPr>
        <p:spPr>
          <a:xfrm>
            <a:off x="838199" y="3976177"/>
            <a:ext cx="2583730" cy="1621410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BF911BA-9EE5-4E72-AE7D-EA7A151E2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418" y="3884514"/>
            <a:ext cx="2583729" cy="162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C0E58C1-E5B1-4DD6-882C-B60115211430}"/>
              </a:ext>
            </a:extLst>
          </p:cNvPr>
          <p:cNvSpPr/>
          <p:nvPr/>
        </p:nvSpPr>
        <p:spPr>
          <a:xfrm>
            <a:off x="8424417" y="3976177"/>
            <a:ext cx="2583730" cy="1621410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9D5919-BDD8-4015-82B2-671AACA4F5DA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3421930" y="2182110"/>
            <a:ext cx="120937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D4C784-05FD-4158-A869-F0EC4E9BDD8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7215039" y="2182110"/>
            <a:ext cx="120938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F518B26D-5B8D-49A6-8009-2F50B3F90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310" y="3976176"/>
            <a:ext cx="2583729" cy="162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762386-BD16-4062-99F6-EBE05CC402B3}"/>
              </a:ext>
            </a:extLst>
          </p:cNvPr>
          <p:cNvSpPr/>
          <p:nvPr/>
        </p:nvSpPr>
        <p:spPr>
          <a:xfrm>
            <a:off x="4631309" y="3972674"/>
            <a:ext cx="2583730" cy="1621410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5BB400-248D-4EAD-98CA-0058AB063864}"/>
              </a:ext>
            </a:extLst>
          </p:cNvPr>
          <p:cNvCxnSpPr/>
          <p:nvPr/>
        </p:nvCxnSpPr>
        <p:spPr>
          <a:xfrm>
            <a:off x="3421930" y="4783379"/>
            <a:ext cx="120937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9EBCE46-47EE-4BB8-8BD0-3EC6157FF549}"/>
              </a:ext>
            </a:extLst>
          </p:cNvPr>
          <p:cNvCxnSpPr/>
          <p:nvPr/>
        </p:nvCxnSpPr>
        <p:spPr>
          <a:xfrm>
            <a:off x="7215039" y="4783379"/>
            <a:ext cx="120937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2BCA27A-6767-4820-A0BC-81D02415C0CB}"/>
              </a:ext>
            </a:extLst>
          </p:cNvPr>
          <p:cNvSpPr txBox="1"/>
          <p:nvPr/>
        </p:nvSpPr>
        <p:spPr>
          <a:xfrm>
            <a:off x="1004954" y="926816"/>
            <a:ext cx="225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Speech in Parliament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4D36FB-629A-43B5-AF6F-DE38420BE85D}"/>
              </a:ext>
            </a:extLst>
          </p:cNvPr>
          <p:cNvSpPr txBox="1"/>
          <p:nvPr/>
        </p:nvSpPr>
        <p:spPr>
          <a:xfrm>
            <a:off x="4798064" y="906049"/>
            <a:ext cx="2250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Recorded in Hansard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80A21C-9762-432C-B560-4D6B21A86D5A}"/>
              </a:ext>
            </a:extLst>
          </p:cNvPr>
          <p:cNvSpPr txBox="1"/>
          <p:nvPr/>
        </p:nvSpPr>
        <p:spPr>
          <a:xfrm>
            <a:off x="8334969" y="931018"/>
            <a:ext cx="276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Speeches converted to XML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BCCFFA-D20B-4B68-A73C-DE192E05EFCF}"/>
              </a:ext>
            </a:extLst>
          </p:cNvPr>
          <p:cNvSpPr txBox="1"/>
          <p:nvPr/>
        </p:nvSpPr>
        <p:spPr>
          <a:xfrm>
            <a:off x="838199" y="3563357"/>
            <a:ext cx="2583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cleaning/processing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08EE9A-2057-45CB-B334-D66A31BE1DA9}"/>
              </a:ext>
            </a:extLst>
          </p:cNvPr>
          <p:cNvSpPr txBox="1"/>
          <p:nvPr/>
        </p:nvSpPr>
        <p:spPr>
          <a:xfrm>
            <a:off x="4934122" y="3563357"/>
            <a:ext cx="200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Topic Classification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94C131-63E6-41B4-B47E-37B3304F8C8C}"/>
              </a:ext>
            </a:extLst>
          </p:cNvPr>
          <p:cNvSpPr txBox="1"/>
          <p:nvPr/>
        </p:nvSpPr>
        <p:spPr>
          <a:xfrm>
            <a:off x="9087803" y="3564530"/>
            <a:ext cx="1256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60237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AC5AD953-635B-2B48-B87A-4F5101B6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661"/>
            <a:ext cx="10515600" cy="701731"/>
          </a:xfrm>
        </p:spPr>
        <p:txBody>
          <a:bodyPr/>
          <a:lstStyle/>
          <a:p>
            <a:r>
              <a:rPr lang="en-US" sz="4400" dirty="0"/>
              <a:t>Topic Classification</a:t>
            </a:r>
          </a:p>
        </p:txBody>
      </p:sp>
      <p:sp>
        <p:nvSpPr>
          <p:cNvPr id="6" name="Content Placeholder">
            <a:extLst>
              <a:ext uri="{FF2B5EF4-FFF2-40B4-BE49-F238E27FC236}">
                <a16:creationId xmlns:a16="http://schemas.microsoft.com/office/drawing/2014/main" id="{4C842C63-75A3-F044-9F81-2C8C2B628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092"/>
            <a:ext cx="10515600" cy="3846309"/>
          </a:xfrm>
        </p:spPr>
        <p:txBody>
          <a:bodyPr/>
          <a:lstStyle/>
          <a:p>
            <a:r>
              <a:rPr lang="en-GB" sz="2800" dirty="0"/>
              <a:t>Machine Learning </a:t>
            </a:r>
          </a:p>
          <a:p>
            <a:r>
              <a:rPr lang="en-GB" sz="2800" dirty="0">
                <a:solidFill>
                  <a:schemeClr val="tx1"/>
                </a:solidFill>
              </a:rPr>
              <a:t>Rules-based system</a:t>
            </a:r>
          </a:p>
          <a:p>
            <a:r>
              <a:rPr lang="en-GB" sz="2800" dirty="0"/>
              <a:t>Debate titles vs speeches vs both</a:t>
            </a:r>
            <a:endParaRPr lang="en-GB" sz="2800" dirty="0">
              <a:solidFill>
                <a:schemeClr val="tx1"/>
              </a:solidFill>
            </a:endParaRPr>
          </a:p>
          <a:p>
            <a:r>
              <a:rPr lang="en-GB" sz="2800" dirty="0"/>
              <a:t>Evaluation</a:t>
            </a:r>
          </a:p>
          <a:p>
            <a:r>
              <a:rPr lang="en-GB" sz="2800" dirty="0">
                <a:solidFill>
                  <a:schemeClr val="tx1"/>
                </a:solidFill>
              </a:rPr>
              <a:t>Further development</a:t>
            </a:r>
            <a:endParaRPr lang="en-GB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B1F2472B-B794-4F12-8E6E-3958DE0E7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752" y="1571761"/>
            <a:ext cx="4471027" cy="280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6D58B35-D205-4B28-93F0-528AE9A3E269}"/>
              </a:ext>
            </a:extLst>
          </p:cNvPr>
          <p:cNvSpPr/>
          <p:nvPr/>
        </p:nvSpPr>
        <p:spPr>
          <a:xfrm>
            <a:off x="6501750" y="1568259"/>
            <a:ext cx="4471027" cy="2805777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105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AC5AD953-635B-2B48-B87A-4F5101B6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411"/>
            <a:ext cx="10515600" cy="701731"/>
          </a:xfrm>
        </p:spPr>
        <p:txBody>
          <a:bodyPr/>
          <a:lstStyle/>
          <a:p>
            <a:r>
              <a:rPr lang="en-GB" sz="4400" dirty="0"/>
              <a:t>Dashboard</a:t>
            </a:r>
            <a:endParaRPr lang="en-US" sz="4400" dirty="0"/>
          </a:p>
        </p:txBody>
      </p:sp>
      <p:sp>
        <p:nvSpPr>
          <p:cNvPr id="6" name="Content Placeholder">
            <a:extLst>
              <a:ext uri="{FF2B5EF4-FFF2-40B4-BE49-F238E27FC236}">
                <a16:creationId xmlns:a16="http://schemas.microsoft.com/office/drawing/2014/main" id="{4C842C63-75A3-F044-9F81-2C8C2B628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5589"/>
            <a:ext cx="3724373" cy="1855893"/>
          </a:xfrm>
        </p:spPr>
        <p:txBody>
          <a:bodyPr/>
          <a:lstStyle/>
          <a:p>
            <a:r>
              <a:rPr lang="en-GB" sz="2800" dirty="0">
                <a:hlinkClick r:id="rId3"/>
              </a:rPr>
              <a:t>Prototype dashboard</a:t>
            </a:r>
            <a:endParaRPr lang="en-GB" sz="2800" dirty="0"/>
          </a:p>
          <a:p>
            <a:pPr lvl="1"/>
            <a:r>
              <a:rPr lang="en-GB" sz="2400" dirty="0"/>
              <a:t>View by topic</a:t>
            </a:r>
          </a:p>
          <a:p>
            <a:pPr lvl="1"/>
            <a:r>
              <a:rPr lang="en-GB" sz="2400" dirty="0"/>
              <a:t>View by MP</a:t>
            </a:r>
          </a:p>
          <a:p>
            <a:pPr lvl="1"/>
            <a:r>
              <a:rPr lang="en-GB" sz="2400" dirty="0"/>
              <a:t>Long-term trend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2B5C63-B2AD-4E80-9668-3170BD96D5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927" y="1256142"/>
            <a:ext cx="7018699" cy="389984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3B28293-B53D-4E3A-9F52-07F15E385520}"/>
              </a:ext>
            </a:extLst>
          </p:cNvPr>
          <p:cNvSpPr/>
          <p:nvPr/>
        </p:nvSpPr>
        <p:spPr>
          <a:xfrm>
            <a:off x="4940927" y="1256142"/>
            <a:ext cx="7018699" cy="3899848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235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AC5AD953-635B-2B48-B87A-4F5101B6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01" y="234815"/>
            <a:ext cx="10515600" cy="701731"/>
          </a:xfrm>
        </p:spPr>
        <p:txBody>
          <a:bodyPr/>
          <a:lstStyle/>
          <a:p>
            <a:r>
              <a:rPr lang="en-GB" sz="4400" dirty="0"/>
              <a:t>What I learned</a:t>
            </a:r>
            <a:endParaRPr lang="en-US" sz="4400" dirty="0"/>
          </a:p>
        </p:txBody>
      </p:sp>
      <p:sp>
        <p:nvSpPr>
          <p:cNvPr id="6" name="Content Placeholder">
            <a:extLst>
              <a:ext uri="{FF2B5EF4-FFF2-40B4-BE49-F238E27FC236}">
                <a16:creationId xmlns:a16="http://schemas.microsoft.com/office/drawing/2014/main" id="{4C842C63-75A3-F044-9F81-2C8C2B628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30907"/>
            <a:ext cx="5141976" cy="5727722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Data science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Coding, incl. experience with plenty of Python packages, modular code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Debugging + problem formulation 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Git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Documentation – reading &amp; writing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Web scraping, automating file downloads &amp; dealing with ONS network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NLP with </a:t>
            </a:r>
            <a:r>
              <a:rPr lang="en-GB" sz="1800" dirty="0" err="1">
                <a:solidFill>
                  <a:schemeClr val="tx1"/>
                </a:solidFill>
              </a:rPr>
              <a:t>spaCy</a:t>
            </a:r>
            <a:endParaRPr lang="en-GB" sz="1800" dirty="0">
              <a:solidFill>
                <a:schemeClr val="tx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Rules based NLP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Machine Learning modelling 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Evaluating approaches </a:t>
            </a:r>
          </a:p>
          <a:p>
            <a:pPr marL="1200150" lvl="2" indent="-285750">
              <a:buFontTx/>
              <a:buChar char="-"/>
            </a:pPr>
            <a:r>
              <a:rPr lang="en-GB" sz="1400" dirty="0">
                <a:solidFill>
                  <a:schemeClr val="tx1"/>
                </a:solidFill>
              </a:rPr>
              <a:t>rules vs ML</a:t>
            </a:r>
          </a:p>
          <a:p>
            <a:pPr marL="1200150" lvl="2" indent="-285750">
              <a:buFontTx/>
              <a:buChar char="-"/>
            </a:pPr>
            <a:r>
              <a:rPr lang="en-GB" sz="1400" dirty="0">
                <a:solidFill>
                  <a:prstClr val="black"/>
                </a:solidFill>
              </a:rPr>
              <a:t>Recall &amp; Precision (False positives, false negatives etc.)</a:t>
            </a:r>
          </a:p>
          <a:p>
            <a:pPr marL="914400" lvl="2" indent="0">
              <a:buNone/>
            </a:pPr>
            <a:endParaRPr lang="en-GB" sz="1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927BB0-A37E-4CFF-BA84-6146C984B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00048"/>
            <a:ext cx="5607576" cy="399840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F4E644-C70D-413B-A021-20DFC19C8807}"/>
              </a:ext>
            </a:extLst>
          </p:cNvPr>
          <p:cNvSpPr/>
          <p:nvPr/>
        </p:nvSpPr>
        <p:spPr>
          <a:xfrm>
            <a:off x="6096000" y="1300048"/>
            <a:ext cx="5607576" cy="3998406"/>
          </a:xfrm>
          <a:prstGeom prst="rect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6448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AC5AD953-635B-2B48-B87A-4F5101B6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01" y="234815"/>
            <a:ext cx="10515600" cy="701731"/>
          </a:xfrm>
        </p:spPr>
        <p:txBody>
          <a:bodyPr/>
          <a:lstStyle/>
          <a:p>
            <a:r>
              <a:rPr lang="en-GB" sz="4400" dirty="0"/>
              <a:t>What I learned</a:t>
            </a:r>
            <a:endParaRPr lang="en-US" sz="4400" dirty="0"/>
          </a:p>
        </p:txBody>
      </p:sp>
      <p:sp>
        <p:nvSpPr>
          <p:cNvPr id="6" name="Content Placeholder">
            <a:extLst>
              <a:ext uri="{FF2B5EF4-FFF2-40B4-BE49-F238E27FC236}">
                <a16:creationId xmlns:a16="http://schemas.microsoft.com/office/drawing/2014/main" id="{4C842C63-75A3-F044-9F81-2C8C2B628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7797"/>
            <a:ext cx="5383491" cy="4189865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Project management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Using GitHub to manage a Data Science project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Further experience with Agile development practices 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Asynchronous working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Scoping realistic aims for prototype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Importance of early user engagement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Wireframing product very early on 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schemeClr val="tx1"/>
                </a:solidFill>
              </a:rPr>
              <a:t>Identifying user priorities</a:t>
            </a:r>
          </a:p>
          <a:p>
            <a:pPr marL="742950" lvl="1" indent="-285750">
              <a:buFontTx/>
              <a:buChar char="-"/>
            </a:pPr>
            <a:r>
              <a:rPr lang="en-GB" sz="1800" dirty="0">
                <a:solidFill>
                  <a:prstClr val="black"/>
                </a:solidFill>
              </a:rPr>
              <a:t>User testing &amp; working in the open with users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4DB595-24EB-492B-9693-83DDC39A7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1691" y="1708019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892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AC5AD953-635B-2B48-B87A-4F5101B6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829"/>
            <a:ext cx="10515600" cy="701731"/>
          </a:xfrm>
        </p:spPr>
        <p:txBody>
          <a:bodyPr/>
          <a:lstStyle/>
          <a:p>
            <a:r>
              <a:rPr lang="en-GB" sz="4400" dirty="0"/>
              <a:t>What next?</a:t>
            </a:r>
            <a:endParaRPr lang="en-US" sz="4400" dirty="0"/>
          </a:p>
        </p:txBody>
      </p:sp>
      <p:sp>
        <p:nvSpPr>
          <p:cNvPr id="6" name="Content Placeholder">
            <a:extLst>
              <a:ext uri="{FF2B5EF4-FFF2-40B4-BE49-F238E27FC236}">
                <a16:creationId xmlns:a16="http://schemas.microsoft.com/office/drawing/2014/main" id="{4C842C63-75A3-F044-9F81-2C8C2B628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279"/>
            <a:ext cx="10515600" cy="3016723"/>
          </a:xfrm>
        </p:spPr>
        <p:txBody>
          <a:bodyPr/>
          <a:lstStyle/>
          <a:p>
            <a:r>
              <a:rPr lang="en-GB" sz="2000" dirty="0"/>
              <a:t>Productionise dashboard – weekly updates, live data</a:t>
            </a:r>
          </a:p>
          <a:p>
            <a:r>
              <a:rPr lang="en-GB" sz="2000" dirty="0"/>
              <a:t>Include all data from UK Parliament, then add in NI Executive, Scottish Parliament &amp; Welsh Senedd </a:t>
            </a:r>
          </a:p>
          <a:p>
            <a:r>
              <a:rPr lang="en-GB" sz="2000" dirty="0"/>
              <a:t>Automatic identification of topics with frequent/infrequent mentions</a:t>
            </a:r>
            <a:endParaRPr lang="en-GB" sz="2000" dirty="0">
              <a:solidFill>
                <a:prstClr val="black"/>
              </a:solidFill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GB" sz="2000" dirty="0">
                <a:solidFill>
                  <a:prstClr val="black"/>
                </a:solidFill>
              </a:rPr>
              <a:t>Link up with OSR to look at how we might evaluate how our stats are used in Parliament </a:t>
            </a: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GB" sz="2000" dirty="0">
                <a:solidFill>
                  <a:prstClr val="black"/>
                </a:solidFill>
              </a:rPr>
              <a:t>Expand approach to include govt policy papers </a:t>
            </a:r>
          </a:p>
          <a:p>
            <a:pPr>
              <a:spcAft>
                <a:spcPts val="0"/>
              </a:spcAft>
            </a:pPr>
            <a:r>
              <a:rPr lang="en-GB" sz="2100" dirty="0">
                <a:solidFill>
                  <a:prstClr val="black"/>
                </a:solidFill>
              </a:rPr>
              <a:t>X-gov possibilities </a:t>
            </a:r>
          </a:p>
          <a:p>
            <a:pPr lvl="1">
              <a:spcAft>
                <a:spcPts val="0"/>
              </a:spcAft>
            </a:pPr>
            <a:r>
              <a:rPr lang="en-GB" sz="1400" dirty="0">
                <a:solidFill>
                  <a:prstClr val="black"/>
                </a:solidFill>
              </a:rPr>
              <a:t>Could be adapted to suit other government departments</a:t>
            </a:r>
          </a:p>
        </p:txBody>
      </p:sp>
    </p:spTree>
    <p:extLst>
      <p:ext uri="{BB962C8B-B14F-4D97-AF65-F5344CB8AC3E}">
        <p14:creationId xmlns:p14="http://schemas.microsoft.com/office/powerpoint/2010/main" val="251211827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545</Words>
  <Application>Microsoft Office PowerPoint</Application>
  <PresentationFormat>Widescreen</PresentationFormat>
  <Paragraphs>104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1_Office Theme</vt:lpstr>
      <vt:lpstr>Identifying mentions of ONS in the UK Parliament</vt:lpstr>
      <vt:lpstr>Initial Objectives</vt:lpstr>
      <vt:lpstr>Challenges</vt:lpstr>
      <vt:lpstr>Method</vt:lpstr>
      <vt:lpstr>Topic Classification</vt:lpstr>
      <vt:lpstr>Dashboard</vt:lpstr>
      <vt:lpstr>What I learned</vt:lpstr>
      <vt:lpstr>What I learned</vt:lpstr>
      <vt:lpstr>What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Corbett, Rory</dc:creator>
  <cp:lastModifiedBy>Corbett, Rory</cp:lastModifiedBy>
  <cp:revision>21</cp:revision>
  <dcterms:created xsi:type="dcterms:W3CDTF">2021-06-25T08:38:09Z</dcterms:created>
  <dcterms:modified xsi:type="dcterms:W3CDTF">2021-07-08T12:56:07Z</dcterms:modified>
</cp:coreProperties>
</file>