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90" d="100"/>
          <a:sy n="90" d="100"/>
        </p:scale>
        <p:origin x="1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F343-71DF-4DD0-8A22-1B8524141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C2179-A419-4CCA-A192-7C251D0BC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FD5F-783C-49E4-BC42-B7497429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5A127-7C00-4FA8-8CCA-00A3E644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F4DF-2BC0-4F34-ACBB-E1C2B21F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A6BC-A2BE-4BF0-A6C6-61635EE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088FE-D144-4362-99E4-9A56202E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A958-9B1A-41F1-A8C7-7EA886CE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CD9E-B5E0-4944-8E3A-739E1B71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CD48-D718-4A7D-B3B2-8148C207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8AA0-00FF-47FD-AFFA-5A5BE8BE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904F-8695-4701-8782-D1213F813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8E22-177A-448D-9B60-BD2B05E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B8C8-0B9F-4C2F-BFAB-7711612C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048CA-1DB7-4234-A046-62CD643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9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BA04-D2A1-43EF-AF03-34E1229F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EA3A-6E89-4950-B2A0-068129EA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0530-F684-4FED-83BE-314BB50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596D-9982-4860-AAB1-DC7EC3D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C719-19E1-447A-A82D-BF9E999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8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1749-FC49-485F-85DF-F2BDAF48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1F9C-8317-4BD1-B413-3BB3C1B7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2A64-D91D-4C61-846D-4CB04201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3D23-B843-41D3-98E1-315211F2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4133-53E2-40A1-AE5B-30B298C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2FAC-B511-4E8B-80A8-F1624559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76F2-4302-4095-BAAF-3EDECC8BA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90A4-2EEC-445D-A4CD-65F93BFA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07DE-B761-44D5-9424-9FEDCE5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F6A1-281E-47EA-8F3D-ACAA5E44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DD7E-FBC6-49EF-B7EF-9C6B39AC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E08C-085E-47C6-A661-2AE7205E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18E2F-40D6-4064-85F1-8ADA0833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D393-A224-428D-8DB3-B520684E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A13BB-9468-43BA-977A-E4370FED7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F0B0C-792A-4366-8532-9A5ABBCCB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727D9-A931-498B-A264-6D07CBC9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F7498-8699-4620-92D3-BC79DA49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05069-4DE6-46A0-A2A5-48A1B7DC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48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D5E7-1FC0-4875-9B9D-78FB674B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CB83F-5DBC-4A2E-ACF4-0769685F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EEB74-CEC3-4218-AF53-9966656A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E728E-E181-479E-A5D9-1FEE6161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7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1D3F9-748C-4A7A-9326-FA2E67DD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56E2-676D-43FB-A1A3-90B8E59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CD6C1-500B-41DC-8C11-3723DB6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0B2-C4F7-4EDB-8B8A-39AD2B31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45D9-3752-438D-A7A8-70374AA5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DEC49-D057-431A-8B69-368C9DD2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F907-179C-405B-BD9D-AD5BF0E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8DA7-EEB2-4020-9DA7-1B9F0B44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F8C7-D29D-4C76-A9B3-31682E97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3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1665-CFBE-4473-B934-5F64B54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65364-7905-4FA5-8A83-E143962EB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9FBDD-768B-429B-A1EE-D00AE19F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C39A8-9CE9-469D-8AAB-064E4BA7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B582-5BDB-4D43-8213-46913454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C4676-DB2D-42AF-9D34-5EC58B89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51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97933-0ED2-40F1-AD79-B194FB85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39A6E-9038-4FA0-8005-35E13114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3446-25CE-4A24-8366-DD590F828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C15F-66E1-47D7-9638-C4B54FCA5D23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A4B1-4781-4479-A279-8158336E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C1D9-DFF4-4BCB-9187-F9EA1A61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EBBA-5A86-41D7-AFA5-322BCFD88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itish Library">
            <a:extLst>
              <a:ext uri="{FF2B5EF4-FFF2-40B4-BE49-F238E27FC236}">
                <a16:creationId xmlns:a16="http://schemas.microsoft.com/office/drawing/2014/main" id="{CC7777F3-04BF-46CC-9A90-B27C1DDB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4" y="102998"/>
            <a:ext cx="4890452" cy="288067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ome library">
            <a:extLst>
              <a:ext uri="{FF2B5EF4-FFF2-40B4-BE49-F238E27FC236}">
                <a16:creationId xmlns:a16="http://schemas.microsoft.com/office/drawing/2014/main" id="{FB2202A1-9BC8-4D4C-8402-B810A034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93" y="1002806"/>
            <a:ext cx="3373842" cy="42113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stering the art of french cooking">
            <a:extLst>
              <a:ext uri="{FF2B5EF4-FFF2-40B4-BE49-F238E27FC236}">
                <a16:creationId xmlns:a16="http://schemas.microsoft.com/office/drawing/2014/main" id="{9BE07D1B-2D40-4107-8A39-1BA56922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09" y="1922877"/>
            <a:ext cx="2831147" cy="408775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cipe written">
            <a:extLst>
              <a:ext uri="{FF2B5EF4-FFF2-40B4-BE49-F238E27FC236}">
                <a16:creationId xmlns:a16="http://schemas.microsoft.com/office/drawing/2014/main" id="{EE1DF6C5-9D53-4988-B18A-B605FC9A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192" y="3258738"/>
            <a:ext cx="3190240" cy="319024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4CF09-7735-4B46-AC68-D2430CE9F286}"/>
              </a:ext>
            </a:extLst>
          </p:cNvPr>
          <p:cNvSpPr txBox="1"/>
          <p:nvPr/>
        </p:nvSpPr>
        <p:spPr>
          <a:xfrm>
            <a:off x="0" y="0"/>
            <a:ext cx="134210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CRAN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4C9E0-34A8-4A7F-A2E7-6053EC2B835C}"/>
              </a:ext>
            </a:extLst>
          </p:cNvPr>
          <p:cNvSpPr txBox="1"/>
          <p:nvPr/>
        </p:nvSpPr>
        <p:spPr>
          <a:xfrm>
            <a:off x="3262031" y="721416"/>
            <a:ext cx="138252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957A-D744-47A7-B5DB-7291C45E16B2}"/>
              </a:ext>
            </a:extLst>
          </p:cNvPr>
          <p:cNvSpPr txBox="1"/>
          <p:nvPr/>
        </p:nvSpPr>
        <p:spPr>
          <a:xfrm>
            <a:off x="5224620" y="1664209"/>
            <a:ext cx="174275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390F-551F-4275-8E44-45BD8BC5A4FD}"/>
              </a:ext>
            </a:extLst>
          </p:cNvPr>
          <p:cNvSpPr txBox="1"/>
          <p:nvPr/>
        </p:nvSpPr>
        <p:spPr>
          <a:xfrm>
            <a:off x="8198234" y="2986336"/>
            <a:ext cx="1669422" cy="6155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rgbClr val="FF0000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5472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itish Library">
            <a:extLst>
              <a:ext uri="{FF2B5EF4-FFF2-40B4-BE49-F238E27FC236}">
                <a16:creationId xmlns:a16="http://schemas.microsoft.com/office/drawing/2014/main" id="{CC7777F3-04BF-46CC-9A90-B27C1DDB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858"/>
            <a:ext cx="12192001" cy="684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4CF09-7735-4B46-AC68-D2430CE9F286}"/>
              </a:ext>
            </a:extLst>
          </p:cNvPr>
          <p:cNvSpPr txBox="1"/>
          <p:nvPr/>
        </p:nvSpPr>
        <p:spPr>
          <a:xfrm>
            <a:off x="1" y="53973"/>
            <a:ext cx="2050026" cy="10156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CRAN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544CA-E6D5-4FF0-9850-124354F7D9FE}"/>
              </a:ext>
            </a:extLst>
          </p:cNvPr>
          <p:cNvSpPr txBox="1"/>
          <p:nvPr/>
        </p:nvSpPr>
        <p:spPr>
          <a:xfrm>
            <a:off x="-1" y="1270950"/>
            <a:ext cx="9026014" cy="3847207"/>
          </a:xfrm>
          <a:prstGeom prst="rect">
            <a:avLst/>
          </a:prstGeom>
          <a:solidFill>
            <a:srgbClr val="000000">
              <a:alpha val="74902"/>
            </a:srgb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C</a:t>
            </a:r>
            <a:r>
              <a:rPr lang="en-GB" sz="4800" dirty="0">
                <a:solidFill>
                  <a:schemeClr val="bg1"/>
                </a:solidFill>
              </a:rPr>
              <a:t>omprehensive </a:t>
            </a:r>
            <a:r>
              <a:rPr lang="en-GB" sz="4800" b="1" dirty="0">
                <a:solidFill>
                  <a:schemeClr val="bg1"/>
                </a:solidFill>
              </a:rPr>
              <a:t>R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b="1" dirty="0">
                <a:solidFill>
                  <a:schemeClr val="bg1"/>
                </a:solidFill>
              </a:rPr>
              <a:t>A</a:t>
            </a:r>
            <a:r>
              <a:rPr lang="en-GB" sz="4800" dirty="0">
                <a:solidFill>
                  <a:schemeClr val="bg1"/>
                </a:solidFill>
              </a:rPr>
              <a:t>rchive </a:t>
            </a:r>
            <a:r>
              <a:rPr lang="en-GB" sz="4800" b="1" dirty="0">
                <a:solidFill>
                  <a:schemeClr val="bg1"/>
                </a:solidFill>
              </a:rPr>
              <a:t>N</a:t>
            </a:r>
            <a:r>
              <a:rPr lang="en-GB" sz="4800" dirty="0">
                <a:solidFill>
                  <a:schemeClr val="bg1"/>
                </a:solidFill>
              </a:rPr>
              <a:t>etwork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- R equivalent of British Library or Library of Congress</a:t>
            </a: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Contains all packages</a:t>
            </a:r>
          </a:p>
          <a:p>
            <a:pPr marL="342900" indent="-34290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Contains all versions of R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Install package once </a:t>
            </a:r>
            <a:r>
              <a:rPr lang="en-GB" sz="3200" dirty="0">
                <a:solidFill>
                  <a:schemeClr val="bg1"/>
                </a:solidFill>
                <a:sym typeface="Wingdings" panose="05000000000000000000" pitchFamily="2" charset="2"/>
              </a:rPr>
              <a:t>from CRAN to local library.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1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home library">
            <a:extLst>
              <a:ext uri="{FF2B5EF4-FFF2-40B4-BE49-F238E27FC236}">
                <a16:creationId xmlns:a16="http://schemas.microsoft.com/office/drawing/2014/main" id="{FB2202A1-9BC8-4D4C-8402-B810A034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E4C9E0-34A8-4A7F-A2E7-6053EC2B835C}"/>
              </a:ext>
            </a:extLst>
          </p:cNvPr>
          <p:cNvSpPr txBox="1"/>
          <p:nvPr/>
        </p:nvSpPr>
        <p:spPr>
          <a:xfrm>
            <a:off x="-1" y="0"/>
            <a:ext cx="2403987" cy="101566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E042D-AC71-4D86-9FB1-D003CB283617}"/>
              </a:ext>
            </a:extLst>
          </p:cNvPr>
          <p:cNvSpPr txBox="1"/>
          <p:nvPr/>
        </p:nvSpPr>
        <p:spPr>
          <a:xfrm>
            <a:off x="1201992" y="2844567"/>
            <a:ext cx="8556806" cy="3354765"/>
          </a:xfrm>
          <a:prstGeom prst="rect">
            <a:avLst/>
          </a:prstGeom>
          <a:solidFill>
            <a:srgbClr val="000000">
              <a:alpha val="74902"/>
            </a:srgb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Where packages from CRAN are locally stored on your computer.</a:t>
            </a:r>
          </a:p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Load packages into your workspace using: </a:t>
            </a:r>
          </a:p>
          <a:p>
            <a:pPr marL="742950" lvl="1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library(</a:t>
            </a:r>
            <a:r>
              <a:rPr lang="en-GB" sz="3200" dirty="0" err="1">
                <a:solidFill>
                  <a:schemeClr val="bg1"/>
                </a:solidFill>
              </a:rPr>
              <a:t>package_name</a:t>
            </a:r>
            <a:r>
              <a:rPr lang="en-GB" sz="3200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library(</a:t>
            </a:r>
            <a:r>
              <a:rPr lang="en-GB" sz="3200" dirty="0" err="1">
                <a:solidFill>
                  <a:schemeClr val="bg1"/>
                </a:solidFill>
              </a:rPr>
              <a:t>package_name</a:t>
            </a:r>
            <a:r>
              <a:rPr lang="en-GB" sz="3200" dirty="0">
                <a:solidFill>
                  <a:schemeClr val="bg1"/>
                </a:solidFill>
              </a:rPr>
              <a:t>, dependencies = TRUE)</a:t>
            </a:r>
          </a:p>
          <a:p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Image result for mastering the art of french cooking">
            <a:extLst>
              <a:ext uri="{FF2B5EF4-FFF2-40B4-BE49-F238E27FC236}">
                <a16:creationId xmlns:a16="http://schemas.microsoft.com/office/drawing/2014/main" id="{9BE07D1B-2D40-4107-8A39-1BA56922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5" y="61190"/>
            <a:ext cx="4665041" cy="673562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cipe written">
            <a:extLst>
              <a:ext uri="{FF2B5EF4-FFF2-40B4-BE49-F238E27FC236}">
                <a16:creationId xmlns:a16="http://schemas.microsoft.com/office/drawing/2014/main" id="{EE1DF6C5-9D53-4988-B18A-B605FC9A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580" y="53318"/>
            <a:ext cx="6402478" cy="673562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4957A-D744-47A7-B5DB-7291C45E16B2}"/>
              </a:ext>
            </a:extLst>
          </p:cNvPr>
          <p:cNvSpPr txBox="1"/>
          <p:nvPr/>
        </p:nvSpPr>
        <p:spPr>
          <a:xfrm>
            <a:off x="78695" y="34822"/>
            <a:ext cx="174275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390F-551F-4275-8E44-45BD8BC5A4FD}"/>
              </a:ext>
            </a:extLst>
          </p:cNvPr>
          <p:cNvSpPr txBox="1"/>
          <p:nvPr/>
        </p:nvSpPr>
        <p:spPr>
          <a:xfrm>
            <a:off x="5741580" y="34822"/>
            <a:ext cx="1669422" cy="6155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E3ACC-8980-4ADA-9643-A798C123B62C}"/>
              </a:ext>
            </a:extLst>
          </p:cNvPr>
          <p:cNvSpPr txBox="1"/>
          <p:nvPr/>
        </p:nvSpPr>
        <p:spPr>
          <a:xfrm>
            <a:off x="195653" y="835624"/>
            <a:ext cx="5545927" cy="2554545"/>
          </a:xfrm>
          <a:prstGeom prst="rect">
            <a:avLst/>
          </a:prstGeom>
          <a:solidFill>
            <a:srgbClr val="000000">
              <a:alpha val="74902"/>
            </a:srgb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A package is essentially a book of functions (recipes).</a:t>
            </a:r>
          </a:p>
          <a:p>
            <a:pPr marL="285750" indent="-285750">
              <a:buFontTx/>
              <a:buChar char="-"/>
            </a:pPr>
            <a:r>
              <a:rPr lang="en-GB" sz="3200" dirty="0">
                <a:solidFill>
                  <a:schemeClr val="bg1"/>
                </a:solidFill>
              </a:rPr>
              <a:t>Functions take arguments (ingredients) and are made up of a list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24466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itish Library">
            <a:extLst>
              <a:ext uri="{FF2B5EF4-FFF2-40B4-BE49-F238E27FC236}">
                <a16:creationId xmlns:a16="http://schemas.microsoft.com/office/drawing/2014/main" id="{CC7777F3-04BF-46CC-9A90-B27C1DDB9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4" y="102998"/>
            <a:ext cx="4890452" cy="288067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ome library">
            <a:extLst>
              <a:ext uri="{FF2B5EF4-FFF2-40B4-BE49-F238E27FC236}">
                <a16:creationId xmlns:a16="http://schemas.microsoft.com/office/drawing/2014/main" id="{FB2202A1-9BC8-4D4C-8402-B810A034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693" y="1002806"/>
            <a:ext cx="3373842" cy="42113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stering the art of french cooking">
            <a:extLst>
              <a:ext uri="{FF2B5EF4-FFF2-40B4-BE49-F238E27FC236}">
                <a16:creationId xmlns:a16="http://schemas.microsoft.com/office/drawing/2014/main" id="{9BE07D1B-2D40-4107-8A39-1BA56922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09" y="1922877"/>
            <a:ext cx="2831147" cy="4087752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cipe written">
            <a:extLst>
              <a:ext uri="{FF2B5EF4-FFF2-40B4-BE49-F238E27FC236}">
                <a16:creationId xmlns:a16="http://schemas.microsoft.com/office/drawing/2014/main" id="{EE1DF6C5-9D53-4988-B18A-B605FC9A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192" y="3258738"/>
            <a:ext cx="3190240" cy="319024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4CF09-7735-4B46-AC68-D2430CE9F286}"/>
              </a:ext>
            </a:extLst>
          </p:cNvPr>
          <p:cNvSpPr txBox="1"/>
          <p:nvPr/>
        </p:nvSpPr>
        <p:spPr>
          <a:xfrm>
            <a:off x="0" y="0"/>
            <a:ext cx="1342103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CRAN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4C9E0-34A8-4A7F-A2E7-6053EC2B835C}"/>
              </a:ext>
            </a:extLst>
          </p:cNvPr>
          <p:cNvSpPr txBox="1"/>
          <p:nvPr/>
        </p:nvSpPr>
        <p:spPr>
          <a:xfrm>
            <a:off x="3262031" y="721416"/>
            <a:ext cx="1382520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957A-D744-47A7-B5DB-7291C45E16B2}"/>
              </a:ext>
            </a:extLst>
          </p:cNvPr>
          <p:cNvSpPr txBox="1"/>
          <p:nvPr/>
        </p:nvSpPr>
        <p:spPr>
          <a:xfrm>
            <a:off x="5224620" y="1664209"/>
            <a:ext cx="1742759" cy="64633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package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4390F-551F-4275-8E44-45BD8BC5A4FD}"/>
              </a:ext>
            </a:extLst>
          </p:cNvPr>
          <p:cNvSpPr txBox="1"/>
          <p:nvPr/>
        </p:nvSpPr>
        <p:spPr>
          <a:xfrm>
            <a:off x="8198234" y="2986336"/>
            <a:ext cx="1669422" cy="6155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400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7544CA-E6D5-4FF0-9850-124354F7D9FE}"/>
              </a:ext>
            </a:extLst>
          </p:cNvPr>
          <p:cNvSpPr txBox="1"/>
          <p:nvPr/>
        </p:nvSpPr>
        <p:spPr>
          <a:xfrm>
            <a:off x="89292" y="813750"/>
            <a:ext cx="3136194" cy="461665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Install package once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EDC5B-6922-4F54-B058-CA9CBE5DCC21}"/>
              </a:ext>
            </a:extLst>
          </p:cNvPr>
          <p:cNvSpPr txBox="1"/>
          <p:nvPr/>
        </p:nvSpPr>
        <p:spPr>
          <a:xfrm>
            <a:off x="2580968" y="1790475"/>
            <a:ext cx="2622280" cy="461665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Load from library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9162D-32F8-48B1-BB1D-E74DB074FD30}"/>
              </a:ext>
            </a:extLst>
          </p:cNvPr>
          <p:cNvSpPr txBox="1"/>
          <p:nvPr/>
        </p:nvSpPr>
        <p:spPr>
          <a:xfrm>
            <a:off x="5309259" y="2967335"/>
            <a:ext cx="2831147" cy="461665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Call from package </a:t>
            </a:r>
            <a:r>
              <a:rPr lang="en-GB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2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14136</TotalTime>
  <Words>116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Baker</dc:creator>
  <cp:lastModifiedBy>Laurie Baker</cp:lastModifiedBy>
  <cp:revision>8</cp:revision>
  <dcterms:created xsi:type="dcterms:W3CDTF">2019-12-27T17:02:03Z</dcterms:created>
  <dcterms:modified xsi:type="dcterms:W3CDTF">2020-01-06T13:35:37Z</dcterms:modified>
</cp:coreProperties>
</file>