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88" r:id="rId3"/>
    <p:sldId id="292" r:id="rId4"/>
    <p:sldId id="263" r:id="rId5"/>
    <p:sldId id="289" r:id="rId6"/>
    <p:sldId id="290" r:id="rId7"/>
    <p:sldId id="291" r:id="rId8"/>
    <p:sldId id="304" r:id="rId9"/>
    <p:sldId id="299" r:id="rId10"/>
    <p:sldId id="306" r:id="rId11"/>
    <p:sldId id="307" r:id="rId12"/>
    <p:sldId id="308" r:id="rId13"/>
    <p:sldId id="305" r:id="rId14"/>
    <p:sldId id="310" r:id="rId15"/>
    <p:sldId id="311" r:id="rId16"/>
    <p:sldId id="312" r:id="rId17"/>
    <p:sldId id="313" r:id="rId18"/>
    <p:sldId id="314" r:id="rId19"/>
    <p:sldId id="315" r:id="rId20"/>
    <p:sldId id="316" r:id="rId21"/>
    <p:sldId id="320" r:id="rId22"/>
    <p:sldId id="321" r:id="rId23"/>
    <p:sldId id="319" r:id="rId24"/>
    <p:sldId id="317" r:id="rId25"/>
    <p:sldId id="309" r:id="rId26"/>
    <p:sldId id="298" r:id="rId27"/>
    <p:sldId id="318" r:id="rId28"/>
    <p:sldId id="300" r:id="rId29"/>
    <p:sldId id="301" r:id="rId30"/>
    <p:sldId id="303" r:id="rId31"/>
    <p:sldId id="302" r:id="rId32"/>
    <p:sldId id="322" r:id="rId33"/>
    <p:sldId id="278" r:id="rId34"/>
  </p:sldIdLst>
  <p:sldSz cx="18288000" cy="10287000"/>
  <p:notesSz cx="6858000" cy="9144000"/>
  <p:embeddedFontLst>
    <p:embeddedFont>
      <p:font typeface="Calibri" panose="020F0502020204030204" pitchFamily="34" charset="0"/>
      <p:regular r:id="rId36"/>
      <p:bold r:id="rId37"/>
      <p:italic r:id="rId38"/>
      <p:boldItalic r:id="rId39"/>
    </p:embeddedFont>
    <p:embeddedFont>
      <p:font typeface="Playfair Display Black" panose="00000A00000000000000" pitchFamily="2" charset="0"/>
      <p:bold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249FB5C-181E-4939-8944-9D18E600644B}">
          <p14:sldIdLst>
            <p14:sldId id="256"/>
          </p14:sldIdLst>
        </p14:section>
        <p14:section name="Akanksha" id="{D0033ED9-9F4D-4BB4-8D76-AF54F2DD3CF2}">
          <p14:sldIdLst>
            <p14:sldId id="288"/>
            <p14:sldId id="292"/>
            <p14:sldId id="263"/>
            <p14:sldId id="289"/>
            <p14:sldId id="290"/>
            <p14:sldId id="291"/>
          </p14:sldIdLst>
        </p14:section>
        <p14:section name="Raj" id="{28179593-FDEC-4330-BB12-F34847ABB3E3}">
          <p14:sldIdLst>
            <p14:sldId id="304"/>
            <p14:sldId id="299"/>
            <p14:sldId id="306"/>
            <p14:sldId id="307"/>
            <p14:sldId id="308"/>
            <p14:sldId id="305"/>
          </p14:sldIdLst>
        </p14:section>
        <p14:section name="Ishika" id="{309F9ED2-A7E3-4C8D-9697-D7F99B8070E3}">
          <p14:sldIdLst>
            <p14:sldId id="310"/>
            <p14:sldId id="311"/>
            <p14:sldId id="312"/>
            <p14:sldId id="313"/>
            <p14:sldId id="314"/>
            <p14:sldId id="315"/>
          </p14:sldIdLst>
        </p14:section>
        <p14:section name="Mustafa" id="{9DBD950E-2AF4-4C3C-A0A1-60572A730E77}">
          <p14:sldIdLst>
            <p14:sldId id="316"/>
            <p14:sldId id="320"/>
            <p14:sldId id="321"/>
            <p14:sldId id="319"/>
            <p14:sldId id="317"/>
            <p14:sldId id="309"/>
          </p14:sldIdLst>
        </p14:section>
        <p14:section name="Husain" id="{028092B0-4BDD-454A-B241-EB63DF5235D7}">
          <p14:sldIdLst>
            <p14:sldId id="298"/>
            <p14:sldId id="318"/>
            <p14:sldId id="300"/>
            <p14:sldId id="301"/>
            <p14:sldId id="303"/>
            <p14:sldId id="302"/>
            <p14:sldId id="322"/>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8D140-4961-4532-BD58-4F3D4F08A97D}">
  <a:tblStyle styleId="{B098D140-4961-4532-BD58-4F3D4F08A97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600"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87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949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575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286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006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466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484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931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590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290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315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582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4973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7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065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08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900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30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0124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862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94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68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593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860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30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9" name="Google Shape;85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12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23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60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670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15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Shape 83"/>
        <p:cNvGrpSpPr/>
        <p:nvPr/>
      </p:nvGrpSpPr>
      <p:grpSpPr>
        <a:xfrm>
          <a:off x="0" y="0"/>
          <a:ext cx="0" cy="0"/>
          <a:chOff x="0" y="0"/>
          <a:chExt cx="0" cy="0"/>
        </a:xfrm>
      </p:grpSpPr>
      <p:cxnSp>
        <p:nvCxnSpPr>
          <p:cNvPr id="84" name="Google Shape;84;p13"/>
          <p:cNvCxnSpPr/>
          <p:nvPr/>
        </p:nvCxnSpPr>
        <p:spPr>
          <a:xfrm rot="-5400000">
            <a:off x="-4059167" y="4327520"/>
            <a:ext cx="13354541"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80" y="4175120"/>
            <a:ext cx="13354541"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2016971" y="4327520"/>
            <a:ext cx="13354541"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1028700" y="884039"/>
            <a:ext cx="16230600" cy="837426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 name="Google Shape;90;p13"/>
          <p:cNvSpPr txBox="1"/>
          <p:nvPr/>
        </p:nvSpPr>
        <p:spPr>
          <a:xfrm>
            <a:off x="1592374" y="2628900"/>
            <a:ext cx="13583366" cy="4075859"/>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11036" dirty="0">
                <a:solidFill>
                  <a:srgbClr val="0B1320"/>
                </a:solidFill>
                <a:latin typeface="Playfair Display Black"/>
                <a:sym typeface="Playfair Display Black"/>
              </a:rPr>
              <a:t>DATA STRUCTRES:</a:t>
            </a:r>
          </a:p>
          <a:p>
            <a:pPr marL="0" marR="0" lvl="0" indent="0" algn="ctr" rtl="0">
              <a:lnSpc>
                <a:spcPct val="119998"/>
              </a:lnSpc>
              <a:spcBef>
                <a:spcPts val="0"/>
              </a:spcBef>
              <a:spcAft>
                <a:spcPts val="0"/>
              </a:spcAft>
              <a:buNone/>
            </a:pPr>
            <a:r>
              <a:rPr lang="en-US" sz="11036" dirty="0">
                <a:solidFill>
                  <a:srgbClr val="0B1320"/>
                </a:solidFill>
                <a:latin typeface="Playfair Display Black"/>
                <a:sym typeface="Playfair Display Black"/>
              </a:rPr>
              <a:t>ARRAYS</a:t>
            </a:r>
            <a:endParaRPr dirty="0"/>
          </a:p>
        </p:txBody>
      </p:sp>
      <p:grpSp>
        <p:nvGrpSpPr>
          <p:cNvPr id="91" name="Google Shape;91;p13"/>
          <p:cNvGrpSpPr/>
          <p:nvPr/>
        </p:nvGrpSpPr>
        <p:grpSpPr>
          <a:xfrm>
            <a:off x="12385106" y="6084623"/>
            <a:ext cx="4476247" cy="5509227"/>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101" name="Google Shape;101;p13"/>
          <p:cNvCxnSpPr/>
          <p:nvPr/>
        </p:nvCxnSpPr>
        <p:spPr>
          <a:xfrm>
            <a:off x="1592374" y="1883323"/>
            <a:ext cx="13354541" cy="0"/>
          </a:xfrm>
          <a:prstGeom prst="straightConnector1">
            <a:avLst/>
          </a:prstGeom>
          <a:noFill/>
          <a:ln w="38100" cap="flat" cmpd="sng">
            <a:solidFill>
              <a:srgbClr val="0B1320"/>
            </a:solidFill>
            <a:prstDash val="solid"/>
            <a:round/>
            <a:headEnd type="none" w="sm" len="sm"/>
            <a:tailEnd type="none" w="sm" len="sm"/>
          </a:ln>
        </p:spPr>
      </p:cxnSp>
      <p:grpSp>
        <p:nvGrpSpPr>
          <p:cNvPr id="102" name="Google Shape;102;p13"/>
          <p:cNvGrpSpPr/>
          <p:nvPr/>
        </p:nvGrpSpPr>
        <p:grpSpPr>
          <a:xfrm>
            <a:off x="15328896" y="1678999"/>
            <a:ext cx="406823" cy="408647"/>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 name="Google Shape;105;p13"/>
          <p:cNvGrpSpPr/>
          <p:nvPr/>
        </p:nvGrpSpPr>
        <p:grpSpPr>
          <a:xfrm>
            <a:off x="15892570" y="1678999"/>
            <a:ext cx="406823" cy="408647"/>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 name="Google Shape;108;p13"/>
          <p:cNvGrpSpPr/>
          <p:nvPr/>
        </p:nvGrpSpPr>
        <p:grpSpPr>
          <a:xfrm>
            <a:off x="16453618" y="1678999"/>
            <a:ext cx="406823" cy="408647"/>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rgbClr val="F3F6FA"/>
                </a:solidFill>
                <a:latin typeface="Playfair Display Black"/>
                <a:ea typeface="Playfair Display Black"/>
                <a:cs typeface="Playfair Display Black"/>
                <a:sym typeface="Playfair Display Black"/>
              </a:rPr>
              <a:t>09</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5816977"/>
          </a:xfrm>
          <a:prstGeom prst="rect">
            <a:avLst/>
          </a:prstGeom>
          <a:noFill/>
          <a:ln>
            <a:noFill/>
          </a:ln>
        </p:spPr>
        <p:txBody>
          <a:bodyPr spcFirstLastPara="1" wrap="square" lIns="0" tIns="0" rIns="0" bIns="0" anchor="t" anchorCtr="0">
            <a:spAutoFit/>
          </a:bodyPr>
          <a:lstStyle/>
          <a:p>
            <a:pPr lvl="0" eaLnBrk="0" fontAlgn="base" hangingPunct="0">
              <a:spcBef>
                <a:spcPct val="0"/>
              </a:spcBef>
              <a:spcAft>
                <a:spcPct val="0"/>
              </a:spcAft>
              <a:buClrTx/>
            </a:pPr>
            <a:r>
              <a:rPr lang="en-US" altLang="en-US" sz="2700" dirty="0">
                <a:solidFill>
                  <a:schemeClr val="bg1">
                    <a:lumMod val="95000"/>
                  </a:schemeClr>
                </a:solidFill>
                <a:latin typeface="Söhne"/>
              </a:rPr>
              <a:t>This operation is performed to insert one or more elements into the array. As per the requirements, an element can be added at the beginning, end, or at any index of the array. Now, let's see the implementation of inserting an element into the array.</a:t>
            </a:r>
          </a:p>
          <a:p>
            <a:pPr lvl="0" eaLnBrk="0" fontAlgn="base" hangingPunct="0">
              <a:spcBef>
                <a:spcPct val="0"/>
              </a:spcBef>
              <a:spcAft>
                <a:spcPct val="0"/>
              </a:spcAft>
              <a:buClrTx/>
            </a:pPr>
            <a:r>
              <a:rPr lang="en-US" altLang="en-US" sz="2700" dirty="0">
                <a:solidFill>
                  <a:schemeClr val="bg1">
                    <a:lumMod val="95000"/>
                  </a:schemeClr>
                </a:solidFill>
                <a:latin typeface="Söhne"/>
              </a:rPr>
              <a:t>ALGORITHM:</a:t>
            </a:r>
            <a:endParaRPr lang="en-US" altLang="en-US" sz="27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a:pPr>
            <a:r>
              <a:rPr lang="en-US" altLang="en-US" sz="2700" dirty="0">
                <a:solidFill>
                  <a:schemeClr val="bg1">
                    <a:lumMod val="95000"/>
                  </a:schemeClr>
                </a:solidFill>
                <a:latin typeface="Söhne"/>
              </a:rPr>
              <a:t>Specify the index at which you want to insert the new element (</a:t>
            </a:r>
            <a:r>
              <a:rPr lang="en-US" altLang="en-US" sz="2700" dirty="0" err="1">
                <a:solidFill>
                  <a:schemeClr val="bg1">
                    <a:lumMod val="95000"/>
                  </a:schemeClr>
                </a:solidFill>
                <a:latin typeface="Söhne"/>
              </a:rPr>
              <a:t>insertIndex</a:t>
            </a:r>
            <a:r>
              <a:rPr lang="en-US" altLang="en-US" sz="2700" dirty="0">
                <a:solidFill>
                  <a:schemeClr val="bg1">
                    <a:lumMod val="95000"/>
                  </a:schemeClr>
                </a:solidFill>
                <a:latin typeface="Söhne"/>
              </a:rPr>
              <a:t>) and the value you want to insert (value).</a:t>
            </a:r>
          </a:p>
          <a:p>
            <a:pPr lvl="0" eaLnBrk="0" fontAlgn="base" hangingPunct="0">
              <a:spcBef>
                <a:spcPct val="0"/>
              </a:spcBef>
              <a:spcAft>
                <a:spcPct val="0"/>
              </a:spcAft>
              <a:buClrTx/>
              <a:buFontTx/>
              <a:buAutoNum type="arabicPeriod" startAt="2"/>
            </a:pPr>
            <a:r>
              <a:rPr lang="en-US" altLang="en-US" sz="2700" dirty="0">
                <a:solidFill>
                  <a:schemeClr val="bg1">
                    <a:lumMod val="95000"/>
                  </a:schemeClr>
                </a:solidFill>
                <a:latin typeface="Söhne"/>
              </a:rPr>
              <a:t>Create a loop that starts from the end of the array and moves towards the beginning until reaching the </a:t>
            </a:r>
            <a:r>
              <a:rPr lang="en-US" altLang="en-US" sz="2700" dirty="0" err="1">
                <a:solidFill>
                  <a:schemeClr val="bg1">
                    <a:lumMod val="95000"/>
                  </a:schemeClr>
                </a:solidFill>
                <a:latin typeface="Söhne"/>
              </a:rPr>
              <a:t>insertIndex</a:t>
            </a:r>
            <a:r>
              <a:rPr lang="en-US" altLang="en-US" sz="2700" dirty="0">
                <a:solidFill>
                  <a:schemeClr val="bg1">
                    <a:lumMod val="95000"/>
                  </a:schemeClr>
                </a:solidFill>
                <a:latin typeface="Söhne"/>
              </a:rPr>
              <a:t>.</a:t>
            </a:r>
          </a:p>
          <a:p>
            <a:pPr lvl="0" eaLnBrk="0" fontAlgn="base" hangingPunct="0">
              <a:spcBef>
                <a:spcPct val="0"/>
              </a:spcBef>
              <a:spcAft>
                <a:spcPct val="0"/>
              </a:spcAft>
              <a:buClrTx/>
              <a:buFontTx/>
              <a:buAutoNum type="arabicPeriod" startAt="3"/>
            </a:pPr>
            <a:r>
              <a:rPr lang="en-US" altLang="en-US" sz="2700" dirty="0">
                <a:solidFill>
                  <a:schemeClr val="bg1">
                    <a:lumMod val="95000"/>
                  </a:schemeClr>
                </a:solidFill>
                <a:latin typeface="Söhne"/>
              </a:rPr>
              <a:t>In each iteration of the loop:</a:t>
            </a:r>
          </a:p>
          <a:p>
            <a:pPr marL="457200" lvl="1" eaLnBrk="0" fontAlgn="base" hangingPunct="0">
              <a:spcBef>
                <a:spcPct val="0"/>
              </a:spcBef>
              <a:spcAft>
                <a:spcPct val="0"/>
              </a:spcAft>
              <a:buClrTx/>
              <a:buFontTx/>
              <a:buChar char="•"/>
            </a:pPr>
            <a:r>
              <a:rPr lang="en-US" altLang="en-US" sz="2700" dirty="0">
                <a:solidFill>
                  <a:schemeClr val="bg1">
                    <a:lumMod val="95000"/>
                  </a:schemeClr>
                </a:solidFill>
                <a:latin typeface="Söhne"/>
              </a:rPr>
              <a:t>Shift the element at the current index one position to the right (i.e., move it to the next index).</a:t>
            </a:r>
          </a:p>
          <a:p>
            <a:pPr lvl="0" eaLnBrk="0" fontAlgn="base" hangingPunct="0">
              <a:spcBef>
                <a:spcPct val="0"/>
              </a:spcBef>
              <a:spcAft>
                <a:spcPct val="0"/>
              </a:spcAft>
              <a:buClrTx/>
              <a:buFontTx/>
              <a:buAutoNum type="arabicPeriod" startAt="4"/>
            </a:pPr>
            <a:r>
              <a:rPr lang="en-US" altLang="en-US" sz="2700" dirty="0">
                <a:solidFill>
                  <a:schemeClr val="bg1">
                    <a:lumMod val="95000"/>
                  </a:schemeClr>
                </a:solidFill>
                <a:latin typeface="Söhne"/>
              </a:rPr>
              <a:t>Once the loop reaches the </a:t>
            </a:r>
            <a:r>
              <a:rPr lang="en-US" altLang="en-US" sz="2700" dirty="0" err="1">
                <a:solidFill>
                  <a:schemeClr val="bg1">
                    <a:lumMod val="95000"/>
                  </a:schemeClr>
                </a:solidFill>
                <a:latin typeface="Söhne"/>
              </a:rPr>
              <a:t>insertIndex</a:t>
            </a:r>
            <a:r>
              <a:rPr lang="en-US" altLang="en-US" sz="2700" dirty="0">
                <a:solidFill>
                  <a:schemeClr val="bg1">
                    <a:lumMod val="95000"/>
                  </a:schemeClr>
                </a:solidFill>
                <a:latin typeface="Söhne"/>
              </a:rPr>
              <a:t>, assign the value to the element at that index</a:t>
            </a:r>
          </a:p>
          <a:p>
            <a:pPr lvl="0" eaLnBrk="0" fontAlgn="base" hangingPunct="0">
              <a:spcBef>
                <a:spcPct val="0"/>
              </a:spcBef>
              <a:spcAft>
                <a:spcPct val="0"/>
              </a:spcAft>
              <a:buClrTx/>
            </a:pPr>
            <a:endParaRPr lang="en-US" altLang="en-US" sz="27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2700" dirty="0">
              <a:solidFill>
                <a:schemeClr val="bg1">
                  <a:lumMod val="95000"/>
                </a:schemeClr>
              </a:solidFill>
              <a:latin typeface="Söhne"/>
            </a:endParaRPr>
          </a:p>
          <a:p>
            <a:pPr lvl="0" eaLnBrk="0" fontAlgn="base" hangingPunct="0">
              <a:spcBef>
                <a:spcPct val="0"/>
              </a:spcBef>
              <a:spcAft>
                <a:spcPct val="0"/>
              </a:spcAft>
              <a:buClrTx/>
            </a:pPr>
            <a:endParaRPr lang="en-US" altLang="en-US" sz="27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6690263" y="7930665"/>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solidFill>
                <a:latin typeface="Playfair Display Black"/>
                <a:sym typeface="Playfair Display Black"/>
              </a:rPr>
              <a:t>INSERTION IN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5928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rgbClr val="F3F6FA"/>
                </a:solidFill>
                <a:latin typeface="Playfair Display Black"/>
                <a:ea typeface="Playfair Display Black"/>
                <a:cs typeface="Playfair Display Black"/>
                <a:sym typeface="Playfair Display Black"/>
              </a:rPr>
              <a:t>10</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328;p20">
            <a:extLst>
              <a:ext uri="{FF2B5EF4-FFF2-40B4-BE49-F238E27FC236}">
                <a16:creationId xmlns:a16="http://schemas.microsoft.com/office/drawing/2014/main" id="{8DA6FE83-9E21-2E9A-E958-798867E792F9}"/>
              </a:ext>
            </a:extLst>
          </p:cNvPr>
          <p:cNvSpPr txBox="1"/>
          <p:nvPr/>
        </p:nvSpPr>
        <p:spPr>
          <a:xfrm>
            <a:off x="6689316" y="7794059"/>
            <a:ext cx="10132343" cy="1107996"/>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lumMod val="95000"/>
                  </a:schemeClr>
                </a:solidFill>
                <a:latin typeface="Playfair Display Black"/>
                <a:sym typeface="Playfair Display Black"/>
              </a:rPr>
              <a:t>INSERTION IN ARRAYS</a:t>
            </a:r>
            <a:endParaRPr sz="6000" dirty="0">
              <a:solidFill>
                <a:schemeClr val="bg1">
                  <a:lumMod val="95000"/>
                </a:schemeClr>
              </a:solidFill>
            </a:endParaRPr>
          </a:p>
        </p:txBody>
      </p:sp>
      <p:sp>
        <p:nvSpPr>
          <p:cNvPr id="10" name="TextBox 9">
            <a:extLst>
              <a:ext uri="{FF2B5EF4-FFF2-40B4-BE49-F238E27FC236}">
                <a16:creationId xmlns:a16="http://schemas.microsoft.com/office/drawing/2014/main" id="{007A4CE6-0F63-2FEE-E03D-18ECC33C3EC1}"/>
              </a:ext>
            </a:extLst>
          </p:cNvPr>
          <p:cNvSpPr txBox="1"/>
          <p:nvPr/>
        </p:nvSpPr>
        <p:spPr>
          <a:xfrm>
            <a:off x="11418107" y="2237935"/>
            <a:ext cx="2005966" cy="553998"/>
          </a:xfrm>
          <a:prstGeom prst="rect">
            <a:avLst/>
          </a:prstGeom>
          <a:noFill/>
        </p:spPr>
        <p:txBody>
          <a:bodyPr wrap="square" rtlCol="0">
            <a:spAutoFit/>
          </a:bodyPr>
          <a:lstStyle/>
          <a:p>
            <a:r>
              <a:rPr lang="en-US" sz="3000" dirty="0">
                <a:solidFill>
                  <a:schemeClr val="bg1">
                    <a:lumMod val="95000"/>
                  </a:schemeClr>
                </a:solidFill>
              </a:rPr>
              <a:t>OUTPUT:</a:t>
            </a:r>
            <a:endParaRPr lang="en-IN" sz="3000" dirty="0">
              <a:solidFill>
                <a:schemeClr val="bg1">
                  <a:lumMod val="95000"/>
                </a:schemeClr>
              </a:solidFill>
            </a:endParaRPr>
          </a:p>
        </p:txBody>
      </p:sp>
      <p:pic>
        <p:nvPicPr>
          <p:cNvPr id="6" name="Picture 5">
            <a:extLst>
              <a:ext uri="{FF2B5EF4-FFF2-40B4-BE49-F238E27FC236}">
                <a16:creationId xmlns:a16="http://schemas.microsoft.com/office/drawing/2014/main" id="{73F7067E-3345-4704-61C5-C1DAF34C2DB7}"/>
              </a:ext>
            </a:extLst>
          </p:cNvPr>
          <p:cNvPicPr>
            <a:picLocks noChangeAspect="1"/>
          </p:cNvPicPr>
          <p:nvPr/>
        </p:nvPicPr>
        <p:blipFill>
          <a:blip r:embed="rId3"/>
          <a:stretch>
            <a:fillRect/>
          </a:stretch>
        </p:blipFill>
        <p:spPr>
          <a:xfrm>
            <a:off x="1778491" y="2853592"/>
            <a:ext cx="4725483" cy="4639304"/>
          </a:xfrm>
          <a:prstGeom prst="rect">
            <a:avLst/>
          </a:prstGeom>
        </p:spPr>
      </p:pic>
      <p:pic>
        <p:nvPicPr>
          <p:cNvPr id="11" name="Picture 10">
            <a:extLst>
              <a:ext uri="{FF2B5EF4-FFF2-40B4-BE49-F238E27FC236}">
                <a16:creationId xmlns:a16="http://schemas.microsoft.com/office/drawing/2014/main" id="{14BA1090-9109-42F2-B286-6CACB142DC56}"/>
              </a:ext>
            </a:extLst>
          </p:cNvPr>
          <p:cNvPicPr>
            <a:picLocks noChangeAspect="1"/>
          </p:cNvPicPr>
          <p:nvPr/>
        </p:nvPicPr>
        <p:blipFill>
          <a:blip r:embed="rId4"/>
          <a:stretch>
            <a:fillRect/>
          </a:stretch>
        </p:blipFill>
        <p:spPr>
          <a:xfrm>
            <a:off x="6986497" y="3097837"/>
            <a:ext cx="4315005" cy="3875363"/>
          </a:xfrm>
          <a:prstGeom prst="rect">
            <a:avLst/>
          </a:prstGeom>
        </p:spPr>
      </p:pic>
      <p:pic>
        <p:nvPicPr>
          <p:cNvPr id="13" name="Picture 12">
            <a:extLst>
              <a:ext uri="{FF2B5EF4-FFF2-40B4-BE49-F238E27FC236}">
                <a16:creationId xmlns:a16="http://schemas.microsoft.com/office/drawing/2014/main" id="{C1963794-BBF4-9EDE-3666-2B8C826B5F62}"/>
              </a:ext>
            </a:extLst>
          </p:cNvPr>
          <p:cNvPicPr>
            <a:picLocks noChangeAspect="1"/>
          </p:cNvPicPr>
          <p:nvPr/>
        </p:nvPicPr>
        <p:blipFill>
          <a:blip r:embed="rId5"/>
          <a:stretch>
            <a:fillRect/>
          </a:stretch>
        </p:blipFill>
        <p:spPr>
          <a:xfrm>
            <a:off x="12683970" y="2936594"/>
            <a:ext cx="2745245" cy="4283157"/>
          </a:xfrm>
          <a:prstGeom prst="rect">
            <a:avLst/>
          </a:prstGeom>
        </p:spPr>
      </p:pic>
    </p:spTree>
    <p:extLst>
      <p:ext uri="{BB962C8B-B14F-4D97-AF65-F5344CB8AC3E}">
        <p14:creationId xmlns:p14="http://schemas.microsoft.com/office/powerpoint/2010/main" val="1145404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11</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6924973"/>
          </a:xfrm>
          <a:prstGeom prst="rect">
            <a:avLst/>
          </a:prstGeom>
          <a:noFill/>
          <a:ln>
            <a:noFill/>
          </a:ln>
        </p:spPr>
        <p:txBody>
          <a:bodyPr spcFirstLastPara="1" wrap="square" lIns="0" tIns="0" rIns="0" bIns="0" anchor="t" anchorCtr="0">
            <a:spAutoFit/>
          </a:bodyPr>
          <a:lstStyle/>
          <a:p>
            <a:r>
              <a:rPr lang="en-IN" sz="2700" dirty="0">
                <a:solidFill>
                  <a:schemeClr val="bg1">
                    <a:lumMod val="95000"/>
                  </a:schemeClr>
                </a:solidFill>
                <a:latin typeface="Söhne"/>
              </a:rPr>
              <a:t>As the name implies, this operation removes an element from the array and then reorganizes all of the array elements.</a:t>
            </a:r>
          </a:p>
          <a:p>
            <a:r>
              <a:rPr lang="en-US" sz="2700" dirty="0">
                <a:solidFill>
                  <a:schemeClr val="bg1">
                    <a:lumMod val="95000"/>
                  </a:schemeClr>
                </a:solidFill>
                <a:latin typeface="Söhne"/>
              </a:rPr>
              <a:t>To delete elements from an array in C++, you typically have two common scenarios: deleting an element at a specific position (index) and deleting elements that match a certain value.</a:t>
            </a:r>
          </a:p>
          <a:p>
            <a:r>
              <a:rPr lang="en-US" sz="2700" b="1" dirty="0">
                <a:solidFill>
                  <a:schemeClr val="bg1">
                    <a:lumMod val="95000"/>
                  </a:schemeClr>
                </a:solidFill>
                <a:latin typeface="Söhne"/>
              </a:rPr>
              <a:t>ALGORITHM:</a:t>
            </a:r>
          </a:p>
          <a:p>
            <a:pPr lvl="0" eaLnBrk="0" fontAlgn="base" hangingPunct="0">
              <a:spcBef>
                <a:spcPct val="0"/>
              </a:spcBef>
              <a:spcAft>
                <a:spcPct val="0"/>
              </a:spcAft>
              <a:buClrTx/>
              <a:buFontTx/>
              <a:buAutoNum type="arabicPeriod"/>
            </a:pPr>
            <a:r>
              <a:rPr lang="en-US" altLang="en-US" sz="2700" dirty="0">
                <a:solidFill>
                  <a:schemeClr val="bg1">
                    <a:lumMod val="95000"/>
                  </a:schemeClr>
                </a:solidFill>
                <a:latin typeface="Söhne"/>
              </a:rPr>
              <a:t>Specify the index of the element you want to delete (</a:t>
            </a:r>
            <a:r>
              <a:rPr lang="en-US" altLang="en-US" sz="2700" dirty="0" err="1">
                <a:solidFill>
                  <a:schemeClr val="bg1">
                    <a:lumMod val="95000"/>
                  </a:schemeClr>
                </a:solidFill>
                <a:latin typeface="Söhne"/>
              </a:rPr>
              <a:t>deleteIndex</a:t>
            </a:r>
            <a:r>
              <a:rPr lang="en-US" altLang="en-US" sz="2700" dirty="0">
                <a:solidFill>
                  <a:schemeClr val="bg1">
                    <a:lumMod val="95000"/>
                  </a:schemeClr>
                </a:solidFill>
                <a:latin typeface="Söhne"/>
              </a:rPr>
              <a:t>).</a:t>
            </a:r>
          </a:p>
          <a:p>
            <a:pPr lvl="0" eaLnBrk="0" fontAlgn="base" hangingPunct="0">
              <a:spcBef>
                <a:spcPct val="0"/>
              </a:spcBef>
              <a:spcAft>
                <a:spcPct val="0"/>
              </a:spcAft>
              <a:buClrTx/>
              <a:buFontTx/>
              <a:buAutoNum type="arabicPeriod" startAt="2"/>
            </a:pPr>
            <a:r>
              <a:rPr lang="en-US" altLang="en-US" sz="2700" dirty="0">
                <a:solidFill>
                  <a:schemeClr val="bg1">
                    <a:lumMod val="95000"/>
                  </a:schemeClr>
                </a:solidFill>
                <a:latin typeface="Söhne"/>
              </a:rPr>
              <a:t>Create a loop that starts from </a:t>
            </a:r>
            <a:r>
              <a:rPr lang="en-US" altLang="en-US" sz="2700" dirty="0" err="1">
                <a:solidFill>
                  <a:schemeClr val="bg1">
                    <a:lumMod val="95000"/>
                  </a:schemeClr>
                </a:solidFill>
                <a:latin typeface="Söhne"/>
              </a:rPr>
              <a:t>deleteIndex</a:t>
            </a:r>
            <a:r>
              <a:rPr lang="en-US" altLang="en-US" sz="2700" dirty="0">
                <a:solidFill>
                  <a:schemeClr val="bg1">
                    <a:lumMod val="95000"/>
                  </a:schemeClr>
                </a:solidFill>
                <a:latin typeface="Söhne"/>
              </a:rPr>
              <a:t> and moves towards the end of the array.</a:t>
            </a:r>
          </a:p>
          <a:p>
            <a:pPr lvl="0" eaLnBrk="0" fontAlgn="base" hangingPunct="0">
              <a:spcBef>
                <a:spcPct val="0"/>
              </a:spcBef>
              <a:spcAft>
                <a:spcPct val="0"/>
              </a:spcAft>
              <a:buClrTx/>
              <a:buFontTx/>
              <a:buAutoNum type="arabicPeriod" startAt="3"/>
            </a:pPr>
            <a:r>
              <a:rPr lang="en-US" altLang="en-US" sz="2700" dirty="0">
                <a:solidFill>
                  <a:schemeClr val="bg1">
                    <a:lumMod val="95000"/>
                  </a:schemeClr>
                </a:solidFill>
                <a:latin typeface="Söhne"/>
              </a:rPr>
              <a:t>In each iteration of the loop:</a:t>
            </a:r>
          </a:p>
          <a:p>
            <a:pPr marL="457200" lvl="1" eaLnBrk="0" fontAlgn="base" hangingPunct="0">
              <a:spcBef>
                <a:spcPct val="0"/>
              </a:spcBef>
              <a:spcAft>
                <a:spcPct val="0"/>
              </a:spcAft>
              <a:buClrTx/>
              <a:buFontTx/>
              <a:buChar char="•"/>
            </a:pPr>
            <a:r>
              <a:rPr lang="en-US" altLang="en-US" sz="2700" dirty="0">
                <a:solidFill>
                  <a:schemeClr val="bg1">
                    <a:lumMod val="95000"/>
                  </a:schemeClr>
                </a:solidFill>
                <a:latin typeface="Söhne"/>
              </a:rPr>
              <a:t>Replace the element at the current index with the element at the next index (shift elements to the left).</a:t>
            </a:r>
          </a:p>
          <a:p>
            <a:pPr lvl="0" eaLnBrk="0" fontAlgn="base" hangingPunct="0">
              <a:spcBef>
                <a:spcPct val="0"/>
              </a:spcBef>
              <a:spcAft>
                <a:spcPct val="0"/>
              </a:spcAft>
              <a:buClrTx/>
              <a:buFontTx/>
              <a:buAutoNum type="arabicPeriod" startAt="4"/>
            </a:pPr>
            <a:r>
              <a:rPr lang="en-US" altLang="en-US" sz="2700" dirty="0">
                <a:solidFill>
                  <a:schemeClr val="bg1">
                    <a:lumMod val="95000"/>
                  </a:schemeClr>
                </a:solidFill>
                <a:latin typeface="Söhne"/>
              </a:rPr>
              <a:t>Decrement the length of the array to effectively "remove" the last element, which is now a duplicate of the second-to-last element.</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a:p>
            <a:endParaRPr lang="en-US" sz="2700" dirty="0">
              <a:solidFill>
                <a:schemeClr val="bg1">
                  <a:lumMod val="95000"/>
                </a:schemeClr>
              </a:solidFill>
              <a:latin typeface="Söhne"/>
            </a:endParaRPr>
          </a:p>
          <a:p>
            <a:endParaRPr lang="en-IN" sz="2700" dirty="0">
              <a:solidFill>
                <a:schemeClr val="bg1">
                  <a:lumMod val="95000"/>
                </a:schemeClr>
              </a:solidFill>
              <a:latin typeface="Söhne"/>
            </a:endParaRPr>
          </a:p>
          <a:p>
            <a:pPr lvl="0" eaLnBrk="0" fontAlgn="base" hangingPunct="0">
              <a:spcBef>
                <a:spcPct val="0"/>
              </a:spcBef>
              <a:spcAft>
                <a:spcPct val="0"/>
              </a:spcAft>
              <a:buClrTx/>
            </a:pPr>
            <a:endParaRPr lang="en-US" altLang="en-US" sz="27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2700" dirty="0">
              <a:solidFill>
                <a:schemeClr val="bg1">
                  <a:lumMod val="95000"/>
                </a:schemeClr>
              </a:solidFill>
              <a:latin typeface="Söhne"/>
            </a:endParaRPr>
          </a:p>
          <a:p>
            <a:pPr lvl="0" eaLnBrk="0" fontAlgn="base" hangingPunct="0">
              <a:spcBef>
                <a:spcPct val="0"/>
              </a:spcBef>
              <a:spcAft>
                <a:spcPct val="0"/>
              </a:spcAft>
              <a:buClrTx/>
            </a:pPr>
            <a:endParaRPr lang="en-US" altLang="en-US" sz="27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6690263" y="7930665"/>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solidFill>
                <a:latin typeface="Playfair Display Black"/>
                <a:sym typeface="Playfair Display Black"/>
              </a:rPr>
              <a:t>DELETION IN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8582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12</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328;p20">
            <a:extLst>
              <a:ext uri="{FF2B5EF4-FFF2-40B4-BE49-F238E27FC236}">
                <a16:creationId xmlns:a16="http://schemas.microsoft.com/office/drawing/2014/main" id="{8DA6FE83-9E21-2E9A-E958-798867E792F9}"/>
              </a:ext>
            </a:extLst>
          </p:cNvPr>
          <p:cNvSpPr txBox="1"/>
          <p:nvPr/>
        </p:nvSpPr>
        <p:spPr>
          <a:xfrm>
            <a:off x="6523060" y="8272040"/>
            <a:ext cx="10132343" cy="1994392"/>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5400" dirty="0">
                <a:solidFill>
                  <a:schemeClr val="bg1">
                    <a:lumMod val="95000"/>
                  </a:schemeClr>
                </a:solidFill>
                <a:latin typeface="Playfair Display Black"/>
                <a:sym typeface="Playfair Display Black"/>
              </a:rPr>
              <a:t>DELETION IN ARRAYS</a:t>
            </a:r>
          </a:p>
          <a:p>
            <a:pPr marL="0" marR="0" lvl="0" indent="0" algn="r" rtl="0">
              <a:lnSpc>
                <a:spcPct val="120000"/>
              </a:lnSpc>
              <a:spcBef>
                <a:spcPts val="0"/>
              </a:spcBef>
              <a:spcAft>
                <a:spcPts val="0"/>
              </a:spcAft>
              <a:buNone/>
            </a:pPr>
            <a:endParaRPr sz="5400" dirty="0">
              <a:solidFill>
                <a:schemeClr val="bg1">
                  <a:lumMod val="95000"/>
                </a:schemeClr>
              </a:solidFill>
            </a:endParaRPr>
          </a:p>
        </p:txBody>
      </p:sp>
      <p:pic>
        <p:nvPicPr>
          <p:cNvPr id="6" name="Picture 5">
            <a:extLst>
              <a:ext uri="{FF2B5EF4-FFF2-40B4-BE49-F238E27FC236}">
                <a16:creationId xmlns:a16="http://schemas.microsoft.com/office/drawing/2014/main" id="{A1BF85A6-7F57-AB7D-6C52-C037E5F73906}"/>
              </a:ext>
            </a:extLst>
          </p:cNvPr>
          <p:cNvPicPr>
            <a:picLocks noChangeAspect="1"/>
          </p:cNvPicPr>
          <p:nvPr/>
        </p:nvPicPr>
        <p:blipFill>
          <a:blip r:embed="rId3"/>
          <a:stretch>
            <a:fillRect/>
          </a:stretch>
        </p:blipFill>
        <p:spPr>
          <a:xfrm>
            <a:off x="1543520" y="2843193"/>
            <a:ext cx="6572809" cy="4756850"/>
          </a:xfrm>
          <a:prstGeom prst="rect">
            <a:avLst/>
          </a:prstGeom>
        </p:spPr>
      </p:pic>
      <p:pic>
        <p:nvPicPr>
          <p:cNvPr id="8" name="Picture 7">
            <a:extLst>
              <a:ext uri="{FF2B5EF4-FFF2-40B4-BE49-F238E27FC236}">
                <a16:creationId xmlns:a16="http://schemas.microsoft.com/office/drawing/2014/main" id="{03DDD221-B9A8-9A18-45C8-FA384A39261A}"/>
              </a:ext>
            </a:extLst>
          </p:cNvPr>
          <p:cNvPicPr>
            <a:picLocks noChangeAspect="1"/>
          </p:cNvPicPr>
          <p:nvPr/>
        </p:nvPicPr>
        <p:blipFill>
          <a:blip r:embed="rId4"/>
          <a:stretch>
            <a:fillRect/>
          </a:stretch>
        </p:blipFill>
        <p:spPr>
          <a:xfrm>
            <a:off x="8505891" y="3256368"/>
            <a:ext cx="4141849" cy="4018475"/>
          </a:xfrm>
          <a:prstGeom prst="rect">
            <a:avLst/>
          </a:prstGeom>
        </p:spPr>
      </p:pic>
      <p:sp>
        <p:nvSpPr>
          <p:cNvPr id="9" name="TextBox 8">
            <a:extLst>
              <a:ext uri="{FF2B5EF4-FFF2-40B4-BE49-F238E27FC236}">
                <a16:creationId xmlns:a16="http://schemas.microsoft.com/office/drawing/2014/main" id="{6F112A25-758E-24D3-8092-EA5C4D13DF81}"/>
              </a:ext>
            </a:extLst>
          </p:cNvPr>
          <p:cNvSpPr txBox="1"/>
          <p:nvPr/>
        </p:nvSpPr>
        <p:spPr>
          <a:xfrm>
            <a:off x="13039090" y="2341845"/>
            <a:ext cx="2005966" cy="553998"/>
          </a:xfrm>
          <a:prstGeom prst="rect">
            <a:avLst/>
          </a:prstGeom>
          <a:noFill/>
        </p:spPr>
        <p:txBody>
          <a:bodyPr wrap="square" rtlCol="0">
            <a:spAutoFit/>
          </a:bodyPr>
          <a:lstStyle/>
          <a:p>
            <a:r>
              <a:rPr lang="en-US" sz="3000" dirty="0">
                <a:solidFill>
                  <a:schemeClr val="bg1">
                    <a:lumMod val="95000"/>
                  </a:schemeClr>
                </a:solidFill>
              </a:rPr>
              <a:t>OUTPUT:</a:t>
            </a:r>
            <a:endParaRPr lang="en-IN" sz="3000" dirty="0">
              <a:solidFill>
                <a:schemeClr val="bg1">
                  <a:lumMod val="95000"/>
                </a:schemeClr>
              </a:solidFill>
            </a:endParaRPr>
          </a:p>
        </p:txBody>
      </p:sp>
      <p:pic>
        <p:nvPicPr>
          <p:cNvPr id="11" name="Picture 10">
            <a:extLst>
              <a:ext uri="{FF2B5EF4-FFF2-40B4-BE49-F238E27FC236}">
                <a16:creationId xmlns:a16="http://schemas.microsoft.com/office/drawing/2014/main" id="{CCF9523D-99B1-E279-96C3-F220EF56E044}"/>
              </a:ext>
            </a:extLst>
          </p:cNvPr>
          <p:cNvPicPr>
            <a:picLocks noChangeAspect="1"/>
          </p:cNvPicPr>
          <p:nvPr/>
        </p:nvPicPr>
        <p:blipFill>
          <a:blip r:embed="rId5"/>
          <a:stretch>
            <a:fillRect/>
          </a:stretch>
        </p:blipFill>
        <p:spPr>
          <a:xfrm>
            <a:off x="13317935" y="2995808"/>
            <a:ext cx="3032796" cy="4879931"/>
          </a:xfrm>
          <a:prstGeom prst="rect">
            <a:avLst/>
          </a:prstGeom>
        </p:spPr>
      </p:pic>
    </p:spTree>
    <p:extLst>
      <p:ext uri="{BB962C8B-B14F-4D97-AF65-F5344CB8AC3E}">
        <p14:creationId xmlns:p14="http://schemas.microsoft.com/office/powerpoint/2010/main" val="2023665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13</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7617470"/>
          </a:xfrm>
          <a:prstGeom prst="rect">
            <a:avLst/>
          </a:prstGeom>
          <a:noFill/>
          <a:ln>
            <a:noFill/>
          </a:ln>
        </p:spPr>
        <p:txBody>
          <a:bodyPr spcFirstLastPara="1" wrap="square" lIns="0" tIns="0" rIns="0" bIns="0" anchor="t" anchorCtr="0">
            <a:spAutoFit/>
          </a:bodyPr>
          <a:lstStyle/>
          <a:p>
            <a:r>
              <a:rPr lang="en-US" sz="2700" dirty="0">
                <a:solidFill>
                  <a:schemeClr val="bg1">
                    <a:lumMod val="95000"/>
                  </a:schemeClr>
                </a:solidFill>
                <a:latin typeface="Söhne"/>
              </a:rPr>
              <a:t>Searching an array means to find a particular element in the array. The search can be used to return the position of the element or check if it exists in the </a:t>
            </a:r>
            <a:r>
              <a:rPr lang="en-US" sz="2700" dirty="0" err="1">
                <a:solidFill>
                  <a:schemeClr val="bg1">
                    <a:lumMod val="95000"/>
                  </a:schemeClr>
                </a:solidFill>
                <a:latin typeface="Söhne"/>
              </a:rPr>
              <a:t>array.Searching</a:t>
            </a:r>
            <a:r>
              <a:rPr lang="en-US" sz="2700" dirty="0">
                <a:solidFill>
                  <a:schemeClr val="bg1">
                    <a:lumMod val="95000"/>
                  </a:schemeClr>
                </a:solidFill>
                <a:latin typeface="Söhne"/>
              </a:rPr>
              <a:t> in data-structure refers to the process of finding a desired element in set of items. The desired element is called "target".</a:t>
            </a:r>
          </a:p>
          <a:p>
            <a:r>
              <a:rPr lang="en-US" altLang="en-US" sz="2700" b="1" dirty="0">
                <a:solidFill>
                  <a:schemeClr val="bg1">
                    <a:lumMod val="95000"/>
                  </a:schemeClr>
                </a:solidFill>
                <a:latin typeface="Söhne"/>
              </a:rPr>
              <a:t>ALGORITHM:</a:t>
            </a:r>
          </a:p>
          <a:p>
            <a:pPr lvl="0" eaLnBrk="0" fontAlgn="base" hangingPunct="0">
              <a:spcBef>
                <a:spcPct val="0"/>
              </a:spcBef>
              <a:spcAft>
                <a:spcPct val="0"/>
              </a:spcAft>
              <a:buClrTx/>
              <a:buFontTx/>
              <a:buAutoNum type="arabicPeriod"/>
            </a:pPr>
            <a:r>
              <a:rPr lang="en-US" altLang="en-US" sz="2700" dirty="0">
                <a:solidFill>
                  <a:schemeClr val="bg1">
                    <a:lumMod val="95000"/>
                  </a:schemeClr>
                </a:solidFill>
                <a:latin typeface="Söhne"/>
              </a:rPr>
              <a:t>Specify the element you want to search for (target).</a:t>
            </a:r>
          </a:p>
          <a:p>
            <a:pPr lvl="0" eaLnBrk="0" fontAlgn="base" hangingPunct="0">
              <a:spcBef>
                <a:spcPct val="0"/>
              </a:spcBef>
              <a:spcAft>
                <a:spcPct val="0"/>
              </a:spcAft>
              <a:buClrTx/>
              <a:buFontTx/>
              <a:buAutoNum type="arabicPeriod" startAt="2"/>
            </a:pPr>
            <a:r>
              <a:rPr lang="en-US" altLang="en-US" sz="2700" dirty="0">
                <a:solidFill>
                  <a:schemeClr val="bg1">
                    <a:lumMod val="95000"/>
                  </a:schemeClr>
                </a:solidFill>
                <a:latin typeface="Söhne"/>
              </a:rPr>
              <a:t>Create a loop that iterates through the array from the beginning to the end.</a:t>
            </a:r>
          </a:p>
          <a:p>
            <a:pPr lvl="0" eaLnBrk="0" fontAlgn="base" hangingPunct="0">
              <a:spcBef>
                <a:spcPct val="0"/>
              </a:spcBef>
              <a:spcAft>
                <a:spcPct val="0"/>
              </a:spcAft>
              <a:buClrTx/>
              <a:buFontTx/>
              <a:buAutoNum type="arabicPeriod" startAt="3"/>
            </a:pPr>
            <a:r>
              <a:rPr lang="en-US" altLang="en-US" sz="2700" dirty="0">
                <a:solidFill>
                  <a:schemeClr val="bg1">
                    <a:lumMod val="95000"/>
                  </a:schemeClr>
                </a:solidFill>
                <a:latin typeface="Söhne"/>
              </a:rPr>
              <a:t>In each iteration of the loop:</a:t>
            </a:r>
          </a:p>
          <a:p>
            <a:pPr marL="457200" lvl="1" eaLnBrk="0" fontAlgn="base" hangingPunct="0">
              <a:spcBef>
                <a:spcPct val="0"/>
              </a:spcBef>
              <a:spcAft>
                <a:spcPct val="0"/>
              </a:spcAft>
              <a:buClrTx/>
              <a:buFontTx/>
              <a:buChar char="•"/>
            </a:pPr>
            <a:r>
              <a:rPr lang="en-US" altLang="en-US" sz="2700" dirty="0">
                <a:solidFill>
                  <a:schemeClr val="bg1">
                    <a:lumMod val="95000"/>
                  </a:schemeClr>
                </a:solidFill>
                <a:latin typeface="Söhne"/>
              </a:rPr>
              <a:t>Check if the current element is equal to the target.</a:t>
            </a:r>
          </a:p>
          <a:p>
            <a:pPr marL="457200" lvl="1" eaLnBrk="0" fontAlgn="base" hangingPunct="0">
              <a:spcBef>
                <a:spcPct val="0"/>
              </a:spcBef>
              <a:spcAft>
                <a:spcPct val="0"/>
              </a:spcAft>
              <a:buClrTx/>
              <a:buFontTx/>
              <a:buChar char="•"/>
            </a:pPr>
            <a:r>
              <a:rPr lang="en-US" altLang="en-US" sz="2700" dirty="0">
                <a:solidFill>
                  <a:schemeClr val="bg1">
                    <a:lumMod val="95000"/>
                  </a:schemeClr>
                </a:solidFill>
                <a:latin typeface="Söhne"/>
              </a:rPr>
              <a:t>If it is, return the index at which the element was found (</a:t>
            </a:r>
            <a:r>
              <a:rPr lang="en-US" altLang="en-US" sz="2700" dirty="0" err="1">
                <a:solidFill>
                  <a:schemeClr val="bg1">
                    <a:lumMod val="95000"/>
                  </a:schemeClr>
                </a:solidFill>
                <a:latin typeface="Söhne"/>
              </a:rPr>
              <a:t>currentIndex</a:t>
            </a:r>
            <a:r>
              <a:rPr lang="en-US" altLang="en-US" sz="2700" dirty="0">
                <a:solidFill>
                  <a:schemeClr val="bg1">
                    <a:lumMod val="95000"/>
                  </a:schemeClr>
                </a:solidFill>
                <a:latin typeface="Söhne"/>
              </a:rPr>
              <a:t>).</a:t>
            </a:r>
          </a:p>
          <a:p>
            <a:pPr lvl="0" eaLnBrk="0" fontAlgn="base" hangingPunct="0">
              <a:spcBef>
                <a:spcPct val="0"/>
              </a:spcBef>
              <a:spcAft>
                <a:spcPct val="0"/>
              </a:spcAft>
              <a:buClrTx/>
              <a:buFontTx/>
              <a:buAutoNum type="arabicPeriod" startAt="4"/>
            </a:pPr>
            <a:r>
              <a:rPr lang="en-US" altLang="en-US" sz="2700" dirty="0">
                <a:solidFill>
                  <a:schemeClr val="bg1">
                    <a:lumMod val="95000"/>
                  </a:schemeClr>
                </a:solidFill>
                <a:latin typeface="Söhne"/>
              </a:rPr>
              <a:t>If the loop completes without finding the target, return a value (e.g., -1) to indicate that the element was not found.</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a:p>
            <a:endParaRPr lang="en-US" altLang="en-US" sz="2700" b="1" dirty="0">
              <a:solidFill>
                <a:schemeClr val="bg1">
                  <a:lumMod val="95000"/>
                </a:schemeClr>
              </a:solidFill>
              <a:latin typeface="Söhne"/>
            </a:endParaRPr>
          </a:p>
          <a:p>
            <a:endParaRPr lang="en-US" altLang="en-US" sz="1800" dirty="0">
              <a:solidFill>
                <a:schemeClr val="tx1"/>
              </a:solidFill>
              <a:latin typeface="Arial" panose="020B0604020202020204" pitchFamily="34" charset="0"/>
            </a:endParaRPr>
          </a:p>
          <a:p>
            <a:endParaRPr lang="en-US" sz="2700" dirty="0">
              <a:solidFill>
                <a:schemeClr val="bg1">
                  <a:lumMod val="95000"/>
                </a:schemeClr>
              </a:solidFill>
              <a:latin typeface="Söhne"/>
            </a:endParaRPr>
          </a:p>
          <a:p>
            <a:endParaRPr lang="en-IN" sz="2700" dirty="0">
              <a:solidFill>
                <a:schemeClr val="bg1">
                  <a:lumMod val="95000"/>
                </a:schemeClr>
              </a:solidFill>
              <a:latin typeface="Söhne"/>
            </a:endParaRPr>
          </a:p>
          <a:p>
            <a:pPr lvl="0" eaLnBrk="0" fontAlgn="base" hangingPunct="0">
              <a:spcBef>
                <a:spcPct val="0"/>
              </a:spcBef>
              <a:spcAft>
                <a:spcPct val="0"/>
              </a:spcAft>
              <a:buClrTx/>
            </a:pPr>
            <a:endParaRPr lang="en-US" altLang="en-US" sz="27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2700" dirty="0">
              <a:solidFill>
                <a:schemeClr val="bg1">
                  <a:lumMod val="95000"/>
                </a:schemeClr>
              </a:solidFill>
              <a:latin typeface="Söhne"/>
            </a:endParaRPr>
          </a:p>
          <a:p>
            <a:pPr lvl="0" eaLnBrk="0" fontAlgn="base" hangingPunct="0">
              <a:spcBef>
                <a:spcPct val="0"/>
              </a:spcBef>
              <a:spcAft>
                <a:spcPct val="0"/>
              </a:spcAft>
              <a:buClrTx/>
            </a:pPr>
            <a:endParaRPr lang="en-US" altLang="en-US" sz="27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6690263" y="7930665"/>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solidFill>
                <a:latin typeface="Playfair Display Black"/>
                <a:sym typeface="Playfair Display Black"/>
              </a:rPr>
              <a:t>SEARCHING IN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9703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86532"/>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14</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328;p20">
            <a:extLst>
              <a:ext uri="{FF2B5EF4-FFF2-40B4-BE49-F238E27FC236}">
                <a16:creationId xmlns:a16="http://schemas.microsoft.com/office/drawing/2014/main" id="{8DA6FE83-9E21-2E9A-E958-798867E792F9}"/>
              </a:ext>
            </a:extLst>
          </p:cNvPr>
          <p:cNvSpPr txBox="1"/>
          <p:nvPr/>
        </p:nvSpPr>
        <p:spPr>
          <a:xfrm>
            <a:off x="6523060" y="8272040"/>
            <a:ext cx="10132343" cy="1994392"/>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5400" dirty="0">
                <a:solidFill>
                  <a:schemeClr val="bg1">
                    <a:lumMod val="95000"/>
                  </a:schemeClr>
                </a:solidFill>
                <a:latin typeface="Playfair Display Black"/>
                <a:sym typeface="Playfair Display Black"/>
              </a:rPr>
              <a:t>SEARCHING IN ARRAYS</a:t>
            </a:r>
          </a:p>
          <a:p>
            <a:pPr marL="0" marR="0" lvl="0" indent="0" algn="r" rtl="0">
              <a:lnSpc>
                <a:spcPct val="120000"/>
              </a:lnSpc>
              <a:spcBef>
                <a:spcPts val="0"/>
              </a:spcBef>
              <a:spcAft>
                <a:spcPts val="0"/>
              </a:spcAft>
              <a:buNone/>
            </a:pPr>
            <a:endParaRPr sz="5400" dirty="0">
              <a:solidFill>
                <a:schemeClr val="bg1">
                  <a:lumMod val="95000"/>
                </a:schemeClr>
              </a:solidFill>
            </a:endParaRPr>
          </a:p>
        </p:txBody>
      </p:sp>
      <p:sp>
        <p:nvSpPr>
          <p:cNvPr id="9" name="TextBox 8">
            <a:extLst>
              <a:ext uri="{FF2B5EF4-FFF2-40B4-BE49-F238E27FC236}">
                <a16:creationId xmlns:a16="http://schemas.microsoft.com/office/drawing/2014/main" id="{6F112A25-758E-24D3-8092-EA5C4D13DF81}"/>
              </a:ext>
            </a:extLst>
          </p:cNvPr>
          <p:cNvSpPr txBox="1"/>
          <p:nvPr/>
        </p:nvSpPr>
        <p:spPr>
          <a:xfrm>
            <a:off x="14066914" y="2162176"/>
            <a:ext cx="2005966" cy="553998"/>
          </a:xfrm>
          <a:prstGeom prst="rect">
            <a:avLst/>
          </a:prstGeom>
          <a:noFill/>
        </p:spPr>
        <p:txBody>
          <a:bodyPr wrap="square" rtlCol="0">
            <a:spAutoFit/>
          </a:bodyPr>
          <a:lstStyle/>
          <a:p>
            <a:r>
              <a:rPr lang="en-US" sz="3000" dirty="0">
                <a:solidFill>
                  <a:schemeClr val="bg1">
                    <a:lumMod val="95000"/>
                  </a:schemeClr>
                </a:solidFill>
              </a:rPr>
              <a:t>OUTPUT:</a:t>
            </a:r>
            <a:endParaRPr lang="en-IN" sz="3000" dirty="0">
              <a:solidFill>
                <a:schemeClr val="bg1">
                  <a:lumMod val="95000"/>
                </a:schemeClr>
              </a:solidFill>
            </a:endParaRPr>
          </a:p>
        </p:txBody>
      </p:sp>
      <p:pic>
        <p:nvPicPr>
          <p:cNvPr id="4" name="Picture 3">
            <a:extLst>
              <a:ext uri="{FF2B5EF4-FFF2-40B4-BE49-F238E27FC236}">
                <a16:creationId xmlns:a16="http://schemas.microsoft.com/office/drawing/2014/main" id="{0913FDB7-2015-717B-C491-890999BE3CE3}"/>
              </a:ext>
            </a:extLst>
          </p:cNvPr>
          <p:cNvPicPr>
            <a:picLocks noChangeAspect="1"/>
          </p:cNvPicPr>
          <p:nvPr/>
        </p:nvPicPr>
        <p:blipFill>
          <a:blip r:embed="rId3"/>
          <a:stretch>
            <a:fillRect/>
          </a:stretch>
        </p:blipFill>
        <p:spPr>
          <a:xfrm>
            <a:off x="1202871" y="2990381"/>
            <a:ext cx="5447059" cy="4120014"/>
          </a:xfrm>
          <a:prstGeom prst="rect">
            <a:avLst/>
          </a:prstGeom>
        </p:spPr>
      </p:pic>
      <p:pic>
        <p:nvPicPr>
          <p:cNvPr id="7" name="Picture 6">
            <a:extLst>
              <a:ext uri="{FF2B5EF4-FFF2-40B4-BE49-F238E27FC236}">
                <a16:creationId xmlns:a16="http://schemas.microsoft.com/office/drawing/2014/main" id="{1B7CD3B2-8762-6752-7567-7600E6374B37}"/>
              </a:ext>
            </a:extLst>
          </p:cNvPr>
          <p:cNvPicPr>
            <a:picLocks noChangeAspect="1"/>
          </p:cNvPicPr>
          <p:nvPr/>
        </p:nvPicPr>
        <p:blipFill>
          <a:blip r:embed="rId4"/>
          <a:stretch>
            <a:fillRect/>
          </a:stretch>
        </p:blipFill>
        <p:spPr>
          <a:xfrm>
            <a:off x="7033070" y="3062937"/>
            <a:ext cx="6151405" cy="4075145"/>
          </a:xfrm>
          <a:prstGeom prst="rect">
            <a:avLst/>
          </a:prstGeom>
        </p:spPr>
      </p:pic>
      <p:pic>
        <p:nvPicPr>
          <p:cNvPr id="12" name="Picture 11">
            <a:extLst>
              <a:ext uri="{FF2B5EF4-FFF2-40B4-BE49-F238E27FC236}">
                <a16:creationId xmlns:a16="http://schemas.microsoft.com/office/drawing/2014/main" id="{AAC20E71-12FC-3DC1-22D2-E73EEAB5236D}"/>
              </a:ext>
            </a:extLst>
          </p:cNvPr>
          <p:cNvPicPr>
            <a:picLocks noChangeAspect="1"/>
          </p:cNvPicPr>
          <p:nvPr/>
        </p:nvPicPr>
        <p:blipFill>
          <a:blip r:embed="rId5"/>
          <a:stretch>
            <a:fillRect/>
          </a:stretch>
        </p:blipFill>
        <p:spPr>
          <a:xfrm>
            <a:off x="13351074" y="3821801"/>
            <a:ext cx="3668194" cy="2650024"/>
          </a:xfrm>
          <a:prstGeom prst="rect">
            <a:avLst/>
          </a:prstGeom>
        </p:spPr>
      </p:pic>
    </p:spTree>
    <p:extLst>
      <p:ext uri="{BB962C8B-B14F-4D97-AF65-F5344CB8AC3E}">
        <p14:creationId xmlns:p14="http://schemas.microsoft.com/office/powerpoint/2010/main" val="284235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15</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8494633"/>
          </a:xfrm>
          <a:prstGeom prst="rect">
            <a:avLst/>
          </a:prstGeom>
          <a:noFill/>
          <a:ln>
            <a:noFill/>
          </a:ln>
        </p:spPr>
        <p:txBody>
          <a:bodyPr spcFirstLastPara="1" wrap="square" lIns="0" tIns="0" rIns="0" bIns="0" anchor="t" anchorCtr="0">
            <a:spAutoFit/>
          </a:bodyPr>
          <a:lstStyle/>
          <a:p>
            <a:r>
              <a:rPr lang="en-US" sz="3200" dirty="0">
                <a:solidFill>
                  <a:schemeClr val="bg1">
                    <a:lumMod val="95000"/>
                  </a:schemeClr>
                </a:solidFill>
                <a:latin typeface="Söhne"/>
              </a:rPr>
              <a:t>The process of updating (modifying/changing) an existing element of an array at a specified index with another element is called updating an array or update operation in array.</a:t>
            </a:r>
          </a:p>
          <a:p>
            <a:r>
              <a:rPr lang="en-US" altLang="en-US" sz="3200" b="1" dirty="0">
                <a:solidFill>
                  <a:schemeClr val="bg1">
                    <a:lumMod val="95000"/>
                  </a:schemeClr>
                </a:solidFill>
                <a:latin typeface="Söhne"/>
              </a:rPr>
              <a:t>ALGORITHM:</a:t>
            </a:r>
          </a:p>
          <a:p>
            <a:pPr lvl="0" eaLnBrk="0" fontAlgn="base" hangingPunct="0">
              <a:spcBef>
                <a:spcPct val="0"/>
              </a:spcBef>
              <a:spcAft>
                <a:spcPct val="0"/>
              </a:spcAft>
              <a:buClrTx/>
              <a:buFontTx/>
              <a:buAutoNum type="arabicPeriod"/>
            </a:pPr>
            <a:r>
              <a:rPr lang="en-US" altLang="en-US" sz="3200" dirty="0">
                <a:solidFill>
                  <a:schemeClr val="bg1">
                    <a:lumMod val="95000"/>
                  </a:schemeClr>
                </a:solidFill>
                <a:latin typeface="Söhne"/>
              </a:rPr>
              <a:t>Specify the index of the element you want to update (</a:t>
            </a:r>
            <a:r>
              <a:rPr lang="en-US" altLang="en-US" sz="3200" dirty="0" err="1">
                <a:solidFill>
                  <a:schemeClr val="bg1">
                    <a:lumMod val="95000"/>
                  </a:schemeClr>
                </a:solidFill>
                <a:latin typeface="Söhne"/>
              </a:rPr>
              <a:t>updateIndex</a:t>
            </a:r>
            <a:r>
              <a:rPr lang="en-US" altLang="en-US" sz="3200" dirty="0">
                <a:solidFill>
                  <a:schemeClr val="bg1">
                    <a:lumMod val="95000"/>
                  </a:schemeClr>
                </a:solidFill>
                <a:latin typeface="Söhne"/>
              </a:rPr>
              <a:t>) and the new value you want to replace it with (</a:t>
            </a:r>
            <a:r>
              <a:rPr lang="en-US" altLang="en-US" sz="3200" dirty="0" err="1">
                <a:solidFill>
                  <a:schemeClr val="bg1">
                    <a:lumMod val="95000"/>
                  </a:schemeClr>
                </a:solidFill>
                <a:latin typeface="Söhne"/>
              </a:rPr>
              <a:t>newValue</a:t>
            </a:r>
            <a:r>
              <a:rPr lang="en-US" altLang="en-US" sz="3200" dirty="0">
                <a:solidFill>
                  <a:schemeClr val="bg1">
                    <a:lumMod val="95000"/>
                  </a:schemeClr>
                </a:solidFill>
                <a:latin typeface="Söhne"/>
              </a:rPr>
              <a:t>).</a:t>
            </a:r>
          </a:p>
          <a:p>
            <a:pPr lvl="0" eaLnBrk="0" fontAlgn="base" hangingPunct="0">
              <a:spcBef>
                <a:spcPct val="0"/>
              </a:spcBef>
              <a:spcAft>
                <a:spcPct val="0"/>
              </a:spcAft>
              <a:buClrTx/>
              <a:buFontTx/>
              <a:buAutoNum type="arabicPeriod" startAt="2"/>
            </a:pPr>
            <a:r>
              <a:rPr lang="en-US" altLang="en-US" sz="3200" dirty="0">
                <a:solidFill>
                  <a:schemeClr val="bg1">
                    <a:lumMod val="95000"/>
                  </a:schemeClr>
                </a:solidFill>
                <a:latin typeface="Söhne"/>
              </a:rPr>
              <a:t>Check if the </a:t>
            </a:r>
            <a:r>
              <a:rPr lang="en-US" altLang="en-US" sz="3200" dirty="0" err="1">
                <a:solidFill>
                  <a:schemeClr val="bg1">
                    <a:lumMod val="95000"/>
                  </a:schemeClr>
                </a:solidFill>
                <a:latin typeface="Söhne"/>
              </a:rPr>
              <a:t>updateIndex</a:t>
            </a:r>
            <a:r>
              <a:rPr lang="en-US" altLang="en-US" sz="3200" dirty="0">
                <a:solidFill>
                  <a:schemeClr val="bg1">
                    <a:lumMod val="95000"/>
                  </a:schemeClr>
                </a:solidFill>
                <a:latin typeface="Söhne"/>
              </a:rPr>
              <a:t> is within the valid bounds of the array (i.e., greater than or equal to 0 and less than the length of the array).</a:t>
            </a:r>
          </a:p>
          <a:p>
            <a:pPr lvl="0" eaLnBrk="0" fontAlgn="base" hangingPunct="0">
              <a:spcBef>
                <a:spcPct val="0"/>
              </a:spcBef>
              <a:spcAft>
                <a:spcPct val="0"/>
              </a:spcAft>
              <a:buClrTx/>
              <a:buFontTx/>
              <a:buAutoNum type="arabicPeriod" startAt="3"/>
            </a:pPr>
            <a:r>
              <a:rPr lang="en-US" altLang="en-US" sz="3200" dirty="0">
                <a:solidFill>
                  <a:schemeClr val="bg1">
                    <a:lumMod val="95000"/>
                  </a:schemeClr>
                </a:solidFill>
                <a:latin typeface="Söhne"/>
              </a:rPr>
              <a:t>If the </a:t>
            </a:r>
            <a:r>
              <a:rPr lang="en-US" altLang="en-US" sz="3200" dirty="0" err="1">
                <a:solidFill>
                  <a:schemeClr val="bg1">
                    <a:lumMod val="95000"/>
                  </a:schemeClr>
                </a:solidFill>
                <a:latin typeface="Söhne"/>
              </a:rPr>
              <a:t>updateIndex</a:t>
            </a:r>
            <a:r>
              <a:rPr lang="en-US" altLang="en-US" sz="3200" dirty="0">
                <a:solidFill>
                  <a:schemeClr val="bg1">
                    <a:lumMod val="95000"/>
                  </a:schemeClr>
                </a:solidFill>
                <a:latin typeface="Söhne"/>
              </a:rPr>
              <a:t> is valid:</a:t>
            </a:r>
          </a:p>
          <a:p>
            <a:pPr marL="457200" lvl="1" eaLnBrk="0" fontAlgn="base" hangingPunct="0">
              <a:spcBef>
                <a:spcPct val="0"/>
              </a:spcBef>
              <a:spcAft>
                <a:spcPct val="0"/>
              </a:spcAft>
              <a:buClrTx/>
              <a:buFontTx/>
              <a:buChar char="•"/>
            </a:pPr>
            <a:r>
              <a:rPr lang="en-US" altLang="en-US" sz="3200" dirty="0">
                <a:solidFill>
                  <a:schemeClr val="bg1">
                    <a:lumMod val="95000"/>
                  </a:schemeClr>
                </a:solidFill>
                <a:latin typeface="Söhne"/>
              </a:rPr>
              <a:t>Assign the </a:t>
            </a:r>
            <a:r>
              <a:rPr lang="en-US" altLang="en-US" sz="3200" dirty="0" err="1">
                <a:solidFill>
                  <a:schemeClr val="bg1">
                    <a:lumMod val="95000"/>
                  </a:schemeClr>
                </a:solidFill>
                <a:latin typeface="Söhne"/>
              </a:rPr>
              <a:t>newValue</a:t>
            </a:r>
            <a:r>
              <a:rPr lang="en-US" altLang="en-US" sz="3200" dirty="0">
                <a:solidFill>
                  <a:schemeClr val="bg1">
                    <a:lumMod val="95000"/>
                  </a:schemeClr>
                </a:solidFill>
                <a:latin typeface="Söhne"/>
              </a:rPr>
              <a:t> to the element at index </a:t>
            </a:r>
            <a:r>
              <a:rPr lang="en-US" altLang="en-US" sz="3200" dirty="0" err="1">
                <a:solidFill>
                  <a:schemeClr val="bg1">
                    <a:lumMod val="95000"/>
                  </a:schemeClr>
                </a:solidFill>
                <a:latin typeface="Söhne"/>
              </a:rPr>
              <a:t>updateIndex</a:t>
            </a:r>
            <a:r>
              <a:rPr lang="en-US" altLang="en-US" sz="3200" dirty="0">
                <a:solidFill>
                  <a:schemeClr val="bg1">
                    <a:lumMod val="95000"/>
                  </a:schemeClr>
                </a:solidFill>
                <a:latin typeface="Söhne"/>
              </a:rPr>
              <a:t>.</a:t>
            </a:r>
          </a:p>
          <a:p>
            <a:pPr lvl="0" eaLnBrk="0" fontAlgn="base" hangingPunct="0">
              <a:spcBef>
                <a:spcPct val="0"/>
              </a:spcBef>
              <a:spcAft>
                <a:spcPct val="0"/>
              </a:spcAft>
              <a:buClrTx/>
            </a:pPr>
            <a:endParaRPr lang="en-US" altLang="en-US" sz="24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2400" dirty="0">
              <a:solidFill>
                <a:schemeClr val="tx1"/>
              </a:solidFill>
              <a:latin typeface="Arial" panose="020B0604020202020204" pitchFamily="34" charset="0"/>
            </a:endParaRPr>
          </a:p>
          <a:p>
            <a:endParaRPr lang="en-US" altLang="en-US" sz="3200" b="1" dirty="0">
              <a:solidFill>
                <a:schemeClr val="bg1">
                  <a:lumMod val="95000"/>
                </a:schemeClr>
              </a:solidFill>
              <a:latin typeface="Söhne"/>
            </a:endParaRPr>
          </a:p>
          <a:p>
            <a:endParaRPr lang="en-US" altLang="en-US" sz="2400" dirty="0">
              <a:solidFill>
                <a:schemeClr val="tx1"/>
              </a:solidFill>
              <a:latin typeface="Arial" panose="020B0604020202020204" pitchFamily="34" charset="0"/>
            </a:endParaRPr>
          </a:p>
          <a:p>
            <a:endParaRPr lang="en-US" sz="3200" dirty="0">
              <a:solidFill>
                <a:schemeClr val="bg1">
                  <a:lumMod val="95000"/>
                </a:schemeClr>
              </a:solidFill>
              <a:latin typeface="Söhne"/>
            </a:endParaRPr>
          </a:p>
          <a:p>
            <a:endParaRPr lang="en-IN"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6690263" y="7930665"/>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solidFill>
                <a:latin typeface="Playfair Display Black"/>
                <a:sym typeface="Playfair Display Black"/>
              </a:rPr>
              <a:t>UPDATION IN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F4C29BF-98DC-9090-C173-E4823876743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5064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16</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328;p20">
            <a:extLst>
              <a:ext uri="{FF2B5EF4-FFF2-40B4-BE49-F238E27FC236}">
                <a16:creationId xmlns:a16="http://schemas.microsoft.com/office/drawing/2014/main" id="{8DA6FE83-9E21-2E9A-E958-798867E792F9}"/>
              </a:ext>
            </a:extLst>
          </p:cNvPr>
          <p:cNvSpPr txBox="1"/>
          <p:nvPr/>
        </p:nvSpPr>
        <p:spPr>
          <a:xfrm>
            <a:off x="6523060" y="8272040"/>
            <a:ext cx="10132343" cy="1994392"/>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5400" dirty="0">
                <a:solidFill>
                  <a:schemeClr val="bg1">
                    <a:lumMod val="95000"/>
                  </a:schemeClr>
                </a:solidFill>
                <a:latin typeface="Playfair Display Black"/>
                <a:sym typeface="Playfair Display Black"/>
              </a:rPr>
              <a:t>UPDATION IN ARRAYS</a:t>
            </a:r>
          </a:p>
          <a:p>
            <a:pPr marL="0" marR="0" lvl="0" indent="0" algn="r" rtl="0">
              <a:lnSpc>
                <a:spcPct val="120000"/>
              </a:lnSpc>
              <a:spcBef>
                <a:spcPts val="0"/>
              </a:spcBef>
              <a:spcAft>
                <a:spcPts val="0"/>
              </a:spcAft>
              <a:buNone/>
            </a:pPr>
            <a:endParaRPr sz="5400" dirty="0">
              <a:solidFill>
                <a:schemeClr val="bg1">
                  <a:lumMod val="95000"/>
                </a:schemeClr>
              </a:solidFill>
            </a:endParaRPr>
          </a:p>
        </p:txBody>
      </p:sp>
      <p:sp>
        <p:nvSpPr>
          <p:cNvPr id="9" name="TextBox 8">
            <a:extLst>
              <a:ext uri="{FF2B5EF4-FFF2-40B4-BE49-F238E27FC236}">
                <a16:creationId xmlns:a16="http://schemas.microsoft.com/office/drawing/2014/main" id="{6F112A25-758E-24D3-8092-EA5C4D13DF81}"/>
              </a:ext>
            </a:extLst>
          </p:cNvPr>
          <p:cNvSpPr txBox="1"/>
          <p:nvPr/>
        </p:nvSpPr>
        <p:spPr>
          <a:xfrm>
            <a:off x="11947068" y="2114845"/>
            <a:ext cx="2005966" cy="553998"/>
          </a:xfrm>
          <a:prstGeom prst="rect">
            <a:avLst/>
          </a:prstGeom>
          <a:noFill/>
        </p:spPr>
        <p:txBody>
          <a:bodyPr wrap="square" rtlCol="0">
            <a:spAutoFit/>
          </a:bodyPr>
          <a:lstStyle/>
          <a:p>
            <a:r>
              <a:rPr lang="en-US" sz="3000" dirty="0">
                <a:solidFill>
                  <a:schemeClr val="bg1">
                    <a:lumMod val="95000"/>
                  </a:schemeClr>
                </a:solidFill>
              </a:rPr>
              <a:t>OUTPUT:</a:t>
            </a:r>
            <a:endParaRPr lang="en-IN" sz="3000" dirty="0">
              <a:solidFill>
                <a:schemeClr val="bg1">
                  <a:lumMod val="95000"/>
                </a:schemeClr>
              </a:solidFill>
            </a:endParaRPr>
          </a:p>
        </p:txBody>
      </p:sp>
      <p:pic>
        <p:nvPicPr>
          <p:cNvPr id="5" name="Picture 4">
            <a:extLst>
              <a:ext uri="{FF2B5EF4-FFF2-40B4-BE49-F238E27FC236}">
                <a16:creationId xmlns:a16="http://schemas.microsoft.com/office/drawing/2014/main" id="{25978C3D-ACDC-A3A9-810E-9BDB8F0A4320}"/>
              </a:ext>
            </a:extLst>
          </p:cNvPr>
          <p:cNvPicPr>
            <a:picLocks noChangeAspect="1"/>
          </p:cNvPicPr>
          <p:nvPr/>
        </p:nvPicPr>
        <p:blipFill>
          <a:blip r:embed="rId3"/>
          <a:stretch>
            <a:fillRect/>
          </a:stretch>
        </p:blipFill>
        <p:spPr>
          <a:xfrm>
            <a:off x="2077179" y="2549774"/>
            <a:ext cx="8482386" cy="5578882"/>
          </a:xfrm>
          <a:prstGeom prst="rect">
            <a:avLst/>
          </a:prstGeom>
        </p:spPr>
      </p:pic>
      <p:pic>
        <p:nvPicPr>
          <p:cNvPr id="11" name="Picture 10">
            <a:extLst>
              <a:ext uri="{FF2B5EF4-FFF2-40B4-BE49-F238E27FC236}">
                <a16:creationId xmlns:a16="http://schemas.microsoft.com/office/drawing/2014/main" id="{9FC334C2-B40C-3898-F0E0-E9B7E9CBB1E6}"/>
              </a:ext>
            </a:extLst>
          </p:cNvPr>
          <p:cNvPicPr>
            <a:picLocks noChangeAspect="1"/>
          </p:cNvPicPr>
          <p:nvPr/>
        </p:nvPicPr>
        <p:blipFill>
          <a:blip r:embed="rId4"/>
          <a:stretch>
            <a:fillRect/>
          </a:stretch>
        </p:blipFill>
        <p:spPr>
          <a:xfrm>
            <a:off x="11087133" y="3272412"/>
            <a:ext cx="5876081" cy="3973642"/>
          </a:xfrm>
          <a:prstGeom prst="rect">
            <a:avLst/>
          </a:prstGeom>
        </p:spPr>
      </p:pic>
    </p:spTree>
    <p:extLst>
      <p:ext uri="{BB962C8B-B14F-4D97-AF65-F5344CB8AC3E}">
        <p14:creationId xmlns:p14="http://schemas.microsoft.com/office/powerpoint/2010/main" val="554102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17</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8617744"/>
          </a:xfrm>
          <a:prstGeom prst="rect">
            <a:avLst/>
          </a:prstGeom>
          <a:noFill/>
          <a:ln>
            <a:noFill/>
          </a:ln>
        </p:spPr>
        <p:txBody>
          <a:bodyPr spcFirstLastPara="1" wrap="square" lIns="0" tIns="0" rIns="0" bIns="0" anchor="t" anchorCtr="0">
            <a:spAutoFit/>
          </a:bodyPr>
          <a:lstStyle/>
          <a:p>
            <a:r>
              <a:rPr lang="en-US" sz="3200" dirty="0">
                <a:solidFill>
                  <a:schemeClr val="bg1">
                    <a:lumMod val="95000"/>
                  </a:schemeClr>
                </a:solidFill>
                <a:latin typeface="Söhne"/>
              </a:rPr>
              <a:t>Arrays are fundamental data structures in computer programming and have a wide range of applications across various fields. Here are some common applications of arrays:</a:t>
            </a:r>
          </a:p>
          <a:p>
            <a:r>
              <a:rPr lang="en-US" altLang="en-US" sz="3200" dirty="0">
                <a:solidFill>
                  <a:schemeClr val="bg1">
                    <a:lumMod val="95000"/>
                  </a:schemeClr>
                </a:solidFill>
                <a:latin typeface="Söhne"/>
              </a:rPr>
              <a:t>1. Data Storage: Arrays are used to store collections of data of the same type. For example, you might use an array to store a list of integers, characters, or strings.</a:t>
            </a:r>
          </a:p>
          <a:p>
            <a:r>
              <a:rPr lang="en-US" altLang="en-US" sz="3200" dirty="0">
                <a:solidFill>
                  <a:schemeClr val="bg1">
                    <a:lumMod val="95000"/>
                  </a:schemeClr>
                </a:solidFill>
                <a:latin typeface="Söhne"/>
              </a:rPr>
              <a:t>2. Lists and Sequences: Arrays can be used to implement dynamic lists or sequences, where elements can be added or removed as needed. This is often done using dynamic arrays or </a:t>
            </a:r>
            <a:r>
              <a:rPr lang="en-US" altLang="en-US" sz="3200" dirty="0" err="1">
                <a:solidFill>
                  <a:schemeClr val="bg1">
                    <a:lumMod val="95000"/>
                  </a:schemeClr>
                </a:solidFill>
                <a:latin typeface="Söhne"/>
              </a:rPr>
              <a:t>ArrayLists</a:t>
            </a:r>
            <a:r>
              <a:rPr lang="en-US" altLang="en-US" sz="3200" dirty="0">
                <a:solidFill>
                  <a:schemeClr val="bg1">
                    <a:lumMod val="95000"/>
                  </a:schemeClr>
                </a:solidFill>
                <a:latin typeface="Söhne"/>
              </a:rPr>
              <a:t> in languages like C++ and Java.</a:t>
            </a:r>
          </a:p>
          <a:p>
            <a:r>
              <a:rPr lang="en-US" altLang="en-US" sz="3200" dirty="0">
                <a:solidFill>
                  <a:schemeClr val="bg1">
                    <a:lumMod val="95000"/>
                  </a:schemeClr>
                </a:solidFill>
                <a:latin typeface="Söhne"/>
              </a:rPr>
              <a:t>3. Matrices and Grids: Arrays can represent multi-dimensional data structures like matrices or grids. This is particularly useful in mathematics, computer graphics, and scientific computing.</a:t>
            </a:r>
          </a:p>
          <a:p>
            <a:pPr lvl="0" eaLnBrk="0" fontAlgn="base" hangingPunct="0">
              <a:spcBef>
                <a:spcPct val="0"/>
              </a:spcBef>
              <a:spcAft>
                <a:spcPct val="0"/>
              </a:spcAft>
              <a:buClrTx/>
            </a:pPr>
            <a:endParaRPr lang="en-US" altLang="en-US" sz="2400" dirty="0">
              <a:solidFill>
                <a:schemeClr val="tx1"/>
              </a:solidFill>
              <a:latin typeface="Arial" panose="020B0604020202020204" pitchFamily="34" charset="0"/>
            </a:endParaRPr>
          </a:p>
          <a:p>
            <a:endParaRPr lang="en-US" altLang="en-US" sz="3200" b="1" dirty="0">
              <a:solidFill>
                <a:schemeClr val="bg1">
                  <a:lumMod val="95000"/>
                </a:schemeClr>
              </a:solidFill>
              <a:latin typeface="Söhne"/>
            </a:endParaRPr>
          </a:p>
          <a:p>
            <a:endParaRPr lang="en-US" altLang="en-US" sz="2400" dirty="0">
              <a:solidFill>
                <a:schemeClr val="tx1"/>
              </a:solidFill>
              <a:latin typeface="Arial" panose="020B0604020202020204" pitchFamily="34" charset="0"/>
            </a:endParaRPr>
          </a:p>
          <a:p>
            <a:endParaRPr lang="en-US" sz="3200" dirty="0">
              <a:solidFill>
                <a:schemeClr val="bg1">
                  <a:lumMod val="95000"/>
                </a:schemeClr>
              </a:solidFill>
              <a:latin typeface="Söhne"/>
            </a:endParaRPr>
          </a:p>
          <a:p>
            <a:endParaRPr lang="en-IN"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5142725" y="7930665"/>
            <a:ext cx="11679882" cy="2215991"/>
          </a:xfrm>
          <a:prstGeom prst="rect">
            <a:avLst/>
          </a:prstGeom>
          <a:noFill/>
          <a:ln>
            <a:noFill/>
          </a:ln>
        </p:spPr>
        <p:txBody>
          <a:bodyPr spcFirstLastPara="1" wrap="square" lIns="0" tIns="0" rIns="0" bIns="0" anchor="t" anchorCtr="0">
            <a:spAutoFit/>
          </a:bodyPr>
          <a:lstStyle/>
          <a:p>
            <a:pPr lvl="0" algn="r">
              <a:lnSpc>
                <a:spcPct val="120000"/>
              </a:lnSpc>
            </a:pPr>
            <a:r>
              <a:rPr lang="en-US" sz="6000" dirty="0">
                <a:solidFill>
                  <a:schemeClr val="bg1"/>
                </a:solidFill>
                <a:latin typeface="Playfair Display Black"/>
                <a:sym typeface="Playfair Display Black"/>
              </a:rPr>
              <a:t>APPLICATIONS OF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F4C29BF-98DC-9090-C173-E4823876743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3082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18</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7263527"/>
          </a:xfrm>
          <a:prstGeom prst="rect">
            <a:avLst/>
          </a:prstGeom>
          <a:noFill/>
          <a:ln>
            <a:noFill/>
          </a:ln>
        </p:spPr>
        <p:txBody>
          <a:bodyPr spcFirstLastPara="1" wrap="square" lIns="0" tIns="0" rIns="0" bIns="0" anchor="t" anchorCtr="0">
            <a:spAutoFit/>
          </a:bodyPr>
          <a:lstStyle/>
          <a:p>
            <a:r>
              <a:rPr lang="en-US" sz="3200" dirty="0">
                <a:solidFill>
                  <a:schemeClr val="bg1">
                    <a:lumMod val="95000"/>
                  </a:schemeClr>
                </a:solidFill>
                <a:latin typeface="Söhne"/>
              </a:rPr>
              <a:t>4. Searching and Sorting: Arrays are commonly used for implementing search and sorting algorithms. For example, linear search and binary search work with arrays to find specific elements efficiently</a:t>
            </a:r>
          </a:p>
          <a:p>
            <a:r>
              <a:rPr lang="en-US" sz="3200" dirty="0">
                <a:solidFill>
                  <a:schemeClr val="bg1">
                    <a:lumMod val="95000"/>
                  </a:schemeClr>
                </a:solidFill>
                <a:latin typeface="Söhne"/>
              </a:rPr>
              <a:t>5. Dynamic Memory Allocation: Arrays are used as the underlying data structure for dynamic memory allocation in languages like C and C++. They allow you to allocate memory for a collection of elements at runtime.</a:t>
            </a:r>
          </a:p>
          <a:p>
            <a:r>
              <a:rPr lang="en-US" sz="3200" dirty="0">
                <a:solidFill>
                  <a:schemeClr val="bg1">
                    <a:lumMod val="95000"/>
                  </a:schemeClr>
                </a:solidFill>
                <a:latin typeface="Söhne"/>
              </a:rPr>
              <a:t>6. Games and Graphics: Arrays are crucial in computer graphics and game development. They are used to represent objects, vertices, textures, and more.</a:t>
            </a:r>
            <a:endParaRPr lang="en-US" altLang="en-US" sz="2400" dirty="0">
              <a:solidFill>
                <a:schemeClr val="tx1"/>
              </a:solidFill>
              <a:latin typeface="Arial" panose="020B0604020202020204" pitchFamily="34" charset="0"/>
            </a:endParaRPr>
          </a:p>
          <a:p>
            <a:endParaRPr lang="en-US" altLang="en-US" sz="3200" b="1" dirty="0">
              <a:solidFill>
                <a:schemeClr val="bg1">
                  <a:lumMod val="95000"/>
                </a:schemeClr>
              </a:solidFill>
              <a:latin typeface="Söhne"/>
            </a:endParaRPr>
          </a:p>
          <a:p>
            <a:endParaRPr lang="en-US" altLang="en-US" sz="2400" dirty="0">
              <a:solidFill>
                <a:schemeClr val="tx1"/>
              </a:solidFill>
              <a:latin typeface="Arial" panose="020B0604020202020204" pitchFamily="34" charset="0"/>
            </a:endParaRPr>
          </a:p>
          <a:p>
            <a:endParaRPr lang="en-US" sz="3200" dirty="0">
              <a:solidFill>
                <a:schemeClr val="bg1">
                  <a:lumMod val="95000"/>
                </a:schemeClr>
              </a:solidFill>
              <a:latin typeface="Söhne"/>
            </a:endParaRPr>
          </a:p>
          <a:p>
            <a:endParaRPr lang="en-IN"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5142725" y="7930665"/>
            <a:ext cx="11679882" cy="2215991"/>
          </a:xfrm>
          <a:prstGeom prst="rect">
            <a:avLst/>
          </a:prstGeom>
          <a:noFill/>
          <a:ln>
            <a:noFill/>
          </a:ln>
        </p:spPr>
        <p:txBody>
          <a:bodyPr spcFirstLastPara="1" wrap="square" lIns="0" tIns="0" rIns="0" bIns="0" anchor="t" anchorCtr="0">
            <a:spAutoFit/>
          </a:bodyPr>
          <a:lstStyle/>
          <a:p>
            <a:pPr lvl="0" algn="r">
              <a:lnSpc>
                <a:spcPct val="120000"/>
              </a:lnSpc>
            </a:pPr>
            <a:r>
              <a:rPr lang="en-US" sz="6000" dirty="0">
                <a:solidFill>
                  <a:schemeClr val="bg1"/>
                </a:solidFill>
                <a:latin typeface="Playfair Display Black"/>
                <a:sym typeface="Playfair Display Black"/>
              </a:rPr>
              <a:t>APPLICATIONS OF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F4C29BF-98DC-9090-C173-E4823876743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1256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911216" y="166676"/>
            <a:ext cx="2005885"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chemeClr val="bg1">
                    <a:lumMod val="95000"/>
                  </a:schemeClr>
                </a:solidFill>
                <a:latin typeface="Playfair Display Black"/>
                <a:ea typeface="Playfair Display Black"/>
                <a:cs typeface="Playfair Display Black"/>
                <a:sym typeface="Playfair Display Black"/>
              </a:rPr>
              <a:t>01</a:t>
            </a:r>
            <a:endParaRPr sz="12000" dirty="0">
              <a:solidFill>
                <a:schemeClr val="bg1">
                  <a:lumMod val="95000"/>
                </a:schemeClr>
              </a:solidFill>
            </a:endParaRPr>
          </a:p>
        </p:txBody>
      </p:sp>
      <p:sp>
        <p:nvSpPr>
          <p:cNvPr id="328" name="Google Shape;328;p20"/>
          <p:cNvSpPr txBox="1"/>
          <p:nvPr/>
        </p:nvSpPr>
        <p:spPr>
          <a:xfrm>
            <a:off x="6689316" y="7794059"/>
            <a:ext cx="10132343" cy="138499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7500" dirty="0">
                <a:solidFill>
                  <a:srgbClr val="F3F6FA"/>
                </a:solidFill>
                <a:latin typeface="Playfair Display Black"/>
                <a:sym typeface="Playfair Display Black"/>
              </a:rPr>
              <a:t>WHAT IS AN ARRAY?</a:t>
            </a:r>
            <a:endParaRPr sz="75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3877985"/>
          </a:xfrm>
          <a:prstGeom prst="rect">
            <a:avLst/>
          </a:prstGeom>
          <a:noFill/>
          <a:ln>
            <a:noFill/>
          </a:ln>
        </p:spPr>
        <p:txBody>
          <a:bodyPr spcFirstLastPara="1" wrap="square" lIns="0" tIns="0" rIns="0" bIns="0" anchor="t" anchorCtr="0">
            <a:spAutoFit/>
          </a:bodyPr>
          <a:lstStyle/>
          <a:p>
            <a:r>
              <a:rPr lang="en-US" sz="3600" dirty="0">
                <a:solidFill>
                  <a:srgbClr val="F3F6FA"/>
                </a:solidFill>
                <a:latin typeface="Söhne"/>
                <a:ea typeface="Roboto"/>
                <a:cs typeface="Roboto"/>
              </a:rPr>
              <a:t>An array is a linear data structure that collects elements of the same data type and stores them in contiguous and adjacent memory locations. Arrays work on an index system starting from 0 to (n-1), where n is the size of the array.</a:t>
            </a:r>
            <a:endParaRPr lang="en-IN" sz="3600" dirty="0">
              <a:solidFill>
                <a:srgbClr val="F3F6FA"/>
              </a:solidFill>
              <a:latin typeface="Söhne"/>
              <a:ea typeface="Roboto"/>
              <a:cs typeface="Roboto"/>
            </a:endParaRPr>
          </a:p>
          <a:p>
            <a:endParaRPr lang="en-US" sz="3600" dirty="0">
              <a:solidFill>
                <a:srgbClr val="F3F6FA"/>
              </a:solidFill>
              <a:latin typeface="Söhne"/>
              <a:ea typeface="Roboto"/>
              <a:cs typeface="Roboto"/>
            </a:endParaRPr>
          </a:p>
          <a:p>
            <a:r>
              <a:rPr lang="en-US" sz="3600" dirty="0">
                <a:solidFill>
                  <a:srgbClr val="F3F6FA"/>
                </a:solidFill>
                <a:latin typeface="Söhne"/>
                <a:ea typeface="Roboto"/>
                <a:cs typeface="Roboto"/>
              </a:rPr>
              <a:t>For example, int student[30];</a:t>
            </a:r>
            <a:endParaRPr lang="en-IN" sz="3600" dirty="0">
              <a:solidFill>
                <a:srgbClr val="F3F6FA"/>
              </a:solidFill>
              <a:latin typeface="Söhne"/>
              <a:ea typeface="Roboto"/>
              <a:cs typeface="Roboto"/>
            </a:endParaRPr>
          </a:p>
          <a:p>
            <a:r>
              <a:rPr lang="en-US" sz="3600" dirty="0">
                <a:solidFill>
                  <a:srgbClr val="F3F6FA"/>
                </a:solidFill>
                <a:latin typeface="Söhne"/>
                <a:ea typeface="Roboto"/>
                <a:cs typeface="Roboto"/>
              </a:rPr>
              <a:t>Here, student is an array name holds 30 collection of data item, with a single variable name</a:t>
            </a:r>
            <a:endParaRPr lang="en-IN" sz="3600" dirty="0">
              <a:solidFill>
                <a:srgbClr val="F3F6FA"/>
              </a:solidFill>
              <a:latin typeface="Söhne"/>
              <a:ea typeface="Roboto"/>
              <a:cs typeface="Roboto"/>
            </a:endParaRPr>
          </a:p>
        </p:txBody>
      </p:sp>
    </p:spTree>
    <p:extLst>
      <p:ext uri="{BB962C8B-B14F-4D97-AF65-F5344CB8AC3E}">
        <p14:creationId xmlns:p14="http://schemas.microsoft.com/office/powerpoint/2010/main" val="19320651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19</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7263527"/>
          </a:xfrm>
          <a:prstGeom prst="rect">
            <a:avLst/>
          </a:prstGeom>
          <a:noFill/>
          <a:ln>
            <a:noFill/>
          </a:ln>
        </p:spPr>
        <p:txBody>
          <a:bodyPr spcFirstLastPara="1" wrap="square" lIns="0" tIns="0" rIns="0" bIns="0" anchor="t" anchorCtr="0">
            <a:spAutoFit/>
          </a:bodyPr>
          <a:lstStyle/>
          <a:p>
            <a:endParaRPr lang="en-US" sz="3200" dirty="0">
              <a:solidFill>
                <a:schemeClr val="bg1">
                  <a:lumMod val="95000"/>
                </a:schemeClr>
              </a:solidFill>
              <a:latin typeface="Söhne"/>
            </a:endParaRPr>
          </a:p>
          <a:p>
            <a:r>
              <a:rPr lang="en-US" sz="3200" dirty="0">
                <a:solidFill>
                  <a:schemeClr val="bg1">
                    <a:lumMod val="95000"/>
                  </a:schemeClr>
                </a:solidFill>
                <a:latin typeface="Söhne"/>
              </a:rPr>
              <a:t>A 2D array, short for two-dimensional array, is a fundamental data structure that organizes elements into a grid-like fashion with rows and columns. It can be thought of as an array of arrays, where each element in the outer array points to another array, creating a matrix-like structure. 2D arrays are widely used in programming to represent data that has a natural two-dimensional structure, such as matrices, tables, and images. They provide a convenient way to store and manipulate grid-based data, making them an essential concept in computer science and software development.</a:t>
            </a:r>
            <a:endParaRPr lang="en-US" altLang="en-US" sz="1800" dirty="0">
              <a:solidFill>
                <a:schemeClr val="tx1"/>
              </a:solidFill>
              <a:latin typeface="Arial" panose="020B0604020202020204" pitchFamily="34" charset="0"/>
            </a:endParaRPr>
          </a:p>
          <a:p>
            <a:endParaRPr lang="en-US" altLang="en-US" sz="3200" b="1" dirty="0">
              <a:solidFill>
                <a:schemeClr val="bg1">
                  <a:lumMod val="95000"/>
                </a:schemeClr>
              </a:solidFill>
              <a:latin typeface="Söhne"/>
            </a:endParaRPr>
          </a:p>
          <a:p>
            <a:endParaRPr lang="en-US" altLang="en-US" sz="2400" dirty="0">
              <a:solidFill>
                <a:schemeClr val="tx1"/>
              </a:solidFill>
              <a:latin typeface="Arial" panose="020B0604020202020204" pitchFamily="34" charset="0"/>
            </a:endParaRPr>
          </a:p>
          <a:p>
            <a:endParaRPr lang="en-US" sz="3200" dirty="0">
              <a:solidFill>
                <a:schemeClr val="bg1">
                  <a:lumMod val="95000"/>
                </a:schemeClr>
              </a:solidFill>
              <a:latin typeface="Söhne"/>
            </a:endParaRPr>
          </a:p>
          <a:p>
            <a:endParaRPr lang="en-IN"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5142725" y="7930665"/>
            <a:ext cx="11679882" cy="2215991"/>
          </a:xfrm>
          <a:prstGeom prst="rect">
            <a:avLst/>
          </a:prstGeom>
          <a:noFill/>
          <a:ln>
            <a:noFill/>
          </a:ln>
        </p:spPr>
        <p:txBody>
          <a:bodyPr spcFirstLastPara="1" wrap="square" lIns="0" tIns="0" rIns="0" bIns="0" anchor="t" anchorCtr="0">
            <a:spAutoFit/>
          </a:bodyPr>
          <a:lstStyle/>
          <a:p>
            <a:pPr lvl="0" algn="r">
              <a:lnSpc>
                <a:spcPct val="120000"/>
              </a:lnSpc>
            </a:pPr>
            <a:r>
              <a:rPr lang="en-US" sz="6000" dirty="0">
                <a:solidFill>
                  <a:schemeClr val="bg1"/>
                </a:solidFill>
                <a:latin typeface="Playfair Display Black"/>
                <a:sym typeface="Playfair Display Black"/>
              </a:rPr>
              <a:t>2D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F4C29BF-98DC-9090-C173-E4823876743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DF3C7ABD-4F5D-5375-104A-A9887C413B7B}"/>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13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20</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4154984"/>
          </a:xfrm>
          <a:prstGeom prst="rect">
            <a:avLst/>
          </a:prstGeom>
          <a:noFill/>
          <a:ln>
            <a:noFill/>
          </a:ln>
        </p:spPr>
        <p:txBody>
          <a:bodyPr spcFirstLastPara="1" wrap="square" lIns="0" tIns="0" rIns="0" bIns="0" anchor="t" anchorCtr="0">
            <a:spAutoFit/>
          </a:bodyPr>
          <a:lstStyle/>
          <a:p>
            <a:r>
              <a:rPr lang="en-US" sz="3000" dirty="0">
                <a:solidFill>
                  <a:schemeClr val="bg1">
                    <a:lumMod val="95000"/>
                  </a:schemeClr>
                </a:solidFill>
                <a:latin typeface="Söhne"/>
              </a:rPr>
              <a:t>A 2D array is like a grid with rows and columns. We use nested loops to systematically initialize each element in the 2D </a:t>
            </a:r>
            <a:r>
              <a:rPr lang="en-US" sz="3000" dirty="0" err="1">
                <a:solidFill>
                  <a:schemeClr val="bg1">
                    <a:lumMod val="95000"/>
                  </a:schemeClr>
                </a:solidFill>
                <a:latin typeface="Söhne"/>
              </a:rPr>
              <a:t>array.You</a:t>
            </a:r>
            <a:r>
              <a:rPr lang="en-US" sz="3000" dirty="0">
                <a:solidFill>
                  <a:schemeClr val="bg1">
                    <a:lumMod val="95000"/>
                  </a:schemeClr>
                </a:solidFill>
                <a:latin typeface="Söhne"/>
              </a:rPr>
              <a:t> can set initial values for elements based on your application's requirements, whether it's filling the array with zeros, specific values, or computed values.</a:t>
            </a:r>
          </a:p>
          <a:p>
            <a:r>
              <a:rPr lang="en-US" sz="3000" b="1" dirty="0">
                <a:solidFill>
                  <a:schemeClr val="bg1">
                    <a:lumMod val="95000"/>
                  </a:schemeClr>
                </a:solidFill>
                <a:latin typeface="Söhne"/>
              </a:rPr>
              <a:t>ALGORITHM:</a:t>
            </a:r>
          </a:p>
          <a:p>
            <a:pPr lvl="0" eaLnBrk="0" fontAlgn="base" hangingPunct="0">
              <a:spcBef>
                <a:spcPct val="0"/>
              </a:spcBef>
              <a:spcAft>
                <a:spcPct val="0"/>
              </a:spcAft>
              <a:buClrTx/>
              <a:buFontTx/>
              <a:buAutoNum type="arabicPeriod"/>
            </a:pPr>
            <a:r>
              <a:rPr lang="en-US" altLang="en-US" sz="3000" dirty="0">
                <a:solidFill>
                  <a:schemeClr val="bg1">
                    <a:lumMod val="95000"/>
                  </a:schemeClr>
                </a:solidFill>
                <a:latin typeface="Söhne"/>
              </a:rPr>
              <a:t>Decide on the dimensions of the 2D array, i.e., the number of rows and columns (</a:t>
            </a:r>
            <a:r>
              <a:rPr lang="en-US" altLang="en-US" sz="3000" dirty="0" err="1">
                <a:solidFill>
                  <a:schemeClr val="bg1">
                    <a:lumMod val="95000"/>
                  </a:schemeClr>
                </a:solidFill>
                <a:latin typeface="Söhne"/>
              </a:rPr>
              <a:t>numRows</a:t>
            </a:r>
            <a:r>
              <a:rPr lang="en-US" altLang="en-US" sz="3000" dirty="0">
                <a:solidFill>
                  <a:schemeClr val="bg1">
                    <a:lumMod val="95000"/>
                  </a:schemeClr>
                </a:solidFill>
                <a:latin typeface="Söhne"/>
              </a:rPr>
              <a:t> and </a:t>
            </a:r>
            <a:r>
              <a:rPr lang="en-US" altLang="en-US" sz="3000" dirty="0" err="1">
                <a:solidFill>
                  <a:schemeClr val="bg1">
                    <a:lumMod val="95000"/>
                  </a:schemeClr>
                </a:solidFill>
                <a:latin typeface="Söhne"/>
              </a:rPr>
              <a:t>numCols</a:t>
            </a:r>
            <a:r>
              <a:rPr lang="en-US" altLang="en-US" sz="3000" dirty="0">
                <a:solidFill>
                  <a:schemeClr val="bg1">
                    <a:lumMod val="95000"/>
                  </a:schemeClr>
                </a:solidFill>
                <a:latin typeface="Söhne"/>
              </a:rPr>
              <a:t>).</a:t>
            </a:r>
          </a:p>
          <a:p>
            <a:pPr lvl="0" eaLnBrk="0" fontAlgn="base" hangingPunct="0">
              <a:spcBef>
                <a:spcPct val="0"/>
              </a:spcBef>
              <a:spcAft>
                <a:spcPct val="0"/>
              </a:spcAft>
              <a:buClrTx/>
              <a:buFontTx/>
              <a:buAutoNum type="arabicPeriod" startAt="2"/>
            </a:pPr>
            <a:r>
              <a:rPr lang="en-US" altLang="en-US" sz="3000" dirty="0">
                <a:solidFill>
                  <a:schemeClr val="bg1">
                    <a:lumMod val="95000"/>
                  </a:schemeClr>
                </a:solidFill>
                <a:latin typeface="Söhne"/>
              </a:rPr>
              <a:t>Create a nested loop structure to iterate through each row and column of the 2D array:</a:t>
            </a:r>
          </a:p>
          <a:p>
            <a:pPr marL="457200" lvl="1" eaLnBrk="0" fontAlgn="base" hangingPunct="0">
              <a:spcBef>
                <a:spcPct val="0"/>
              </a:spcBef>
              <a:spcAft>
                <a:spcPct val="0"/>
              </a:spcAft>
              <a:buClrTx/>
              <a:buFontTx/>
              <a:buChar char="•"/>
            </a:pPr>
            <a:r>
              <a:rPr lang="en-US" altLang="en-US" sz="3000" dirty="0">
                <a:solidFill>
                  <a:schemeClr val="bg1">
                    <a:lumMod val="95000"/>
                  </a:schemeClr>
                </a:solidFill>
                <a:latin typeface="Söhne"/>
              </a:rPr>
              <a:t>The outer loop (with variable </a:t>
            </a:r>
            <a:r>
              <a:rPr lang="en-US" altLang="en-US" sz="3000" dirty="0" err="1">
                <a:solidFill>
                  <a:schemeClr val="bg1">
                    <a:lumMod val="95000"/>
                  </a:schemeClr>
                </a:solidFill>
                <a:latin typeface="Söhne"/>
              </a:rPr>
              <a:t>i</a:t>
            </a:r>
            <a:r>
              <a:rPr lang="en-US" altLang="en-US" sz="3000" dirty="0">
                <a:solidFill>
                  <a:schemeClr val="bg1">
                    <a:lumMod val="95000"/>
                  </a:schemeClr>
                </a:solidFill>
                <a:latin typeface="Söhne"/>
              </a:rPr>
              <a:t>) iterates through rows, from 0 to </a:t>
            </a:r>
            <a:r>
              <a:rPr lang="en-US" altLang="en-US" sz="3000" dirty="0" err="1">
                <a:solidFill>
                  <a:schemeClr val="bg1">
                    <a:lumMod val="95000"/>
                  </a:schemeClr>
                </a:solidFill>
                <a:latin typeface="Söhne"/>
              </a:rPr>
              <a:t>numRows</a:t>
            </a:r>
            <a:r>
              <a:rPr lang="en-US" altLang="en-US" sz="3000" dirty="0">
                <a:solidFill>
                  <a:schemeClr val="bg1">
                    <a:lumMod val="95000"/>
                  </a:schemeClr>
                </a:solidFill>
                <a:latin typeface="Söhne"/>
              </a:rPr>
              <a:t> (exclusive).</a:t>
            </a:r>
          </a:p>
          <a:p>
            <a:pPr marL="457200" lvl="1" eaLnBrk="0" fontAlgn="base" hangingPunct="0">
              <a:spcBef>
                <a:spcPct val="0"/>
              </a:spcBef>
              <a:spcAft>
                <a:spcPct val="0"/>
              </a:spcAft>
              <a:buClrTx/>
              <a:buFontTx/>
              <a:buChar char="•"/>
            </a:pPr>
            <a:r>
              <a:rPr lang="en-US" altLang="en-US" sz="3000" dirty="0">
                <a:solidFill>
                  <a:schemeClr val="bg1">
                    <a:lumMod val="95000"/>
                  </a:schemeClr>
                </a:solidFill>
                <a:latin typeface="Söhne"/>
              </a:rPr>
              <a:t>The inner loop (with variable j) iterates through columns, from 0 to </a:t>
            </a:r>
            <a:r>
              <a:rPr lang="en-US" altLang="en-US" sz="3000" dirty="0" err="1">
                <a:solidFill>
                  <a:schemeClr val="bg1">
                    <a:lumMod val="95000"/>
                  </a:schemeClr>
                </a:solidFill>
                <a:latin typeface="Söhne"/>
              </a:rPr>
              <a:t>numCols</a:t>
            </a:r>
            <a:r>
              <a:rPr lang="en-US" altLang="en-US" sz="3000" dirty="0">
                <a:solidFill>
                  <a:schemeClr val="bg1">
                    <a:lumMod val="95000"/>
                  </a:schemeClr>
                </a:solidFill>
                <a:latin typeface="Söhne"/>
              </a:rPr>
              <a:t> (exclusive).</a:t>
            </a: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5142725" y="7930665"/>
            <a:ext cx="11679882" cy="2215991"/>
          </a:xfrm>
          <a:prstGeom prst="rect">
            <a:avLst/>
          </a:prstGeom>
          <a:noFill/>
          <a:ln>
            <a:noFill/>
          </a:ln>
        </p:spPr>
        <p:txBody>
          <a:bodyPr spcFirstLastPara="1" wrap="square" lIns="0" tIns="0" rIns="0" bIns="0" anchor="t" anchorCtr="0">
            <a:spAutoFit/>
          </a:bodyPr>
          <a:lstStyle/>
          <a:p>
            <a:pPr lvl="0" algn="r">
              <a:lnSpc>
                <a:spcPct val="120000"/>
              </a:lnSpc>
            </a:pPr>
            <a:r>
              <a:rPr lang="en-US" sz="6000" dirty="0">
                <a:solidFill>
                  <a:schemeClr val="bg1"/>
                </a:solidFill>
                <a:latin typeface="Playfair Display Black"/>
                <a:sym typeface="Playfair Display Black"/>
              </a:rPr>
              <a:t>INITIALIZING 2D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F4C29BF-98DC-9090-C173-E4823876743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DF3C7ABD-4F5D-5375-104A-A9887C413B7B}"/>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1175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rgbClr val="F3F6FA"/>
                </a:solidFill>
                <a:latin typeface="Playfair Display Black"/>
                <a:ea typeface="Playfair Display Black"/>
                <a:cs typeface="Playfair Display Black"/>
                <a:sym typeface="Playfair Display Black"/>
              </a:rPr>
              <a:t>2</a:t>
            </a:r>
            <a:r>
              <a:rPr lang="en-US" sz="12000" dirty="0">
                <a:solidFill>
                  <a:srgbClr val="F3F6FA"/>
                </a:solidFill>
                <a:latin typeface="Playfair Display Black"/>
                <a:ea typeface="Playfair Display Black"/>
                <a:cs typeface="Playfair Display Black"/>
                <a:sym typeface="Playfair Display Black"/>
              </a:rPr>
              <a:t>1</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7266709" cy="4308872"/>
          </a:xfrm>
          <a:prstGeom prst="rect">
            <a:avLst/>
          </a:prstGeom>
          <a:noFill/>
          <a:ln>
            <a:noFill/>
          </a:ln>
        </p:spPr>
        <p:txBody>
          <a:bodyPr spcFirstLastPara="1" wrap="square" lIns="0" tIns="0" rIns="0" bIns="0" anchor="t" anchorCtr="0">
            <a:spAutoFit/>
          </a:bodyPr>
          <a:lstStyle/>
          <a:p>
            <a:pPr lvl="0" eaLnBrk="0" fontAlgn="base" hangingPunct="0">
              <a:spcBef>
                <a:spcPct val="0"/>
              </a:spcBef>
              <a:spcAft>
                <a:spcPct val="0"/>
              </a:spcAft>
              <a:buClrTx/>
              <a:buFontTx/>
              <a:buAutoNum type="arabicPeriod" startAt="3"/>
            </a:pPr>
            <a:r>
              <a:rPr lang="en-US" altLang="en-US" sz="2800" dirty="0">
                <a:solidFill>
                  <a:schemeClr val="bg1">
                    <a:lumMod val="95000"/>
                  </a:schemeClr>
                </a:solidFill>
                <a:latin typeface="Söhne"/>
              </a:rPr>
              <a:t>Within the nested loop, assign initial values to the elements based on your requirements.</a:t>
            </a:r>
          </a:p>
          <a:p>
            <a:pPr lvl="0" eaLnBrk="0" fontAlgn="base" hangingPunct="0">
              <a:spcBef>
                <a:spcPct val="0"/>
              </a:spcBef>
              <a:spcAft>
                <a:spcPct val="0"/>
              </a:spcAft>
              <a:buClrTx/>
              <a:buFontTx/>
              <a:buAutoNum type="arabicPeriod" startAt="4"/>
            </a:pPr>
            <a:r>
              <a:rPr lang="en-US" altLang="en-US" sz="2800" dirty="0">
                <a:solidFill>
                  <a:schemeClr val="bg1">
                    <a:lumMod val="95000"/>
                  </a:schemeClr>
                </a:solidFill>
                <a:latin typeface="Söhne"/>
              </a:rPr>
              <a:t>Increment the j loop variable (column) in each iteration of the inner loop.</a:t>
            </a:r>
          </a:p>
          <a:p>
            <a:pPr lvl="0" eaLnBrk="0" fontAlgn="base" hangingPunct="0">
              <a:spcBef>
                <a:spcPct val="0"/>
              </a:spcBef>
              <a:spcAft>
                <a:spcPct val="0"/>
              </a:spcAft>
              <a:buClrTx/>
              <a:buFontTx/>
              <a:buAutoNum type="arabicPeriod" startAt="5"/>
            </a:pPr>
            <a:r>
              <a:rPr lang="en-US" altLang="en-US" sz="2800" dirty="0">
                <a:solidFill>
                  <a:schemeClr val="bg1">
                    <a:lumMod val="95000"/>
                  </a:schemeClr>
                </a:solidFill>
                <a:latin typeface="Söhne"/>
              </a:rPr>
              <a:t>After finishing the inner loop (column initialization), increment the </a:t>
            </a:r>
            <a:r>
              <a:rPr lang="en-US" altLang="en-US" sz="2800" dirty="0" err="1">
                <a:solidFill>
                  <a:schemeClr val="bg1">
                    <a:lumMod val="95000"/>
                  </a:schemeClr>
                </a:solidFill>
                <a:latin typeface="Söhne"/>
              </a:rPr>
              <a:t>i</a:t>
            </a:r>
            <a:r>
              <a:rPr lang="en-US" altLang="en-US" sz="2800" dirty="0">
                <a:solidFill>
                  <a:schemeClr val="bg1">
                    <a:lumMod val="95000"/>
                  </a:schemeClr>
                </a:solidFill>
                <a:latin typeface="Söhne"/>
              </a:rPr>
              <a:t> loop variable (row) and reset j to 0 to move to the next row.</a:t>
            </a:r>
          </a:p>
          <a:p>
            <a:pPr lvl="0" eaLnBrk="0" fontAlgn="base" hangingPunct="0">
              <a:spcBef>
                <a:spcPct val="0"/>
              </a:spcBef>
              <a:spcAft>
                <a:spcPct val="0"/>
              </a:spcAft>
              <a:buClrTx/>
              <a:buFontTx/>
              <a:buAutoNum type="arabicPeriod" startAt="6"/>
            </a:pPr>
            <a:r>
              <a:rPr lang="en-US" altLang="en-US" sz="2800" dirty="0">
                <a:solidFill>
                  <a:schemeClr val="bg1">
                    <a:lumMod val="95000"/>
                  </a:schemeClr>
                </a:solidFill>
                <a:latin typeface="Söhne"/>
              </a:rPr>
              <a:t>Continue the nested loop until </a:t>
            </a:r>
            <a:r>
              <a:rPr lang="en-US" altLang="en-US" sz="2800" dirty="0" err="1">
                <a:solidFill>
                  <a:schemeClr val="bg1">
                    <a:lumMod val="95000"/>
                  </a:schemeClr>
                </a:solidFill>
                <a:latin typeface="Söhne"/>
              </a:rPr>
              <a:t>i</a:t>
            </a:r>
            <a:r>
              <a:rPr lang="en-US" altLang="en-US" sz="2800" dirty="0">
                <a:solidFill>
                  <a:schemeClr val="bg1">
                    <a:lumMod val="95000"/>
                  </a:schemeClr>
                </a:solidFill>
                <a:latin typeface="Söhne"/>
              </a:rPr>
              <a:t> reaches </a:t>
            </a:r>
            <a:r>
              <a:rPr lang="en-US" altLang="en-US" sz="2800" dirty="0" err="1">
                <a:solidFill>
                  <a:schemeClr val="bg1">
                    <a:lumMod val="95000"/>
                  </a:schemeClr>
                </a:solidFill>
                <a:latin typeface="Söhne"/>
              </a:rPr>
              <a:t>numRows</a:t>
            </a:r>
            <a:r>
              <a:rPr lang="en-US" altLang="en-US" sz="2800" dirty="0">
                <a:solidFill>
                  <a:schemeClr val="bg1">
                    <a:lumMod val="95000"/>
                  </a:schemeClr>
                </a:solidFill>
                <a:latin typeface="Söhne"/>
              </a:rPr>
              <a:t>, indicating that you've initialized the entire 2D array.</a:t>
            </a: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5142725" y="7930665"/>
            <a:ext cx="11679882" cy="2215991"/>
          </a:xfrm>
          <a:prstGeom prst="rect">
            <a:avLst/>
          </a:prstGeom>
          <a:noFill/>
          <a:ln>
            <a:noFill/>
          </a:ln>
        </p:spPr>
        <p:txBody>
          <a:bodyPr spcFirstLastPara="1" wrap="square" lIns="0" tIns="0" rIns="0" bIns="0" anchor="t" anchorCtr="0">
            <a:spAutoFit/>
          </a:bodyPr>
          <a:lstStyle/>
          <a:p>
            <a:pPr lvl="0" algn="r">
              <a:lnSpc>
                <a:spcPct val="120000"/>
              </a:lnSpc>
            </a:pPr>
            <a:r>
              <a:rPr lang="en-US" sz="6000" dirty="0">
                <a:solidFill>
                  <a:schemeClr val="bg1"/>
                </a:solidFill>
                <a:latin typeface="Playfair Display Black"/>
                <a:sym typeface="Playfair Display Black"/>
              </a:rPr>
              <a:t>INITIALIZING 2D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F4C29BF-98DC-9090-C173-E4823876743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DF3C7ABD-4F5D-5375-104A-A9887C413B7B}"/>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7B7BA20D-0C95-84BC-F1E0-235F18B5930F}"/>
              </a:ext>
            </a:extLst>
          </p:cNvPr>
          <p:cNvPicPr>
            <a:picLocks noChangeAspect="1"/>
          </p:cNvPicPr>
          <p:nvPr/>
        </p:nvPicPr>
        <p:blipFill>
          <a:blip r:embed="rId3"/>
          <a:stretch>
            <a:fillRect/>
          </a:stretch>
        </p:blipFill>
        <p:spPr>
          <a:xfrm>
            <a:off x="9059711" y="2680947"/>
            <a:ext cx="7813103" cy="4273006"/>
          </a:xfrm>
          <a:prstGeom prst="rect">
            <a:avLst/>
          </a:prstGeom>
        </p:spPr>
      </p:pic>
    </p:spTree>
    <p:extLst>
      <p:ext uri="{BB962C8B-B14F-4D97-AF65-F5344CB8AC3E}">
        <p14:creationId xmlns:p14="http://schemas.microsoft.com/office/powerpoint/2010/main" val="1184695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22</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8525411"/>
          </a:xfrm>
          <a:prstGeom prst="rect">
            <a:avLst/>
          </a:prstGeom>
          <a:noFill/>
          <a:ln>
            <a:noFill/>
          </a:ln>
        </p:spPr>
        <p:txBody>
          <a:bodyPr spcFirstLastPara="1" wrap="square" lIns="0" tIns="0" rIns="0" bIns="0" anchor="t" anchorCtr="0">
            <a:spAutoFit/>
          </a:bodyPr>
          <a:lstStyle/>
          <a:p>
            <a:r>
              <a:rPr lang="en-US" sz="3200" dirty="0">
                <a:solidFill>
                  <a:schemeClr val="bg1">
                    <a:lumMod val="95000"/>
                  </a:schemeClr>
                </a:solidFill>
                <a:latin typeface="Söhne"/>
              </a:rPr>
              <a:t>Traversing a 2D array involves systematically iterating through its rows and columns to access and process each element, enabling operations like printing, searching, or manipulation. It typically requires nested loops for row and column traversal.</a:t>
            </a:r>
          </a:p>
          <a:p>
            <a:r>
              <a:rPr lang="en-US" altLang="en-US" sz="3200" b="1" dirty="0">
                <a:solidFill>
                  <a:schemeClr val="bg1">
                    <a:lumMod val="95000"/>
                  </a:schemeClr>
                </a:solidFill>
                <a:latin typeface="Söhne"/>
              </a:rPr>
              <a:t>ALGORITHM:</a:t>
            </a:r>
          </a:p>
          <a:p>
            <a:pPr lvl="0" eaLnBrk="0" fontAlgn="base" hangingPunct="0">
              <a:spcBef>
                <a:spcPct val="0"/>
              </a:spcBef>
              <a:spcAft>
                <a:spcPct val="0"/>
              </a:spcAft>
              <a:buClrTx/>
              <a:buFontTx/>
              <a:buAutoNum type="arabicPeriod"/>
            </a:pPr>
            <a:r>
              <a:rPr lang="en-US" altLang="en-US" sz="3200" dirty="0">
                <a:solidFill>
                  <a:schemeClr val="bg1">
                    <a:lumMod val="95000"/>
                  </a:schemeClr>
                </a:solidFill>
                <a:latin typeface="Söhne"/>
              </a:rPr>
              <a:t>Initialize two loop variables, </a:t>
            </a:r>
            <a:r>
              <a:rPr lang="en-US" altLang="en-US" sz="3200" dirty="0" err="1">
                <a:solidFill>
                  <a:schemeClr val="bg1">
                    <a:lumMod val="95000"/>
                  </a:schemeClr>
                </a:solidFill>
                <a:latin typeface="Söhne"/>
              </a:rPr>
              <a:t>i</a:t>
            </a:r>
            <a:r>
              <a:rPr lang="en-US" altLang="en-US" sz="3200" dirty="0">
                <a:solidFill>
                  <a:schemeClr val="bg1">
                    <a:lumMod val="95000"/>
                  </a:schemeClr>
                </a:solidFill>
                <a:latin typeface="Söhne"/>
              </a:rPr>
              <a:t> for rows and j for columns, to 0.</a:t>
            </a:r>
          </a:p>
          <a:p>
            <a:pPr lvl="0" eaLnBrk="0" fontAlgn="base" hangingPunct="0">
              <a:spcBef>
                <a:spcPct val="0"/>
              </a:spcBef>
              <a:spcAft>
                <a:spcPct val="0"/>
              </a:spcAft>
              <a:buClrTx/>
              <a:buFontTx/>
              <a:buAutoNum type="arabicPeriod" startAt="2"/>
            </a:pPr>
            <a:r>
              <a:rPr lang="en-US" altLang="en-US" sz="3200" dirty="0">
                <a:solidFill>
                  <a:schemeClr val="bg1">
                    <a:lumMod val="95000"/>
                  </a:schemeClr>
                </a:solidFill>
                <a:latin typeface="Söhne"/>
              </a:rPr>
              <a:t>Start a nested loop that iterates through the 2D array:</a:t>
            </a:r>
          </a:p>
          <a:p>
            <a:pPr marL="457200" lvl="1" eaLnBrk="0" fontAlgn="base" hangingPunct="0">
              <a:spcBef>
                <a:spcPct val="0"/>
              </a:spcBef>
              <a:spcAft>
                <a:spcPct val="0"/>
              </a:spcAft>
              <a:buClrTx/>
              <a:buFontTx/>
              <a:buChar char="•"/>
            </a:pPr>
            <a:r>
              <a:rPr lang="en-US" altLang="en-US" sz="3200" dirty="0">
                <a:solidFill>
                  <a:schemeClr val="bg1">
                    <a:lumMod val="95000"/>
                  </a:schemeClr>
                </a:solidFill>
                <a:latin typeface="Söhne"/>
              </a:rPr>
              <a:t>The outer loop (with variable </a:t>
            </a:r>
            <a:r>
              <a:rPr lang="en-US" altLang="en-US" sz="3200" dirty="0" err="1">
                <a:solidFill>
                  <a:schemeClr val="bg1">
                    <a:lumMod val="95000"/>
                  </a:schemeClr>
                </a:solidFill>
                <a:latin typeface="Söhne"/>
              </a:rPr>
              <a:t>i</a:t>
            </a:r>
            <a:r>
              <a:rPr lang="en-US" altLang="en-US" sz="3200" dirty="0">
                <a:solidFill>
                  <a:schemeClr val="bg1">
                    <a:lumMod val="95000"/>
                  </a:schemeClr>
                </a:solidFill>
                <a:latin typeface="Söhne"/>
              </a:rPr>
              <a:t>) iterates through rows, from 0 to the number of rows (exclusive).</a:t>
            </a:r>
          </a:p>
          <a:p>
            <a:pPr marL="457200" lvl="1" eaLnBrk="0" fontAlgn="base" hangingPunct="0">
              <a:spcBef>
                <a:spcPct val="0"/>
              </a:spcBef>
              <a:spcAft>
                <a:spcPct val="0"/>
              </a:spcAft>
              <a:buClrTx/>
              <a:buFontTx/>
              <a:buChar char="•"/>
            </a:pPr>
            <a:r>
              <a:rPr lang="en-US" altLang="en-US" sz="3200" dirty="0">
                <a:solidFill>
                  <a:schemeClr val="bg1">
                    <a:lumMod val="95000"/>
                  </a:schemeClr>
                </a:solidFill>
                <a:latin typeface="Söhne"/>
              </a:rPr>
              <a:t>The inner loop (with variable j) iterates through columns, from 0 to the number of columns (exclusive).</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a:p>
            <a:endParaRPr lang="en-US" altLang="en-US" sz="3200" b="1" dirty="0">
              <a:solidFill>
                <a:schemeClr val="bg1">
                  <a:lumMod val="95000"/>
                </a:schemeClr>
              </a:solidFill>
              <a:latin typeface="Söhne"/>
            </a:endParaRPr>
          </a:p>
          <a:p>
            <a:endParaRPr lang="en-US" altLang="en-US" sz="2400" dirty="0">
              <a:solidFill>
                <a:schemeClr val="tx1"/>
              </a:solidFill>
              <a:latin typeface="Arial" panose="020B0604020202020204" pitchFamily="34" charset="0"/>
            </a:endParaRPr>
          </a:p>
          <a:p>
            <a:endParaRPr lang="en-US" sz="3200" dirty="0">
              <a:solidFill>
                <a:schemeClr val="bg1">
                  <a:lumMod val="95000"/>
                </a:schemeClr>
              </a:solidFill>
              <a:latin typeface="Söhne"/>
            </a:endParaRPr>
          </a:p>
          <a:p>
            <a:endParaRPr lang="en-IN"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5142725" y="7930665"/>
            <a:ext cx="11679882" cy="2215991"/>
          </a:xfrm>
          <a:prstGeom prst="rect">
            <a:avLst/>
          </a:prstGeom>
          <a:noFill/>
          <a:ln>
            <a:noFill/>
          </a:ln>
        </p:spPr>
        <p:txBody>
          <a:bodyPr spcFirstLastPara="1" wrap="square" lIns="0" tIns="0" rIns="0" bIns="0" anchor="t" anchorCtr="0">
            <a:spAutoFit/>
          </a:bodyPr>
          <a:lstStyle/>
          <a:p>
            <a:pPr lvl="0" algn="r">
              <a:lnSpc>
                <a:spcPct val="120000"/>
              </a:lnSpc>
            </a:pPr>
            <a:r>
              <a:rPr lang="en-US" sz="6000" dirty="0">
                <a:solidFill>
                  <a:schemeClr val="bg1"/>
                </a:solidFill>
                <a:latin typeface="Playfair Display Black"/>
                <a:sym typeface="Playfair Display Black"/>
              </a:rPr>
              <a:t>TRAVERSAL IN 2D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F4C29BF-98DC-9090-C173-E4823876743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DF3C7ABD-4F5D-5375-104A-A9887C413B7B}"/>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9286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23</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1" y="2780328"/>
            <a:ext cx="9428018" cy="8525411"/>
          </a:xfrm>
          <a:prstGeom prst="rect">
            <a:avLst/>
          </a:prstGeom>
          <a:noFill/>
          <a:ln>
            <a:noFill/>
          </a:ln>
        </p:spPr>
        <p:txBody>
          <a:bodyPr spcFirstLastPara="1" wrap="square" lIns="0" tIns="0" rIns="0" bIns="0" anchor="t" anchorCtr="0">
            <a:spAutoFit/>
          </a:bodyPr>
          <a:lstStyle/>
          <a:p>
            <a:pPr lvl="0" eaLnBrk="0" fontAlgn="base" hangingPunct="0">
              <a:spcBef>
                <a:spcPct val="0"/>
              </a:spcBef>
              <a:spcAft>
                <a:spcPct val="0"/>
              </a:spcAft>
              <a:buClrTx/>
              <a:buFontTx/>
              <a:buAutoNum type="arabicPeriod" startAt="3"/>
            </a:pPr>
            <a:r>
              <a:rPr lang="en-US" altLang="en-US" sz="3200" dirty="0">
                <a:solidFill>
                  <a:schemeClr val="bg1">
                    <a:lumMod val="95000"/>
                  </a:schemeClr>
                </a:solidFill>
                <a:latin typeface="Söhne"/>
              </a:rPr>
              <a:t>Within the nested loop, access and operate on the element at row </a:t>
            </a:r>
            <a:r>
              <a:rPr lang="en-US" altLang="en-US" sz="3200" dirty="0" err="1">
                <a:solidFill>
                  <a:schemeClr val="bg1">
                    <a:lumMod val="95000"/>
                  </a:schemeClr>
                </a:solidFill>
                <a:latin typeface="Söhne"/>
              </a:rPr>
              <a:t>i</a:t>
            </a:r>
            <a:r>
              <a:rPr lang="en-US" altLang="en-US" sz="3200" dirty="0">
                <a:solidFill>
                  <a:schemeClr val="bg1">
                    <a:lumMod val="95000"/>
                  </a:schemeClr>
                </a:solidFill>
                <a:latin typeface="Söhne"/>
              </a:rPr>
              <a:t> and column j.</a:t>
            </a:r>
          </a:p>
          <a:p>
            <a:pPr lvl="0" eaLnBrk="0" fontAlgn="base" hangingPunct="0">
              <a:spcBef>
                <a:spcPct val="0"/>
              </a:spcBef>
              <a:spcAft>
                <a:spcPct val="0"/>
              </a:spcAft>
              <a:buClrTx/>
              <a:buFontTx/>
              <a:buAutoNum type="arabicPeriod" startAt="4"/>
            </a:pPr>
            <a:r>
              <a:rPr lang="en-US" altLang="en-US" sz="3200" dirty="0">
                <a:solidFill>
                  <a:schemeClr val="bg1">
                    <a:lumMod val="95000"/>
                  </a:schemeClr>
                </a:solidFill>
                <a:latin typeface="Söhne"/>
              </a:rPr>
              <a:t>Increment the j loop variable (column) in each iteration of the inner loop.</a:t>
            </a:r>
          </a:p>
          <a:p>
            <a:pPr lvl="0" eaLnBrk="0" fontAlgn="base" hangingPunct="0">
              <a:spcBef>
                <a:spcPct val="0"/>
              </a:spcBef>
              <a:spcAft>
                <a:spcPct val="0"/>
              </a:spcAft>
              <a:buClrTx/>
              <a:buFontTx/>
              <a:buAutoNum type="arabicPeriod" startAt="5"/>
            </a:pPr>
            <a:r>
              <a:rPr lang="en-US" altLang="en-US" sz="3200" dirty="0">
                <a:solidFill>
                  <a:schemeClr val="bg1">
                    <a:lumMod val="95000"/>
                  </a:schemeClr>
                </a:solidFill>
                <a:latin typeface="Söhne"/>
              </a:rPr>
              <a:t>After finishing the inner loop (column traversal), increment the </a:t>
            </a:r>
            <a:r>
              <a:rPr lang="en-US" altLang="en-US" sz="3200" dirty="0" err="1">
                <a:solidFill>
                  <a:schemeClr val="bg1">
                    <a:lumMod val="95000"/>
                  </a:schemeClr>
                </a:solidFill>
                <a:latin typeface="Söhne"/>
              </a:rPr>
              <a:t>i</a:t>
            </a:r>
            <a:r>
              <a:rPr lang="en-US" altLang="en-US" sz="3200" dirty="0">
                <a:solidFill>
                  <a:schemeClr val="bg1">
                    <a:lumMod val="95000"/>
                  </a:schemeClr>
                </a:solidFill>
                <a:latin typeface="Söhne"/>
              </a:rPr>
              <a:t> loop variable (row) and reset j to 0 to move to the next row.</a:t>
            </a:r>
          </a:p>
          <a:p>
            <a:pPr lvl="0" eaLnBrk="0" fontAlgn="base" hangingPunct="0">
              <a:spcBef>
                <a:spcPct val="0"/>
              </a:spcBef>
              <a:spcAft>
                <a:spcPct val="0"/>
              </a:spcAft>
              <a:buClrTx/>
              <a:buFontTx/>
              <a:buAutoNum type="arabicPeriod" startAt="6"/>
            </a:pPr>
            <a:r>
              <a:rPr lang="en-US" altLang="en-US" sz="3200" dirty="0">
                <a:solidFill>
                  <a:schemeClr val="bg1">
                    <a:lumMod val="95000"/>
                  </a:schemeClr>
                </a:solidFill>
                <a:latin typeface="Söhne"/>
              </a:rPr>
              <a:t>Continue the nested loop until </a:t>
            </a:r>
            <a:r>
              <a:rPr lang="en-US" altLang="en-US" sz="3200" dirty="0" err="1">
                <a:solidFill>
                  <a:schemeClr val="bg1">
                    <a:lumMod val="95000"/>
                  </a:schemeClr>
                </a:solidFill>
                <a:latin typeface="Söhne"/>
              </a:rPr>
              <a:t>i</a:t>
            </a:r>
            <a:r>
              <a:rPr lang="en-US" altLang="en-US" sz="3200" dirty="0">
                <a:solidFill>
                  <a:schemeClr val="bg1">
                    <a:lumMod val="95000"/>
                  </a:schemeClr>
                </a:solidFill>
                <a:latin typeface="Söhne"/>
              </a:rPr>
              <a:t> reaches the number of rows, indicating that you've traversed the entire 2D array.</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a:p>
            <a:endParaRPr lang="en-US" altLang="en-US" sz="3200" b="1" dirty="0">
              <a:solidFill>
                <a:schemeClr val="bg1">
                  <a:lumMod val="95000"/>
                </a:schemeClr>
              </a:solidFill>
              <a:latin typeface="Söhne"/>
            </a:endParaRPr>
          </a:p>
          <a:p>
            <a:endParaRPr lang="en-US" altLang="en-US" sz="2400" dirty="0">
              <a:solidFill>
                <a:schemeClr val="tx1"/>
              </a:solidFill>
              <a:latin typeface="Arial" panose="020B0604020202020204" pitchFamily="34" charset="0"/>
            </a:endParaRPr>
          </a:p>
          <a:p>
            <a:endParaRPr lang="en-US" sz="3200" dirty="0">
              <a:solidFill>
                <a:schemeClr val="bg1">
                  <a:lumMod val="95000"/>
                </a:schemeClr>
              </a:solidFill>
              <a:latin typeface="Söhne"/>
            </a:endParaRPr>
          </a:p>
          <a:p>
            <a:endParaRPr lang="en-IN"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a:p>
            <a:pPr lvl="0" eaLnBrk="0" fontAlgn="base" hangingPunct="0">
              <a:spcBef>
                <a:spcPct val="0"/>
              </a:spcBef>
              <a:spcAft>
                <a:spcPct val="0"/>
              </a:spcAft>
              <a:buClrTx/>
            </a:pPr>
            <a:endParaRPr lang="en-US" altLang="en-US" sz="32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5142725" y="7930665"/>
            <a:ext cx="11679882" cy="2215991"/>
          </a:xfrm>
          <a:prstGeom prst="rect">
            <a:avLst/>
          </a:prstGeom>
          <a:noFill/>
          <a:ln>
            <a:noFill/>
          </a:ln>
        </p:spPr>
        <p:txBody>
          <a:bodyPr spcFirstLastPara="1" wrap="square" lIns="0" tIns="0" rIns="0" bIns="0" anchor="t" anchorCtr="0">
            <a:spAutoFit/>
          </a:bodyPr>
          <a:lstStyle/>
          <a:p>
            <a:pPr lvl="0" algn="r">
              <a:lnSpc>
                <a:spcPct val="120000"/>
              </a:lnSpc>
            </a:pPr>
            <a:r>
              <a:rPr lang="en-US" sz="6000" dirty="0">
                <a:solidFill>
                  <a:schemeClr val="bg1"/>
                </a:solidFill>
                <a:latin typeface="Playfair Display Black"/>
                <a:sym typeface="Playfair Display Black"/>
              </a:rPr>
              <a:t>TRAVERSAL IN 2D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F4C29BF-98DC-9090-C173-E4823876743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DF3C7ABD-4F5D-5375-104A-A9887C413B7B}"/>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5E360A3E-3EF7-9E55-074E-B663C9FED169}"/>
              </a:ext>
            </a:extLst>
          </p:cNvPr>
          <p:cNvPicPr>
            <a:picLocks noChangeAspect="1"/>
          </p:cNvPicPr>
          <p:nvPr/>
        </p:nvPicPr>
        <p:blipFill>
          <a:blip r:embed="rId3"/>
          <a:stretch>
            <a:fillRect/>
          </a:stretch>
        </p:blipFill>
        <p:spPr>
          <a:xfrm>
            <a:off x="11311787" y="2994741"/>
            <a:ext cx="5332966" cy="4354129"/>
          </a:xfrm>
          <a:prstGeom prst="rect">
            <a:avLst/>
          </a:prstGeom>
        </p:spPr>
      </p:pic>
    </p:spTree>
    <p:extLst>
      <p:ext uri="{BB962C8B-B14F-4D97-AF65-F5344CB8AC3E}">
        <p14:creationId xmlns:p14="http://schemas.microsoft.com/office/powerpoint/2010/main" val="457530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24</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328;p20">
            <a:extLst>
              <a:ext uri="{FF2B5EF4-FFF2-40B4-BE49-F238E27FC236}">
                <a16:creationId xmlns:a16="http://schemas.microsoft.com/office/drawing/2014/main" id="{8DA6FE83-9E21-2E9A-E958-798867E792F9}"/>
              </a:ext>
            </a:extLst>
          </p:cNvPr>
          <p:cNvSpPr txBox="1"/>
          <p:nvPr/>
        </p:nvSpPr>
        <p:spPr>
          <a:xfrm>
            <a:off x="6689316" y="7794059"/>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lumMod val="95000"/>
                  </a:schemeClr>
                </a:solidFill>
                <a:latin typeface="Playfair Display Black"/>
                <a:sym typeface="Playfair Display Black"/>
              </a:rPr>
              <a:t>TRAVERSAL IN 2D ARRAY</a:t>
            </a:r>
          </a:p>
          <a:p>
            <a:pPr marL="0" marR="0" lvl="0" indent="0" algn="r" rtl="0">
              <a:lnSpc>
                <a:spcPct val="120000"/>
              </a:lnSpc>
              <a:spcBef>
                <a:spcPts val="0"/>
              </a:spcBef>
              <a:spcAft>
                <a:spcPts val="0"/>
              </a:spcAft>
              <a:buNone/>
            </a:pPr>
            <a:endParaRPr sz="6000" dirty="0">
              <a:solidFill>
                <a:schemeClr val="bg1">
                  <a:lumMod val="95000"/>
                </a:schemeClr>
              </a:solidFill>
            </a:endParaRPr>
          </a:p>
        </p:txBody>
      </p:sp>
      <p:pic>
        <p:nvPicPr>
          <p:cNvPr id="6" name="Picture 5">
            <a:extLst>
              <a:ext uri="{FF2B5EF4-FFF2-40B4-BE49-F238E27FC236}">
                <a16:creationId xmlns:a16="http://schemas.microsoft.com/office/drawing/2014/main" id="{0E701247-4A78-C06B-EACD-E93E22D29496}"/>
              </a:ext>
            </a:extLst>
          </p:cNvPr>
          <p:cNvPicPr>
            <a:picLocks noChangeAspect="1"/>
          </p:cNvPicPr>
          <p:nvPr/>
        </p:nvPicPr>
        <p:blipFill>
          <a:blip r:embed="rId3"/>
          <a:stretch>
            <a:fillRect/>
          </a:stretch>
        </p:blipFill>
        <p:spPr>
          <a:xfrm>
            <a:off x="1995213" y="3293375"/>
            <a:ext cx="6818096" cy="3746578"/>
          </a:xfrm>
          <a:prstGeom prst="rect">
            <a:avLst/>
          </a:prstGeom>
        </p:spPr>
      </p:pic>
      <p:sp>
        <p:nvSpPr>
          <p:cNvPr id="7" name="TextBox 6">
            <a:extLst>
              <a:ext uri="{FF2B5EF4-FFF2-40B4-BE49-F238E27FC236}">
                <a16:creationId xmlns:a16="http://schemas.microsoft.com/office/drawing/2014/main" id="{F779D7F4-1B4E-0A5A-6631-422B7989CA71}"/>
              </a:ext>
            </a:extLst>
          </p:cNvPr>
          <p:cNvSpPr txBox="1"/>
          <p:nvPr/>
        </p:nvSpPr>
        <p:spPr>
          <a:xfrm>
            <a:off x="9474693" y="2739377"/>
            <a:ext cx="2005966" cy="553998"/>
          </a:xfrm>
          <a:prstGeom prst="rect">
            <a:avLst/>
          </a:prstGeom>
          <a:noFill/>
        </p:spPr>
        <p:txBody>
          <a:bodyPr wrap="square" rtlCol="0">
            <a:spAutoFit/>
          </a:bodyPr>
          <a:lstStyle/>
          <a:p>
            <a:r>
              <a:rPr lang="en-US" sz="3000" dirty="0">
                <a:solidFill>
                  <a:schemeClr val="bg1">
                    <a:lumMod val="95000"/>
                  </a:schemeClr>
                </a:solidFill>
              </a:rPr>
              <a:t>OUTPUT:</a:t>
            </a:r>
            <a:endParaRPr lang="en-IN" sz="3000" dirty="0">
              <a:solidFill>
                <a:schemeClr val="bg1">
                  <a:lumMod val="95000"/>
                </a:schemeClr>
              </a:solidFill>
            </a:endParaRPr>
          </a:p>
        </p:txBody>
      </p:sp>
      <p:pic>
        <p:nvPicPr>
          <p:cNvPr id="9" name="Picture 8">
            <a:extLst>
              <a:ext uri="{FF2B5EF4-FFF2-40B4-BE49-F238E27FC236}">
                <a16:creationId xmlns:a16="http://schemas.microsoft.com/office/drawing/2014/main" id="{D90FB1CD-63C5-32B6-AC26-4F17F5EEC6FB}"/>
              </a:ext>
            </a:extLst>
          </p:cNvPr>
          <p:cNvPicPr>
            <a:picLocks noChangeAspect="1"/>
          </p:cNvPicPr>
          <p:nvPr/>
        </p:nvPicPr>
        <p:blipFill>
          <a:blip r:embed="rId4"/>
          <a:stretch>
            <a:fillRect/>
          </a:stretch>
        </p:blipFill>
        <p:spPr>
          <a:xfrm>
            <a:off x="10034282" y="3978542"/>
            <a:ext cx="5300045" cy="2011302"/>
          </a:xfrm>
          <a:prstGeom prst="rect">
            <a:avLst/>
          </a:prstGeom>
        </p:spPr>
      </p:pic>
    </p:spTree>
    <p:extLst>
      <p:ext uri="{BB962C8B-B14F-4D97-AF65-F5344CB8AC3E}">
        <p14:creationId xmlns:p14="http://schemas.microsoft.com/office/powerpoint/2010/main" val="60164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25</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4770537"/>
          </a:xfrm>
          <a:prstGeom prst="rect">
            <a:avLst/>
          </a:prstGeom>
          <a:noFill/>
          <a:ln>
            <a:noFill/>
          </a:ln>
        </p:spPr>
        <p:txBody>
          <a:bodyPr spcFirstLastPara="1" wrap="square" lIns="0" tIns="0" rIns="0" bIns="0" anchor="t" anchorCtr="0">
            <a:spAutoFit/>
          </a:bodyPr>
          <a:lstStyle/>
          <a:p>
            <a:r>
              <a:rPr lang="en-US" sz="3100" dirty="0">
                <a:solidFill>
                  <a:schemeClr val="bg1">
                    <a:lumMod val="95000"/>
                  </a:schemeClr>
                </a:solidFill>
                <a:latin typeface="Söhne"/>
              </a:rPr>
              <a:t>To insert an element into a 2D array, you need to specify the row and column where you want to insert the element.</a:t>
            </a:r>
          </a:p>
          <a:p>
            <a:r>
              <a:rPr lang="en-US" sz="3100" dirty="0">
                <a:solidFill>
                  <a:schemeClr val="bg1">
                    <a:lumMod val="95000"/>
                  </a:schemeClr>
                </a:solidFill>
                <a:latin typeface="Söhne"/>
              </a:rPr>
              <a:t>You can shift the existing elements to make room for the new element.</a:t>
            </a:r>
          </a:p>
          <a:p>
            <a:pPr>
              <a:buFont typeface="Arial" panose="020B0604020202020204" pitchFamily="34" charset="0"/>
              <a:buChar char="•"/>
            </a:pPr>
            <a:r>
              <a:rPr lang="en-US" sz="3100" dirty="0">
                <a:solidFill>
                  <a:schemeClr val="bg1">
                    <a:lumMod val="95000"/>
                  </a:schemeClr>
                </a:solidFill>
                <a:latin typeface="Söhne"/>
              </a:rPr>
              <a:t>ALGORITHM:</a:t>
            </a:r>
          </a:p>
          <a:p>
            <a:pPr lvl="0" eaLnBrk="0" fontAlgn="base" hangingPunct="0">
              <a:spcBef>
                <a:spcPct val="0"/>
              </a:spcBef>
              <a:spcAft>
                <a:spcPct val="0"/>
              </a:spcAft>
              <a:buClrTx/>
              <a:buFontTx/>
              <a:buChar char="•"/>
            </a:pPr>
            <a:r>
              <a:rPr lang="en-US" altLang="en-US" sz="3100" b="1" dirty="0" err="1">
                <a:solidFill>
                  <a:schemeClr val="bg1">
                    <a:lumMod val="95000"/>
                  </a:schemeClr>
                </a:solidFill>
                <a:latin typeface="Söhne"/>
              </a:rPr>
              <a:t>insert_element</a:t>
            </a:r>
            <a:r>
              <a:rPr lang="en-US" altLang="en-US" sz="3100" dirty="0">
                <a:solidFill>
                  <a:schemeClr val="bg1">
                    <a:lumMod val="95000"/>
                  </a:schemeClr>
                </a:solidFill>
                <a:latin typeface="Söhne"/>
              </a:rPr>
              <a:t> function takes the 2D array </a:t>
            </a:r>
            <a:r>
              <a:rPr lang="en-US" altLang="en-US" sz="3100" b="1" dirty="0" err="1">
                <a:solidFill>
                  <a:schemeClr val="bg1">
                    <a:lumMod val="95000"/>
                  </a:schemeClr>
                </a:solidFill>
                <a:latin typeface="Söhne"/>
              </a:rPr>
              <a:t>arr</a:t>
            </a:r>
            <a:r>
              <a:rPr lang="en-US" altLang="en-US" sz="3100" dirty="0">
                <a:solidFill>
                  <a:schemeClr val="bg1">
                    <a:lumMod val="95000"/>
                  </a:schemeClr>
                </a:solidFill>
                <a:latin typeface="Söhne"/>
              </a:rPr>
              <a:t>, row and column indices (</a:t>
            </a:r>
            <a:r>
              <a:rPr lang="en-US" altLang="en-US" sz="3100" b="1" dirty="0">
                <a:solidFill>
                  <a:schemeClr val="bg1">
                    <a:lumMod val="95000"/>
                  </a:schemeClr>
                </a:solidFill>
                <a:latin typeface="Söhne"/>
              </a:rPr>
              <a:t>row</a:t>
            </a:r>
            <a:r>
              <a:rPr lang="en-US" altLang="en-US" sz="3100" dirty="0">
                <a:solidFill>
                  <a:schemeClr val="bg1">
                    <a:lumMod val="95000"/>
                  </a:schemeClr>
                </a:solidFill>
                <a:latin typeface="Söhne"/>
              </a:rPr>
              <a:t>, </a:t>
            </a:r>
            <a:r>
              <a:rPr lang="en-US" altLang="en-US" sz="3100" b="1" dirty="0">
                <a:solidFill>
                  <a:schemeClr val="bg1">
                    <a:lumMod val="95000"/>
                  </a:schemeClr>
                </a:solidFill>
                <a:latin typeface="Söhne"/>
              </a:rPr>
              <a:t>col</a:t>
            </a:r>
            <a:r>
              <a:rPr lang="en-US" altLang="en-US" sz="3100" dirty="0">
                <a:solidFill>
                  <a:schemeClr val="bg1">
                    <a:lumMod val="95000"/>
                  </a:schemeClr>
                </a:solidFill>
                <a:latin typeface="Söhne"/>
              </a:rPr>
              <a:t>), and the </a:t>
            </a:r>
            <a:r>
              <a:rPr lang="en-US" altLang="en-US" sz="3100" b="1" dirty="0">
                <a:solidFill>
                  <a:schemeClr val="bg1">
                    <a:lumMod val="95000"/>
                  </a:schemeClr>
                </a:solidFill>
                <a:latin typeface="Söhne"/>
              </a:rPr>
              <a:t>value</a:t>
            </a:r>
            <a:r>
              <a:rPr lang="en-US" altLang="en-US" sz="3100" dirty="0">
                <a:solidFill>
                  <a:schemeClr val="bg1">
                    <a:lumMod val="95000"/>
                  </a:schemeClr>
                </a:solidFill>
                <a:latin typeface="Söhne"/>
              </a:rPr>
              <a:t> to be inserted.</a:t>
            </a:r>
          </a:p>
          <a:p>
            <a:pPr lvl="0" eaLnBrk="0" fontAlgn="base" hangingPunct="0">
              <a:spcBef>
                <a:spcPct val="0"/>
              </a:spcBef>
              <a:spcAft>
                <a:spcPct val="0"/>
              </a:spcAft>
              <a:buClrTx/>
              <a:buFontTx/>
              <a:buChar char="•"/>
            </a:pPr>
            <a:r>
              <a:rPr lang="en-US" altLang="en-US" sz="3100" dirty="0">
                <a:solidFill>
                  <a:schemeClr val="bg1">
                    <a:lumMod val="95000"/>
                  </a:schemeClr>
                </a:solidFill>
                <a:latin typeface="Söhne"/>
              </a:rPr>
              <a:t>It checks if the specified position is valid within the array bounds.</a:t>
            </a:r>
          </a:p>
          <a:p>
            <a:pPr lvl="0" eaLnBrk="0" fontAlgn="base" hangingPunct="0">
              <a:spcBef>
                <a:spcPct val="0"/>
              </a:spcBef>
              <a:spcAft>
                <a:spcPct val="0"/>
              </a:spcAft>
              <a:buClrTx/>
              <a:buFontTx/>
              <a:buChar char="•"/>
            </a:pPr>
            <a:r>
              <a:rPr lang="en-US" altLang="en-US" sz="3100" dirty="0">
                <a:solidFill>
                  <a:schemeClr val="bg1">
                    <a:lumMod val="95000"/>
                  </a:schemeClr>
                </a:solidFill>
                <a:latin typeface="Söhne"/>
              </a:rPr>
              <a:t>If the position is valid, it inserts the </a:t>
            </a:r>
            <a:r>
              <a:rPr lang="en-US" altLang="en-US" sz="3100" b="1" dirty="0">
                <a:solidFill>
                  <a:schemeClr val="bg1">
                    <a:lumMod val="95000"/>
                  </a:schemeClr>
                </a:solidFill>
                <a:latin typeface="Söhne"/>
              </a:rPr>
              <a:t>value</a:t>
            </a:r>
            <a:r>
              <a:rPr lang="en-US" altLang="en-US" sz="3100" dirty="0">
                <a:solidFill>
                  <a:schemeClr val="bg1">
                    <a:lumMod val="95000"/>
                  </a:schemeClr>
                </a:solidFill>
                <a:latin typeface="Söhne"/>
              </a:rPr>
              <a:t> into the specified location using the </a:t>
            </a:r>
            <a:r>
              <a:rPr lang="en-US" altLang="en-US" sz="3100" b="1" dirty="0">
                <a:solidFill>
                  <a:schemeClr val="bg1">
                    <a:lumMod val="95000"/>
                  </a:schemeClr>
                </a:solidFill>
                <a:latin typeface="Söhne"/>
              </a:rPr>
              <a:t>insert</a:t>
            </a:r>
            <a:r>
              <a:rPr lang="en-US" altLang="en-US" sz="3100" dirty="0">
                <a:solidFill>
                  <a:schemeClr val="bg1">
                    <a:lumMod val="95000"/>
                  </a:schemeClr>
                </a:solidFill>
                <a:latin typeface="Söhne"/>
              </a:rPr>
              <a:t> method of the row.</a:t>
            </a:r>
          </a:p>
          <a:p>
            <a:pPr lvl="0" eaLnBrk="0" fontAlgn="base" hangingPunct="0">
              <a:spcBef>
                <a:spcPct val="0"/>
              </a:spcBef>
              <a:spcAft>
                <a:spcPct val="0"/>
              </a:spcAft>
              <a:buClrTx/>
              <a:buFontTx/>
              <a:buChar char="•"/>
            </a:pPr>
            <a:r>
              <a:rPr lang="en-US" altLang="en-US" sz="3100" dirty="0">
                <a:solidFill>
                  <a:schemeClr val="bg1">
                    <a:lumMod val="95000"/>
                  </a:schemeClr>
                </a:solidFill>
                <a:latin typeface="Söhne"/>
              </a:rPr>
              <a:t>If the position is invalid, it returns </a:t>
            </a:r>
            <a:r>
              <a:rPr lang="en-US" altLang="en-US" sz="3100" b="1" dirty="0">
                <a:solidFill>
                  <a:schemeClr val="bg1">
                    <a:lumMod val="95000"/>
                  </a:schemeClr>
                </a:solidFill>
                <a:latin typeface="Söhne"/>
              </a:rPr>
              <a:t>False</a:t>
            </a:r>
            <a:r>
              <a:rPr lang="en-US" altLang="en-US" sz="3100" dirty="0">
                <a:solidFill>
                  <a:schemeClr val="bg1">
                    <a:lumMod val="95000"/>
                  </a:schemeClr>
                </a:solidFill>
                <a:latin typeface="Söhne"/>
              </a:rPr>
              <a:t>.</a:t>
            </a:r>
          </a:p>
        </p:txBody>
      </p:sp>
      <p:sp>
        <p:nvSpPr>
          <p:cNvPr id="3" name="Google Shape;328;p20">
            <a:extLst>
              <a:ext uri="{FF2B5EF4-FFF2-40B4-BE49-F238E27FC236}">
                <a16:creationId xmlns:a16="http://schemas.microsoft.com/office/drawing/2014/main" id="{8DA6FE83-9E21-2E9A-E958-798867E792F9}"/>
              </a:ext>
            </a:extLst>
          </p:cNvPr>
          <p:cNvSpPr txBox="1"/>
          <p:nvPr/>
        </p:nvSpPr>
        <p:spPr>
          <a:xfrm>
            <a:off x="6689316" y="7794059"/>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lumMod val="95000"/>
                  </a:schemeClr>
                </a:solidFill>
                <a:latin typeface="Playfair Display Black"/>
                <a:sym typeface="Playfair Display Black"/>
              </a:rPr>
              <a:t>INSERTION IN 2D ARRAY</a:t>
            </a:r>
          </a:p>
          <a:p>
            <a:pPr marL="0" marR="0" lvl="0" indent="0" algn="r" rtl="0">
              <a:lnSpc>
                <a:spcPct val="120000"/>
              </a:lnSpc>
              <a:spcBef>
                <a:spcPts val="0"/>
              </a:spcBef>
              <a:spcAft>
                <a:spcPts val="0"/>
              </a:spcAft>
              <a:buNone/>
            </a:pPr>
            <a:endParaRPr sz="6000" dirty="0">
              <a:solidFill>
                <a:schemeClr val="bg1">
                  <a:lumMod val="95000"/>
                </a:schemeClr>
              </a:solidFill>
            </a:endParaRPr>
          </a:p>
        </p:txBody>
      </p:sp>
    </p:spTree>
    <p:extLst>
      <p:ext uri="{BB962C8B-B14F-4D97-AF65-F5344CB8AC3E}">
        <p14:creationId xmlns:p14="http://schemas.microsoft.com/office/powerpoint/2010/main" val="25690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26</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328;p20">
            <a:extLst>
              <a:ext uri="{FF2B5EF4-FFF2-40B4-BE49-F238E27FC236}">
                <a16:creationId xmlns:a16="http://schemas.microsoft.com/office/drawing/2014/main" id="{8DA6FE83-9E21-2E9A-E958-798867E792F9}"/>
              </a:ext>
            </a:extLst>
          </p:cNvPr>
          <p:cNvSpPr txBox="1"/>
          <p:nvPr/>
        </p:nvSpPr>
        <p:spPr>
          <a:xfrm>
            <a:off x="6689316" y="7794059"/>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lumMod val="95000"/>
                  </a:schemeClr>
                </a:solidFill>
                <a:latin typeface="Playfair Display Black"/>
                <a:sym typeface="Playfair Display Black"/>
              </a:rPr>
              <a:t>INSERTION IN 2D ARRAY</a:t>
            </a:r>
          </a:p>
          <a:p>
            <a:pPr marL="0" marR="0" lvl="0" indent="0" algn="r" rtl="0">
              <a:lnSpc>
                <a:spcPct val="120000"/>
              </a:lnSpc>
              <a:spcBef>
                <a:spcPts val="0"/>
              </a:spcBef>
              <a:spcAft>
                <a:spcPts val="0"/>
              </a:spcAft>
              <a:buNone/>
            </a:pPr>
            <a:endParaRPr sz="6000" dirty="0">
              <a:solidFill>
                <a:schemeClr val="bg1">
                  <a:lumMod val="95000"/>
                </a:schemeClr>
              </a:solidFill>
            </a:endParaRPr>
          </a:p>
        </p:txBody>
      </p:sp>
      <p:pic>
        <p:nvPicPr>
          <p:cNvPr id="4" name="Picture 3">
            <a:extLst>
              <a:ext uri="{FF2B5EF4-FFF2-40B4-BE49-F238E27FC236}">
                <a16:creationId xmlns:a16="http://schemas.microsoft.com/office/drawing/2014/main" id="{1424C380-7EF0-251C-5625-75337EB38635}"/>
              </a:ext>
            </a:extLst>
          </p:cNvPr>
          <p:cNvPicPr>
            <a:picLocks noChangeAspect="1"/>
          </p:cNvPicPr>
          <p:nvPr/>
        </p:nvPicPr>
        <p:blipFill>
          <a:blip r:embed="rId3"/>
          <a:stretch>
            <a:fillRect/>
          </a:stretch>
        </p:blipFill>
        <p:spPr>
          <a:xfrm>
            <a:off x="1852783" y="2474441"/>
            <a:ext cx="6579882" cy="5343813"/>
          </a:xfrm>
          <a:prstGeom prst="rect">
            <a:avLst/>
          </a:prstGeom>
        </p:spPr>
      </p:pic>
      <p:pic>
        <p:nvPicPr>
          <p:cNvPr id="5" name="Picture 4">
            <a:extLst>
              <a:ext uri="{FF2B5EF4-FFF2-40B4-BE49-F238E27FC236}">
                <a16:creationId xmlns:a16="http://schemas.microsoft.com/office/drawing/2014/main" id="{51FDDCD3-CF81-D21E-D9F6-3405F8719A77}"/>
              </a:ext>
            </a:extLst>
          </p:cNvPr>
          <p:cNvPicPr>
            <a:picLocks noChangeAspect="1"/>
          </p:cNvPicPr>
          <p:nvPr/>
        </p:nvPicPr>
        <p:blipFill>
          <a:blip r:embed="rId4"/>
          <a:stretch>
            <a:fillRect/>
          </a:stretch>
        </p:blipFill>
        <p:spPr>
          <a:xfrm>
            <a:off x="9855337" y="2403406"/>
            <a:ext cx="5721647" cy="5405033"/>
          </a:xfrm>
          <a:prstGeom prst="rect">
            <a:avLst/>
          </a:prstGeom>
        </p:spPr>
      </p:pic>
    </p:spTree>
    <p:extLst>
      <p:ext uri="{BB962C8B-B14F-4D97-AF65-F5344CB8AC3E}">
        <p14:creationId xmlns:p14="http://schemas.microsoft.com/office/powerpoint/2010/main" val="1695793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27</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4431983"/>
          </a:xfrm>
          <a:prstGeom prst="rect">
            <a:avLst/>
          </a:prstGeom>
          <a:noFill/>
          <a:ln>
            <a:noFill/>
          </a:ln>
        </p:spPr>
        <p:txBody>
          <a:bodyPr spcFirstLastPara="1" wrap="square" lIns="0" tIns="0" rIns="0" bIns="0" anchor="t" anchorCtr="0">
            <a:spAutoFit/>
          </a:bodyPr>
          <a:lstStyle/>
          <a:p>
            <a:r>
              <a:rPr lang="en-US" sz="3600" dirty="0">
                <a:solidFill>
                  <a:schemeClr val="bg1"/>
                </a:solidFill>
                <a:latin typeface="Söhne"/>
              </a:rPr>
              <a:t>Deletion in a 2D array involves removing an element from a specified position.</a:t>
            </a:r>
          </a:p>
          <a:p>
            <a:r>
              <a:rPr lang="en-US" sz="3600" dirty="0">
                <a:solidFill>
                  <a:schemeClr val="bg1"/>
                </a:solidFill>
                <a:latin typeface="Söhne"/>
              </a:rPr>
              <a:t>After deletion, you may need to shift the remaining elements to fill the gap.</a:t>
            </a:r>
          </a:p>
          <a:p>
            <a:r>
              <a:rPr lang="en-US" sz="3600" dirty="0">
                <a:solidFill>
                  <a:schemeClr val="bg1"/>
                </a:solidFill>
                <a:latin typeface="Söhne"/>
              </a:rPr>
              <a:t>ALGORITHM:</a:t>
            </a:r>
          </a:p>
          <a:p>
            <a:pPr lvl="0" eaLnBrk="0" fontAlgn="base" hangingPunct="0">
              <a:spcBef>
                <a:spcPct val="0"/>
              </a:spcBef>
              <a:spcAft>
                <a:spcPct val="0"/>
              </a:spcAft>
              <a:buClrTx/>
              <a:buFontTx/>
              <a:buChar char="•"/>
            </a:pPr>
            <a:r>
              <a:rPr lang="en-US" altLang="en-US" sz="3600" dirty="0">
                <a:solidFill>
                  <a:schemeClr val="bg1"/>
                </a:solidFill>
                <a:latin typeface="Söhne"/>
              </a:rPr>
              <a:t>We define a function </a:t>
            </a:r>
            <a:r>
              <a:rPr lang="en-US" altLang="en-US" sz="3600" b="1" dirty="0" err="1">
                <a:solidFill>
                  <a:schemeClr val="bg1"/>
                </a:solidFill>
                <a:latin typeface="Söhne Mono"/>
              </a:rPr>
              <a:t>deleteElement</a:t>
            </a:r>
            <a:r>
              <a:rPr lang="en-US" altLang="en-US" sz="3600" dirty="0">
                <a:solidFill>
                  <a:schemeClr val="bg1"/>
                </a:solidFill>
                <a:latin typeface="Söhne"/>
              </a:rPr>
              <a:t> that takes the 2D array, the number of rows and columns, the row and column of the value to delete.</a:t>
            </a:r>
          </a:p>
          <a:p>
            <a:pPr lvl="0" eaLnBrk="0" fontAlgn="base" hangingPunct="0">
              <a:spcBef>
                <a:spcPct val="0"/>
              </a:spcBef>
              <a:spcAft>
                <a:spcPct val="0"/>
              </a:spcAft>
              <a:buClrTx/>
              <a:buFontTx/>
              <a:buChar char="•"/>
            </a:pPr>
            <a:r>
              <a:rPr lang="en-US" altLang="en-US" sz="3600" dirty="0">
                <a:solidFill>
                  <a:schemeClr val="bg1"/>
                </a:solidFill>
                <a:latin typeface="Söhne"/>
              </a:rPr>
              <a:t>It checks if the specified position is valid and then shifts elements to the left to fill the gap created by the deletion.</a:t>
            </a:r>
          </a:p>
          <a:p>
            <a:pPr lvl="0" eaLnBrk="0" fontAlgn="base" hangingPunct="0">
              <a:spcBef>
                <a:spcPct val="0"/>
              </a:spcBef>
              <a:spcAft>
                <a:spcPct val="0"/>
              </a:spcAft>
              <a:buClrTx/>
              <a:buFontTx/>
              <a:buChar char="•"/>
            </a:pPr>
            <a:r>
              <a:rPr lang="en-US" altLang="en-US" sz="3600" dirty="0">
                <a:solidFill>
                  <a:schemeClr val="bg1"/>
                </a:solidFill>
                <a:latin typeface="Söhne"/>
              </a:rPr>
              <a:t>Finally, it decrements the number of columns.</a:t>
            </a: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6690263" y="7930665"/>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solidFill>
                <a:latin typeface="Playfair Display Black"/>
                <a:sym typeface="Playfair Display Black"/>
              </a:rPr>
              <a:t>DELETION IN 2D ARRAY</a:t>
            </a:r>
          </a:p>
          <a:p>
            <a:pPr marL="0" marR="0" lvl="0" indent="0" algn="r" rtl="0">
              <a:lnSpc>
                <a:spcPct val="120000"/>
              </a:lnSpc>
              <a:spcBef>
                <a:spcPts val="0"/>
              </a:spcBef>
              <a:spcAft>
                <a:spcPts val="0"/>
              </a:spcAft>
              <a:buNone/>
            </a:pPr>
            <a:endParaRPr sz="6000" dirty="0">
              <a:solidFill>
                <a:schemeClr val="bg1"/>
              </a:solidFill>
            </a:endParaRPr>
          </a:p>
        </p:txBody>
      </p:sp>
    </p:spTree>
    <p:extLst>
      <p:ext uri="{BB962C8B-B14F-4D97-AF65-F5344CB8AC3E}">
        <p14:creationId xmlns:p14="http://schemas.microsoft.com/office/powerpoint/2010/main" val="2547821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911216"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28</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328;p20">
            <a:extLst>
              <a:ext uri="{FF2B5EF4-FFF2-40B4-BE49-F238E27FC236}">
                <a16:creationId xmlns:a16="http://schemas.microsoft.com/office/drawing/2014/main" id="{EB686F13-64D0-4A82-1EA7-8444CC02D9C7}"/>
              </a:ext>
            </a:extLst>
          </p:cNvPr>
          <p:cNvSpPr txBox="1"/>
          <p:nvPr/>
        </p:nvSpPr>
        <p:spPr>
          <a:xfrm>
            <a:off x="6690263" y="7930665"/>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solidFill>
                <a:latin typeface="Playfair Display Black"/>
                <a:sym typeface="Playfair Display Black"/>
              </a:rPr>
              <a:t>DELETION IN 2D ARRAY</a:t>
            </a:r>
          </a:p>
          <a:p>
            <a:pPr marL="0" marR="0" lvl="0" indent="0" algn="r" rtl="0">
              <a:lnSpc>
                <a:spcPct val="120000"/>
              </a:lnSpc>
              <a:spcBef>
                <a:spcPts val="0"/>
              </a:spcBef>
              <a:spcAft>
                <a:spcPts val="0"/>
              </a:spcAft>
              <a:buNone/>
            </a:pPr>
            <a:endParaRPr sz="6000" dirty="0">
              <a:solidFill>
                <a:schemeClr val="bg1"/>
              </a:solidFill>
            </a:endParaRPr>
          </a:p>
        </p:txBody>
      </p:sp>
      <p:pic>
        <p:nvPicPr>
          <p:cNvPr id="7" name="Picture 6">
            <a:extLst>
              <a:ext uri="{FF2B5EF4-FFF2-40B4-BE49-F238E27FC236}">
                <a16:creationId xmlns:a16="http://schemas.microsoft.com/office/drawing/2014/main" id="{C46CF5DA-456A-F1EB-F0A6-502F9ABB32DE}"/>
              </a:ext>
            </a:extLst>
          </p:cNvPr>
          <p:cNvPicPr>
            <a:picLocks noChangeAspect="1"/>
          </p:cNvPicPr>
          <p:nvPr/>
        </p:nvPicPr>
        <p:blipFill>
          <a:blip r:embed="rId3"/>
          <a:stretch>
            <a:fillRect/>
          </a:stretch>
        </p:blipFill>
        <p:spPr>
          <a:xfrm>
            <a:off x="1846273" y="2458378"/>
            <a:ext cx="6459860" cy="5439883"/>
          </a:xfrm>
          <a:prstGeom prst="rect">
            <a:avLst/>
          </a:prstGeom>
        </p:spPr>
      </p:pic>
      <p:pic>
        <p:nvPicPr>
          <p:cNvPr id="9" name="Picture 8">
            <a:extLst>
              <a:ext uri="{FF2B5EF4-FFF2-40B4-BE49-F238E27FC236}">
                <a16:creationId xmlns:a16="http://schemas.microsoft.com/office/drawing/2014/main" id="{C33FE387-8C77-9AF7-B4B3-12B741616324}"/>
              </a:ext>
            </a:extLst>
          </p:cNvPr>
          <p:cNvPicPr>
            <a:picLocks noChangeAspect="1"/>
          </p:cNvPicPr>
          <p:nvPr/>
        </p:nvPicPr>
        <p:blipFill>
          <a:blip r:embed="rId4"/>
          <a:stretch>
            <a:fillRect/>
          </a:stretch>
        </p:blipFill>
        <p:spPr>
          <a:xfrm>
            <a:off x="9026516" y="2514934"/>
            <a:ext cx="7262330" cy="5409945"/>
          </a:xfrm>
          <a:prstGeom prst="rect">
            <a:avLst/>
          </a:prstGeom>
        </p:spPr>
      </p:pic>
    </p:spTree>
    <p:extLst>
      <p:ext uri="{BB962C8B-B14F-4D97-AF65-F5344CB8AC3E}">
        <p14:creationId xmlns:p14="http://schemas.microsoft.com/office/powerpoint/2010/main" val="579543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rgbClr val="F3F6FA"/>
                </a:solidFill>
                <a:latin typeface="Playfair Display Black"/>
                <a:ea typeface="Playfair Display Black"/>
                <a:cs typeface="Playfair Display Black"/>
                <a:sym typeface="Playfair Display Black"/>
              </a:rPr>
              <a:t>02</a:t>
            </a:r>
            <a:endParaRPr sz="12000" dirty="0"/>
          </a:p>
        </p:txBody>
      </p:sp>
      <p:sp>
        <p:nvSpPr>
          <p:cNvPr id="328" name="Google Shape;328;p20"/>
          <p:cNvSpPr txBox="1"/>
          <p:nvPr/>
        </p:nvSpPr>
        <p:spPr>
          <a:xfrm>
            <a:off x="6689316" y="7794059"/>
            <a:ext cx="10132343" cy="138499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7500" dirty="0">
                <a:solidFill>
                  <a:srgbClr val="F3F6FA"/>
                </a:solidFill>
                <a:latin typeface="Playfair Display Black"/>
                <a:sym typeface="Playfair Display Black"/>
              </a:rPr>
              <a:t>CHARACTERISTICS</a:t>
            </a:r>
            <a:endParaRPr sz="75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4431983"/>
          </a:xfrm>
          <a:prstGeom prst="rect">
            <a:avLst/>
          </a:prstGeom>
          <a:noFill/>
          <a:ln>
            <a:noFill/>
          </a:ln>
        </p:spPr>
        <p:txBody>
          <a:bodyPr spcFirstLastPara="1" wrap="square" lIns="0" tIns="0" rIns="0" bIns="0" anchor="t" anchorCtr="0">
            <a:spAutoFit/>
          </a:bodyPr>
          <a:lstStyle/>
          <a:p>
            <a:pPr marL="457200" lvl="0" indent="-457200">
              <a:buClr>
                <a:schemeClr val="bg1">
                  <a:lumMod val="95000"/>
                </a:schemeClr>
              </a:buClr>
              <a:buFont typeface="Arial" panose="020B0604020202020204" pitchFamily="34" charset="0"/>
              <a:buChar char="•"/>
            </a:pPr>
            <a:r>
              <a:rPr lang="en-US" sz="3200" dirty="0">
                <a:solidFill>
                  <a:srgbClr val="F3F6FA"/>
                </a:solidFill>
                <a:latin typeface="Söhne"/>
                <a:ea typeface="Roboto"/>
                <a:cs typeface="Roboto"/>
              </a:rPr>
              <a:t>An array is always stored in consecutive memory location.</a:t>
            </a:r>
            <a:endParaRPr lang="en-IN" sz="3200" dirty="0">
              <a:solidFill>
                <a:srgbClr val="F3F6FA"/>
              </a:solidFill>
              <a:latin typeface="Söhne"/>
              <a:ea typeface="Roboto"/>
              <a:cs typeface="Roboto"/>
            </a:endParaRPr>
          </a:p>
          <a:p>
            <a:pPr marL="457200" lvl="0" indent="-457200">
              <a:buClr>
                <a:schemeClr val="bg1">
                  <a:lumMod val="95000"/>
                </a:schemeClr>
              </a:buClr>
              <a:buFont typeface="Arial" panose="020B0604020202020204" pitchFamily="34" charset="0"/>
              <a:buChar char="•"/>
            </a:pPr>
            <a:r>
              <a:rPr lang="en-US" sz="3200" dirty="0">
                <a:solidFill>
                  <a:srgbClr val="F3F6FA"/>
                </a:solidFill>
                <a:latin typeface="Söhne"/>
                <a:ea typeface="Roboto"/>
                <a:cs typeface="Roboto"/>
              </a:rPr>
              <a:t>It can store multiple value of similar type, which can be referred with single name.</a:t>
            </a:r>
            <a:endParaRPr lang="en-IN" sz="3200" dirty="0">
              <a:solidFill>
                <a:srgbClr val="F3F6FA"/>
              </a:solidFill>
              <a:latin typeface="Söhne"/>
              <a:ea typeface="Roboto"/>
              <a:cs typeface="Roboto"/>
            </a:endParaRPr>
          </a:p>
          <a:p>
            <a:pPr marL="457200" lvl="0" indent="-457200">
              <a:buClr>
                <a:schemeClr val="bg1">
                  <a:lumMod val="95000"/>
                </a:schemeClr>
              </a:buClr>
              <a:buFont typeface="Arial" panose="020B0604020202020204" pitchFamily="34" charset="0"/>
              <a:buChar char="•"/>
            </a:pPr>
            <a:r>
              <a:rPr lang="en-US" sz="3200" dirty="0">
                <a:solidFill>
                  <a:srgbClr val="F3F6FA"/>
                </a:solidFill>
                <a:latin typeface="Söhne"/>
                <a:ea typeface="Roboto"/>
                <a:cs typeface="Roboto"/>
              </a:rPr>
              <a:t>The pointer points to the first location of memory block, which is allocated to the array name.</a:t>
            </a:r>
            <a:endParaRPr lang="en-IN" sz="3200" dirty="0">
              <a:solidFill>
                <a:srgbClr val="F3F6FA"/>
              </a:solidFill>
              <a:latin typeface="Söhne"/>
              <a:ea typeface="Roboto"/>
              <a:cs typeface="Roboto"/>
            </a:endParaRPr>
          </a:p>
          <a:p>
            <a:pPr marL="457200" lvl="0" indent="-457200">
              <a:buClr>
                <a:schemeClr val="bg1">
                  <a:lumMod val="95000"/>
                </a:schemeClr>
              </a:buClr>
              <a:buFont typeface="Arial" panose="020B0604020202020204" pitchFamily="34" charset="0"/>
              <a:buChar char="•"/>
            </a:pPr>
            <a:r>
              <a:rPr lang="en-US" sz="3200" dirty="0">
                <a:solidFill>
                  <a:srgbClr val="F3F6FA"/>
                </a:solidFill>
                <a:latin typeface="Söhne"/>
                <a:ea typeface="Roboto"/>
                <a:cs typeface="Roboto"/>
              </a:rPr>
              <a:t>An array can either be an integer, character, or float data type that can be </a:t>
            </a:r>
            <a:r>
              <a:rPr lang="en-US" sz="3200" dirty="0" err="1">
                <a:solidFill>
                  <a:srgbClr val="F3F6FA"/>
                </a:solidFill>
                <a:latin typeface="Söhne"/>
                <a:ea typeface="Roboto"/>
                <a:cs typeface="Roboto"/>
              </a:rPr>
              <a:t>initialised</a:t>
            </a:r>
            <a:r>
              <a:rPr lang="en-US" sz="3200" dirty="0">
                <a:solidFill>
                  <a:srgbClr val="F3F6FA"/>
                </a:solidFill>
                <a:latin typeface="Söhne"/>
                <a:ea typeface="Roboto"/>
                <a:cs typeface="Roboto"/>
              </a:rPr>
              <a:t> only during the declaration.</a:t>
            </a:r>
            <a:endParaRPr lang="en-IN" sz="3200" dirty="0">
              <a:solidFill>
                <a:srgbClr val="F3F6FA"/>
              </a:solidFill>
              <a:latin typeface="Söhne"/>
              <a:ea typeface="Roboto"/>
              <a:cs typeface="Roboto"/>
            </a:endParaRPr>
          </a:p>
          <a:p>
            <a:pPr marL="457200" lvl="0" indent="-457200">
              <a:buClr>
                <a:schemeClr val="bg1">
                  <a:lumMod val="95000"/>
                </a:schemeClr>
              </a:buClr>
              <a:buFont typeface="Arial" panose="020B0604020202020204" pitchFamily="34" charset="0"/>
              <a:buChar char="•"/>
            </a:pPr>
            <a:r>
              <a:rPr lang="en-US" sz="3200" dirty="0">
                <a:solidFill>
                  <a:srgbClr val="F3F6FA"/>
                </a:solidFill>
                <a:latin typeface="Söhne"/>
                <a:ea typeface="Roboto"/>
                <a:cs typeface="Roboto"/>
              </a:rPr>
              <a:t>The particular element of an array can be modified separately without changing the other elements.</a:t>
            </a:r>
            <a:endParaRPr lang="en-IN" sz="3200" dirty="0">
              <a:solidFill>
                <a:srgbClr val="F3F6FA"/>
              </a:solidFill>
              <a:latin typeface="Söhne"/>
              <a:ea typeface="Roboto"/>
              <a:cs typeface="Roboto"/>
            </a:endParaRPr>
          </a:p>
          <a:p>
            <a:pPr marL="457200" lvl="0" indent="-457200">
              <a:buClr>
                <a:schemeClr val="bg1">
                  <a:lumMod val="95000"/>
                </a:schemeClr>
              </a:buClr>
              <a:buFont typeface="Arial" panose="020B0604020202020204" pitchFamily="34" charset="0"/>
              <a:buChar char="•"/>
            </a:pPr>
            <a:r>
              <a:rPr lang="en-US" sz="3200" dirty="0">
                <a:solidFill>
                  <a:srgbClr val="F3F6FA"/>
                </a:solidFill>
                <a:latin typeface="Söhne"/>
                <a:ea typeface="Roboto"/>
                <a:cs typeface="Roboto"/>
              </a:rPr>
              <a:t>All elements of an array can be distinguishing with the help of index number.</a:t>
            </a:r>
            <a:endParaRPr lang="en-IN" sz="3200" dirty="0">
              <a:solidFill>
                <a:srgbClr val="F3F6FA"/>
              </a:solidFill>
              <a:latin typeface="Söhne"/>
              <a:ea typeface="Roboto"/>
              <a:cs typeface="Roboto"/>
            </a:endParaRPr>
          </a:p>
        </p:txBody>
      </p:sp>
    </p:spTree>
    <p:extLst>
      <p:ext uri="{BB962C8B-B14F-4D97-AF65-F5344CB8AC3E}">
        <p14:creationId xmlns:p14="http://schemas.microsoft.com/office/powerpoint/2010/main" val="3901569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29</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4924425"/>
          </a:xfrm>
          <a:prstGeom prst="rect">
            <a:avLst/>
          </a:prstGeom>
          <a:noFill/>
          <a:ln>
            <a:noFill/>
          </a:ln>
        </p:spPr>
        <p:txBody>
          <a:bodyPr spcFirstLastPara="1" wrap="square" lIns="0" tIns="0" rIns="0" bIns="0" anchor="t" anchorCtr="0">
            <a:spAutoFit/>
          </a:bodyPr>
          <a:lstStyle/>
          <a:p>
            <a:r>
              <a:rPr lang="en-US" sz="3200" dirty="0">
                <a:solidFill>
                  <a:schemeClr val="bg1"/>
                </a:solidFill>
                <a:latin typeface="Söhne"/>
              </a:rPr>
              <a:t>Searching in a 2D array involves finding whether a particular element exists in the array.</a:t>
            </a:r>
          </a:p>
          <a:p>
            <a:r>
              <a:rPr lang="en-US" sz="3200" dirty="0">
                <a:solidFill>
                  <a:schemeClr val="bg1"/>
                </a:solidFill>
                <a:latin typeface="Söhne"/>
              </a:rPr>
              <a:t>You typically need to iterate through the array and compare each element with the target value.</a:t>
            </a:r>
          </a:p>
          <a:p>
            <a:r>
              <a:rPr lang="en-US" sz="3200" dirty="0">
                <a:solidFill>
                  <a:schemeClr val="bg1"/>
                </a:solidFill>
                <a:latin typeface="Söhne"/>
              </a:rPr>
              <a:t>ALGORITHM:</a:t>
            </a:r>
          </a:p>
          <a:p>
            <a:pPr lvl="0" eaLnBrk="0" fontAlgn="base" hangingPunct="0">
              <a:spcBef>
                <a:spcPct val="0"/>
              </a:spcBef>
              <a:spcAft>
                <a:spcPct val="0"/>
              </a:spcAft>
              <a:buClrTx/>
              <a:buFontTx/>
              <a:buChar char="•"/>
            </a:pPr>
            <a:r>
              <a:rPr lang="en-US" altLang="en-US" sz="3200" dirty="0">
                <a:solidFill>
                  <a:schemeClr val="bg1"/>
                </a:solidFill>
                <a:latin typeface="Söhne"/>
              </a:rPr>
              <a:t>We define a function </a:t>
            </a:r>
            <a:r>
              <a:rPr lang="en-US" altLang="en-US" sz="3200" dirty="0" err="1">
                <a:solidFill>
                  <a:schemeClr val="bg1"/>
                </a:solidFill>
                <a:latin typeface="Söhne"/>
              </a:rPr>
              <a:t>searchElement</a:t>
            </a:r>
            <a:r>
              <a:rPr lang="en-US" altLang="en-US" sz="3200" dirty="0">
                <a:solidFill>
                  <a:schemeClr val="bg1"/>
                </a:solidFill>
                <a:latin typeface="Söhne"/>
              </a:rPr>
              <a:t> that takes the 2D array, the number of rows and columns, and the target value to search for.</a:t>
            </a:r>
          </a:p>
          <a:p>
            <a:pPr lvl="0" eaLnBrk="0" fontAlgn="base" hangingPunct="0">
              <a:spcBef>
                <a:spcPct val="0"/>
              </a:spcBef>
              <a:spcAft>
                <a:spcPct val="0"/>
              </a:spcAft>
              <a:buClrTx/>
              <a:buFontTx/>
              <a:buChar char="•"/>
            </a:pPr>
            <a:r>
              <a:rPr lang="en-US" altLang="en-US" sz="3200" dirty="0">
                <a:solidFill>
                  <a:schemeClr val="bg1"/>
                </a:solidFill>
                <a:latin typeface="Söhne"/>
              </a:rPr>
              <a:t>It iterates through the array, comparing each element with the target.</a:t>
            </a:r>
          </a:p>
          <a:p>
            <a:pPr lvl="0" eaLnBrk="0" fontAlgn="base" hangingPunct="0">
              <a:spcBef>
                <a:spcPct val="0"/>
              </a:spcBef>
              <a:spcAft>
                <a:spcPct val="0"/>
              </a:spcAft>
              <a:buClrTx/>
              <a:buFontTx/>
              <a:buChar char="•"/>
            </a:pPr>
            <a:r>
              <a:rPr lang="en-US" altLang="en-US" sz="3200" dirty="0">
                <a:solidFill>
                  <a:schemeClr val="bg1"/>
                </a:solidFill>
                <a:latin typeface="Söhne"/>
              </a:rPr>
              <a:t>If it finds the target, it returns a pair containing the row and column indices.</a:t>
            </a:r>
          </a:p>
          <a:p>
            <a:pPr lvl="0" eaLnBrk="0" fontAlgn="base" hangingPunct="0">
              <a:spcBef>
                <a:spcPct val="0"/>
              </a:spcBef>
              <a:spcAft>
                <a:spcPct val="0"/>
              </a:spcAft>
              <a:buClrTx/>
              <a:buFontTx/>
              <a:buChar char="•"/>
            </a:pPr>
            <a:r>
              <a:rPr lang="en-US" altLang="en-US" sz="3200" dirty="0">
                <a:solidFill>
                  <a:schemeClr val="bg1"/>
                </a:solidFill>
                <a:latin typeface="Söhne"/>
              </a:rPr>
              <a:t>If the target is not found, it returns a pair with (-1, -1).</a:t>
            </a:r>
          </a:p>
          <a:p>
            <a:endParaRPr lang="en-US" sz="3200" dirty="0">
              <a:solidFill>
                <a:schemeClr val="bg1"/>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6690263" y="7930665"/>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solidFill>
                <a:latin typeface="Playfair Display Black"/>
                <a:sym typeface="Playfair Display Black"/>
              </a:rPr>
              <a:t>SEARCHING IN 2D ARRAY</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7504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rgbClr val="F3F6FA"/>
                </a:solidFill>
                <a:latin typeface="Playfair Display Black"/>
                <a:ea typeface="Playfair Display Black"/>
                <a:cs typeface="Playfair Display Black"/>
                <a:sym typeface="Playfair Display Black"/>
              </a:rPr>
              <a:t>30</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328;p20">
            <a:extLst>
              <a:ext uri="{FF2B5EF4-FFF2-40B4-BE49-F238E27FC236}">
                <a16:creationId xmlns:a16="http://schemas.microsoft.com/office/drawing/2014/main" id="{EB686F13-64D0-4A82-1EA7-8444CC02D9C7}"/>
              </a:ext>
            </a:extLst>
          </p:cNvPr>
          <p:cNvSpPr txBox="1"/>
          <p:nvPr/>
        </p:nvSpPr>
        <p:spPr>
          <a:xfrm>
            <a:off x="6690263" y="7930665"/>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solidFill>
                <a:latin typeface="Playfair Display Black"/>
                <a:sym typeface="Playfair Display Black"/>
              </a:rPr>
              <a:t>SEARCHING IN 2D ARRAY</a:t>
            </a:r>
          </a:p>
          <a:p>
            <a:pPr marL="0" marR="0" lvl="0" indent="0" algn="r" rtl="0">
              <a:lnSpc>
                <a:spcPct val="120000"/>
              </a:lnSpc>
              <a:spcBef>
                <a:spcPts val="0"/>
              </a:spcBef>
              <a:spcAft>
                <a:spcPts val="0"/>
              </a:spcAft>
              <a:buNone/>
            </a:pPr>
            <a:endParaRPr sz="6000" dirty="0">
              <a:solidFill>
                <a:schemeClr val="bg1"/>
              </a:solidFill>
            </a:endParaRPr>
          </a:p>
        </p:txBody>
      </p:sp>
      <p:pic>
        <p:nvPicPr>
          <p:cNvPr id="6" name="Picture 5">
            <a:extLst>
              <a:ext uri="{FF2B5EF4-FFF2-40B4-BE49-F238E27FC236}">
                <a16:creationId xmlns:a16="http://schemas.microsoft.com/office/drawing/2014/main" id="{F2D801BF-218C-384A-6DE1-AAA268ACD93D}"/>
              </a:ext>
            </a:extLst>
          </p:cNvPr>
          <p:cNvPicPr>
            <a:picLocks noChangeAspect="1"/>
          </p:cNvPicPr>
          <p:nvPr/>
        </p:nvPicPr>
        <p:blipFill>
          <a:blip r:embed="rId3"/>
          <a:stretch>
            <a:fillRect/>
          </a:stretch>
        </p:blipFill>
        <p:spPr>
          <a:xfrm>
            <a:off x="1556317" y="2693060"/>
            <a:ext cx="7172813" cy="5019515"/>
          </a:xfrm>
          <a:prstGeom prst="rect">
            <a:avLst/>
          </a:prstGeom>
        </p:spPr>
      </p:pic>
      <p:pic>
        <p:nvPicPr>
          <p:cNvPr id="10" name="Picture 9">
            <a:extLst>
              <a:ext uri="{FF2B5EF4-FFF2-40B4-BE49-F238E27FC236}">
                <a16:creationId xmlns:a16="http://schemas.microsoft.com/office/drawing/2014/main" id="{99C22421-8848-363A-744C-E0CD8FD64C5B}"/>
              </a:ext>
            </a:extLst>
          </p:cNvPr>
          <p:cNvPicPr>
            <a:picLocks noChangeAspect="1"/>
          </p:cNvPicPr>
          <p:nvPr/>
        </p:nvPicPr>
        <p:blipFill>
          <a:blip r:embed="rId4"/>
          <a:stretch>
            <a:fillRect/>
          </a:stretch>
        </p:blipFill>
        <p:spPr>
          <a:xfrm>
            <a:off x="9316791" y="2563223"/>
            <a:ext cx="7248961" cy="5019515"/>
          </a:xfrm>
          <a:prstGeom prst="rect">
            <a:avLst/>
          </a:prstGeom>
        </p:spPr>
      </p:pic>
    </p:spTree>
    <p:extLst>
      <p:ext uri="{BB962C8B-B14F-4D97-AF65-F5344CB8AC3E}">
        <p14:creationId xmlns:p14="http://schemas.microsoft.com/office/powerpoint/2010/main" val="2918707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dirty="0">
                <a:solidFill>
                  <a:srgbClr val="F3F6FA"/>
                </a:solidFill>
                <a:latin typeface="Playfair Display Black"/>
                <a:sym typeface="Playfair Display Black"/>
              </a:rPr>
              <a:t>31</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2425847" y="2497242"/>
            <a:ext cx="15233553" cy="8186857"/>
          </a:xfrm>
          <a:prstGeom prst="rect">
            <a:avLst/>
          </a:prstGeom>
          <a:noFill/>
          <a:ln>
            <a:noFill/>
          </a:ln>
        </p:spPr>
        <p:txBody>
          <a:bodyPr spcFirstLastPara="1" wrap="square" lIns="0" tIns="0" rIns="0" bIns="0" anchor="t" anchorCtr="0">
            <a:spAutoFit/>
          </a:bodyPr>
          <a:lstStyle/>
          <a:p>
            <a:pPr marL="514350" indent="-514350">
              <a:buClr>
                <a:schemeClr val="bg1"/>
              </a:buClr>
              <a:buFont typeface="+mj-lt"/>
              <a:buAutoNum type="arabicPeriod"/>
            </a:pPr>
            <a:r>
              <a:rPr lang="en-IN" sz="2800" dirty="0">
                <a:solidFill>
                  <a:schemeClr val="bg1"/>
                </a:solidFill>
                <a:latin typeface="Söhne"/>
              </a:rPr>
              <a:t>Image Processing: Representing and manipulating images as grids of pixels.</a:t>
            </a:r>
          </a:p>
          <a:p>
            <a:pPr marL="514350" indent="-514350">
              <a:buClr>
                <a:schemeClr val="bg1"/>
              </a:buClr>
              <a:buFont typeface="+mj-lt"/>
              <a:buAutoNum type="arabicPeriod"/>
            </a:pPr>
            <a:r>
              <a:rPr lang="en-IN" sz="2800" dirty="0">
                <a:solidFill>
                  <a:schemeClr val="bg1"/>
                </a:solidFill>
                <a:latin typeface="Söhne"/>
              </a:rPr>
              <a:t>Graphics and Games: Creating game sprites, tiles, and maps.</a:t>
            </a:r>
          </a:p>
          <a:p>
            <a:pPr marL="514350" indent="-514350">
              <a:buClr>
                <a:schemeClr val="bg1"/>
              </a:buClr>
              <a:buFont typeface="+mj-lt"/>
              <a:buAutoNum type="arabicPeriod"/>
            </a:pPr>
            <a:r>
              <a:rPr lang="en-IN" sz="2800" dirty="0">
                <a:solidFill>
                  <a:schemeClr val="bg1"/>
                </a:solidFill>
                <a:latin typeface="Söhne"/>
              </a:rPr>
              <a:t>Data Tables: Storing and </a:t>
            </a:r>
            <a:r>
              <a:rPr lang="en-IN" sz="2800" dirty="0" err="1">
                <a:solidFill>
                  <a:schemeClr val="bg1"/>
                </a:solidFill>
                <a:latin typeface="Söhne"/>
              </a:rPr>
              <a:t>analyzing</a:t>
            </a:r>
            <a:r>
              <a:rPr lang="en-IN" sz="2800" dirty="0">
                <a:solidFill>
                  <a:schemeClr val="bg1"/>
                </a:solidFill>
                <a:latin typeface="Söhne"/>
              </a:rPr>
              <a:t> data in tables/spreadsheets.</a:t>
            </a:r>
          </a:p>
          <a:p>
            <a:pPr marL="514350" indent="-514350">
              <a:buClr>
                <a:schemeClr val="bg1"/>
              </a:buClr>
              <a:buFont typeface="+mj-lt"/>
              <a:buAutoNum type="arabicPeriod"/>
            </a:pPr>
            <a:r>
              <a:rPr lang="en-IN" sz="2800" dirty="0">
                <a:solidFill>
                  <a:schemeClr val="bg1"/>
                </a:solidFill>
                <a:latin typeface="Söhne"/>
              </a:rPr>
              <a:t>Grids and Maps: Representing geographical information.</a:t>
            </a:r>
          </a:p>
          <a:p>
            <a:pPr marL="514350" indent="-514350">
              <a:buClr>
                <a:schemeClr val="bg1"/>
              </a:buClr>
              <a:buFont typeface="+mj-lt"/>
              <a:buAutoNum type="arabicPeriod"/>
            </a:pPr>
            <a:r>
              <a:rPr lang="en-IN" sz="2800" dirty="0">
                <a:solidFill>
                  <a:schemeClr val="bg1"/>
                </a:solidFill>
                <a:latin typeface="Söhne"/>
              </a:rPr>
              <a:t>Puzzle Solvers: Solving puzzles like Sudoku.</a:t>
            </a:r>
          </a:p>
          <a:p>
            <a:pPr marL="514350" indent="-514350">
              <a:buClr>
                <a:schemeClr val="bg1"/>
              </a:buClr>
              <a:buFont typeface="+mj-lt"/>
              <a:buAutoNum type="arabicPeriod"/>
            </a:pPr>
            <a:r>
              <a:rPr lang="en-IN" sz="2800" dirty="0">
                <a:solidFill>
                  <a:schemeClr val="bg1"/>
                </a:solidFill>
                <a:latin typeface="Söhne"/>
              </a:rPr>
              <a:t>Board Games: Representing game boards (chess, tic-tac-toe).</a:t>
            </a:r>
          </a:p>
          <a:p>
            <a:pPr marL="514350" indent="-514350">
              <a:buClr>
                <a:schemeClr val="bg1"/>
              </a:buClr>
              <a:buFont typeface="+mj-lt"/>
              <a:buAutoNum type="arabicPeriod"/>
            </a:pPr>
            <a:r>
              <a:rPr lang="en-IN" sz="2800" dirty="0">
                <a:solidFill>
                  <a:schemeClr val="bg1"/>
                </a:solidFill>
                <a:latin typeface="Söhne"/>
              </a:rPr>
              <a:t>Matrices in Math: Solving linear equations and transformations.</a:t>
            </a:r>
          </a:p>
          <a:p>
            <a:pPr marL="514350" indent="-514350">
              <a:buClr>
                <a:schemeClr val="bg1"/>
              </a:buClr>
              <a:buFont typeface="+mj-lt"/>
              <a:buAutoNum type="arabicPeriod"/>
            </a:pPr>
            <a:r>
              <a:rPr lang="en-IN" sz="2800" dirty="0">
                <a:solidFill>
                  <a:schemeClr val="bg1"/>
                </a:solidFill>
                <a:latin typeface="Söhne"/>
              </a:rPr>
              <a:t>Computer Vision: </a:t>
            </a:r>
            <a:r>
              <a:rPr lang="en-IN" sz="2800" dirty="0" err="1">
                <a:solidFill>
                  <a:schemeClr val="bg1"/>
                </a:solidFill>
                <a:latin typeface="Söhne"/>
              </a:rPr>
              <a:t>Analyzing</a:t>
            </a:r>
            <a:r>
              <a:rPr lang="en-IN" sz="2800" dirty="0">
                <a:solidFill>
                  <a:schemeClr val="bg1"/>
                </a:solidFill>
                <a:latin typeface="Söhne"/>
              </a:rPr>
              <a:t> and processing image data.</a:t>
            </a:r>
          </a:p>
          <a:p>
            <a:pPr marL="514350" indent="-514350">
              <a:buClr>
                <a:schemeClr val="bg1"/>
              </a:buClr>
              <a:buFont typeface="+mj-lt"/>
              <a:buAutoNum type="arabicPeriod"/>
            </a:pPr>
            <a:r>
              <a:rPr lang="en-IN" sz="2800" dirty="0">
                <a:solidFill>
                  <a:schemeClr val="bg1"/>
                </a:solidFill>
                <a:latin typeface="Söhne"/>
              </a:rPr>
              <a:t>Terrain </a:t>
            </a:r>
            <a:r>
              <a:rPr lang="en-IN" sz="2800" dirty="0" err="1">
                <a:solidFill>
                  <a:schemeClr val="bg1"/>
                </a:solidFill>
                <a:latin typeface="Söhne"/>
              </a:rPr>
              <a:t>Modeling</a:t>
            </a:r>
            <a:r>
              <a:rPr lang="en-IN" sz="2800" dirty="0">
                <a:solidFill>
                  <a:schemeClr val="bg1"/>
                </a:solidFill>
                <a:latin typeface="Söhne"/>
              </a:rPr>
              <a:t>: Creating 3D terrain models.</a:t>
            </a:r>
          </a:p>
          <a:p>
            <a:pPr marL="514350" indent="-514350">
              <a:buClr>
                <a:schemeClr val="bg1"/>
              </a:buClr>
              <a:buFont typeface="+mj-lt"/>
              <a:buAutoNum type="arabicPeriod"/>
            </a:pPr>
            <a:r>
              <a:rPr lang="en-IN" sz="2800" dirty="0">
                <a:solidFill>
                  <a:schemeClr val="bg1"/>
                </a:solidFill>
                <a:latin typeface="Söhne"/>
              </a:rPr>
              <a:t>Heatmaps: Visualizing data density or intensity.</a:t>
            </a:r>
          </a:p>
          <a:p>
            <a:pPr marL="514350" indent="-514350">
              <a:buClr>
                <a:schemeClr val="bg1"/>
              </a:buClr>
              <a:buFont typeface="+mj-lt"/>
              <a:buAutoNum type="arabicPeriod"/>
            </a:pPr>
            <a:r>
              <a:rPr lang="en-IN" sz="2800" dirty="0">
                <a:solidFill>
                  <a:schemeClr val="bg1"/>
                </a:solidFill>
                <a:latin typeface="Söhne"/>
              </a:rPr>
              <a:t>Cellular Automata: Simulating dynamic systems.</a:t>
            </a:r>
          </a:p>
          <a:p>
            <a:pPr marL="514350" indent="-514350">
              <a:buClr>
                <a:schemeClr val="bg1"/>
              </a:buClr>
              <a:buFont typeface="+mj-lt"/>
              <a:buAutoNum type="arabicPeriod"/>
            </a:pPr>
            <a:r>
              <a:rPr lang="en-IN" sz="2800" dirty="0">
                <a:solidFill>
                  <a:schemeClr val="bg1"/>
                </a:solidFill>
                <a:latin typeface="Söhne"/>
              </a:rPr>
              <a:t>Sparse Matrices: Efficiently storing sparse data.</a:t>
            </a:r>
          </a:p>
          <a:p>
            <a:pPr marL="514350" indent="-514350">
              <a:buClr>
                <a:schemeClr val="bg1"/>
              </a:buClr>
              <a:buFont typeface="+mj-lt"/>
              <a:buAutoNum type="arabicPeriod"/>
            </a:pPr>
            <a:endParaRPr lang="en-US" altLang="en-US" sz="2800" b="1" dirty="0">
              <a:solidFill>
                <a:schemeClr val="bg1">
                  <a:lumMod val="95000"/>
                </a:schemeClr>
              </a:solidFill>
              <a:latin typeface="Söhne"/>
            </a:endParaRPr>
          </a:p>
          <a:p>
            <a:pPr marL="514350" indent="-514350">
              <a:buClr>
                <a:schemeClr val="bg1"/>
              </a:buClr>
              <a:buFont typeface="+mj-lt"/>
              <a:buAutoNum type="arabicPeriod"/>
            </a:pPr>
            <a:endParaRPr lang="en-US" altLang="en-US" sz="2800" dirty="0">
              <a:solidFill>
                <a:schemeClr val="tx1"/>
              </a:solidFill>
              <a:latin typeface="Arial" panose="020B0604020202020204" pitchFamily="34" charset="0"/>
            </a:endParaRPr>
          </a:p>
          <a:p>
            <a:pPr marL="514350" indent="-514350">
              <a:buClr>
                <a:schemeClr val="bg1"/>
              </a:buClr>
              <a:buFont typeface="+mj-lt"/>
              <a:buAutoNum type="arabicPeriod"/>
            </a:pPr>
            <a:endParaRPr lang="en-US" sz="2800" dirty="0">
              <a:solidFill>
                <a:schemeClr val="bg1">
                  <a:lumMod val="95000"/>
                </a:schemeClr>
              </a:solidFill>
              <a:latin typeface="Söhne"/>
            </a:endParaRPr>
          </a:p>
          <a:p>
            <a:pPr marL="514350" indent="-514350">
              <a:buClr>
                <a:schemeClr val="bg1"/>
              </a:buClr>
              <a:buFont typeface="+mj-lt"/>
              <a:buAutoNum type="arabicPeriod"/>
            </a:pPr>
            <a:endParaRPr lang="en-IN" sz="2800" dirty="0">
              <a:solidFill>
                <a:schemeClr val="bg1">
                  <a:lumMod val="95000"/>
                </a:schemeClr>
              </a:solidFill>
              <a:latin typeface="Söhne"/>
            </a:endParaRPr>
          </a:p>
          <a:p>
            <a:pPr marL="514350" lvl="0" indent="-514350" eaLnBrk="0" fontAlgn="base" hangingPunct="0">
              <a:spcBef>
                <a:spcPct val="0"/>
              </a:spcBef>
              <a:spcAft>
                <a:spcPct val="0"/>
              </a:spcAft>
              <a:buClr>
                <a:schemeClr val="bg1"/>
              </a:buClr>
              <a:buFont typeface="+mj-lt"/>
              <a:buAutoNum type="arabicPeriod"/>
            </a:pPr>
            <a:endParaRPr lang="en-US" altLang="en-US" sz="2800" dirty="0">
              <a:solidFill>
                <a:schemeClr val="tx1"/>
              </a:solidFill>
              <a:latin typeface="Arial" panose="020B0604020202020204" pitchFamily="34" charset="0"/>
            </a:endParaRPr>
          </a:p>
          <a:p>
            <a:pPr marL="514350" lvl="0" indent="-514350" eaLnBrk="0" fontAlgn="base" hangingPunct="0">
              <a:spcBef>
                <a:spcPct val="0"/>
              </a:spcBef>
              <a:spcAft>
                <a:spcPct val="0"/>
              </a:spcAft>
              <a:buClr>
                <a:schemeClr val="bg1"/>
              </a:buClr>
              <a:buFont typeface="+mj-lt"/>
              <a:buAutoNum type="arabicPeriod"/>
            </a:pPr>
            <a:endParaRPr lang="en-US" altLang="en-US" sz="2800" dirty="0">
              <a:solidFill>
                <a:schemeClr val="bg1">
                  <a:lumMod val="95000"/>
                </a:schemeClr>
              </a:solidFill>
              <a:latin typeface="Söhne"/>
            </a:endParaRPr>
          </a:p>
          <a:p>
            <a:pPr marL="514350" lvl="0" indent="-514350" eaLnBrk="0" fontAlgn="base" hangingPunct="0">
              <a:spcBef>
                <a:spcPct val="0"/>
              </a:spcBef>
              <a:spcAft>
                <a:spcPct val="0"/>
              </a:spcAft>
              <a:buClr>
                <a:schemeClr val="bg1"/>
              </a:buClr>
              <a:buFont typeface="+mj-lt"/>
              <a:buAutoNum type="arabicPeriod"/>
            </a:pPr>
            <a:endParaRPr lang="en-US" altLang="en-US" sz="28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5142725" y="7930665"/>
            <a:ext cx="11679882" cy="2215991"/>
          </a:xfrm>
          <a:prstGeom prst="rect">
            <a:avLst/>
          </a:prstGeom>
          <a:noFill/>
          <a:ln>
            <a:noFill/>
          </a:ln>
        </p:spPr>
        <p:txBody>
          <a:bodyPr spcFirstLastPara="1" wrap="square" lIns="0" tIns="0" rIns="0" bIns="0" anchor="t" anchorCtr="0">
            <a:spAutoFit/>
          </a:bodyPr>
          <a:lstStyle/>
          <a:p>
            <a:pPr lvl="0" algn="r">
              <a:lnSpc>
                <a:spcPct val="120000"/>
              </a:lnSpc>
            </a:pPr>
            <a:r>
              <a:rPr lang="en-US" sz="6000" dirty="0">
                <a:solidFill>
                  <a:schemeClr val="bg1"/>
                </a:solidFill>
                <a:latin typeface="Playfair Display Black"/>
                <a:sym typeface="Playfair Display Black"/>
              </a:rPr>
              <a:t>APPLICATIONS OF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B3DDB18-5858-AFF1-3B24-2E6B4B7AB68B}"/>
              </a:ext>
            </a:extLst>
          </p:cNvPr>
          <p:cNvSpPr>
            <a:spLocks noChangeArrowheads="1"/>
          </p:cNvSpPr>
          <p:nvPr/>
        </p:nvSpPr>
        <p:spPr bwMode="auto">
          <a:xfrm>
            <a:off x="0" y="391477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9">
            <a:extLst>
              <a:ext uri="{FF2B5EF4-FFF2-40B4-BE49-F238E27FC236}">
                <a16:creationId xmlns:a16="http://schemas.microsoft.com/office/drawing/2014/main" id="{328C32AD-6059-1342-8BFE-4C2661632A6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7645613-DC36-3955-8EEC-A0889529AB6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CD78C20-DDA7-597B-E8C6-308B1A198EAC}"/>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F4C29BF-98DC-9090-C173-E48238767433}"/>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731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pic>
        <p:nvPicPr>
          <p:cNvPr id="861" name="Google Shape;861;p35"/>
          <p:cNvPicPr preferRelativeResize="0"/>
          <p:nvPr/>
        </p:nvPicPr>
        <p:blipFill rotWithShape="1">
          <a:blip r:embed="rId3">
            <a:alphaModFix/>
          </a:blip>
          <a:srcRect t="7825" b="7824"/>
          <a:stretch/>
        </p:blipFill>
        <p:spPr>
          <a:xfrm>
            <a:off x="0" y="0"/>
            <a:ext cx="18288000" cy="10287000"/>
          </a:xfrm>
          <a:prstGeom prst="rect">
            <a:avLst/>
          </a:prstGeom>
          <a:noFill/>
          <a:ln>
            <a:noFill/>
          </a:ln>
        </p:spPr>
      </p:pic>
      <p:grpSp>
        <p:nvGrpSpPr>
          <p:cNvPr id="862" name="Google Shape;862;p35"/>
          <p:cNvGrpSpPr/>
          <p:nvPr/>
        </p:nvGrpSpPr>
        <p:grpSpPr>
          <a:xfrm>
            <a:off x="3729073" y="2503986"/>
            <a:ext cx="10767979" cy="5555793"/>
            <a:chOff x="0" y="-38100"/>
            <a:chExt cx="4274726" cy="2205567"/>
          </a:xfrm>
        </p:grpSpPr>
        <p:sp>
          <p:nvSpPr>
            <p:cNvPr id="863" name="Google Shape;863;p35"/>
            <p:cNvSpPr/>
            <p:nvPr/>
          </p:nvSpPr>
          <p:spPr>
            <a:xfrm>
              <a:off x="0" y="0"/>
              <a:ext cx="4274726" cy="2167467"/>
            </a:xfrm>
            <a:custGeom>
              <a:avLst/>
              <a:gdLst/>
              <a:ahLst/>
              <a:cxnLst/>
              <a:rect l="l" t="t" r="r" b="b"/>
              <a:pathLst>
                <a:path w="4274726" h="2167467" extrusionOk="0">
                  <a:moveTo>
                    <a:pt x="34511" y="0"/>
                  </a:moveTo>
                  <a:lnTo>
                    <a:pt x="4240215" y="0"/>
                  </a:lnTo>
                  <a:cubicBezTo>
                    <a:pt x="4249368" y="0"/>
                    <a:pt x="4258146" y="3636"/>
                    <a:pt x="4264618" y="10108"/>
                  </a:cubicBezTo>
                  <a:cubicBezTo>
                    <a:pt x="4271090" y="16580"/>
                    <a:pt x="4274726" y="25358"/>
                    <a:pt x="4274726" y="34511"/>
                  </a:cubicBezTo>
                  <a:lnTo>
                    <a:pt x="4274726" y="2132956"/>
                  </a:lnTo>
                  <a:cubicBezTo>
                    <a:pt x="4274726" y="2142109"/>
                    <a:pt x="4271090" y="2150887"/>
                    <a:pt x="4264618" y="2157359"/>
                  </a:cubicBezTo>
                  <a:cubicBezTo>
                    <a:pt x="4258146" y="2163831"/>
                    <a:pt x="4249368" y="2167467"/>
                    <a:pt x="4240215" y="2167467"/>
                  </a:cubicBezTo>
                  <a:lnTo>
                    <a:pt x="34511" y="2167467"/>
                  </a:lnTo>
                  <a:cubicBezTo>
                    <a:pt x="25358" y="2167467"/>
                    <a:pt x="16580" y="2163831"/>
                    <a:pt x="10108" y="2157359"/>
                  </a:cubicBezTo>
                  <a:cubicBezTo>
                    <a:pt x="3636" y="2150887"/>
                    <a:pt x="0" y="2142109"/>
                    <a:pt x="0" y="2132956"/>
                  </a:cubicBezTo>
                  <a:lnTo>
                    <a:pt x="0" y="34511"/>
                  </a:lnTo>
                  <a:cubicBezTo>
                    <a:pt x="0" y="25358"/>
                    <a:pt x="3636" y="16580"/>
                    <a:pt x="10108" y="10108"/>
                  </a:cubicBezTo>
                  <a:cubicBezTo>
                    <a:pt x="16580" y="3636"/>
                    <a:pt x="25358" y="0"/>
                    <a:pt x="34511"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65" name="Google Shape;865;p35"/>
          <p:cNvSpPr txBox="1"/>
          <p:nvPr/>
        </p:nvSpPr>
        <p:spPr>
          <a:xfrm>
            <a:off x="4484260" y="3539458"/>
            <a:ext cx="9319480" cy="13716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b="0" i="0" u="none" strike="noStrike" cap="none">
                <a:solidFill>
                  <a:srgbClr val="0B1320"/>
                </a:solidFill>
                <a:latin typeface="Playfair Display Black"/>
                <a:ea typeface="Playfair Display Black"/>
                <a:cs typeface="Playfair Display Black"/>
                <a:sym typeface="Playfair Display Black"/>
              </a:rPr>
              <a:t>thank you!</a:t>
            </a:r>
            <a:endParaRPr/>
          </a:p>
        </p:txBody>
      </p:sp>
      <p:grpSp>
        <p:nvGrpSpPr>
          <p:cNvPr id="867" name="Google Shape;867;p35"/>
          <p:cNvGrpSpPr/>
          <p:nvPr/>
        </p:nvGrpSpPr>
        <p:grpSpPr>
          <a:xfrm>
            <a:off x="8269370" y="5612615"/>
            <a:ext cx="406823" cy="408647"/>
            <a:chOff x="1813" y="0"/>
            <a:chExt cx="809173" cy="812800"/>
          </a:xfrm>
        </p:grpSpPr>
        <p:sp>
          <p:nvSpPr>
            <p:cNvPr id="868" name="Google Shape;868;p3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0" name="Google Shape;870;p35"/>
          <p:cNvGrpSpPr/>
          <p:nvPr/>
        </p:nvGrpSpPr>
        <p:grpSpPr>
          <a:xfrm>
            <a:off x="8833045" y="5612615"/>
            <a:ext cx="406823" cy="408647"/>
            <a:chOff x="1813" y="0"/>
            <a:chExt cx="809173" cy="812800"/>
          </a:xfrm>
        </p:grpSpPr>
        <p:sp>
          <p:nvSpPr>
            <p:cNvPr id="871" name="Google Shape;871;p3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3" name="Google Shape;873;p35"/>
          <p:cNvGrpSpPr/>
          <p:nvPr/>
        </p:nvGrpSpPr>
        <p:grpSpPr>
          <a:xfrm>
            <a:off x="9394092" y="5612615"/>
            <a:ext cx="406823" cy="408647"/>
            <a:chOff x="1813" y="0"/>
            <a:chExt cx="809173" cy="812800"/>
          </a:xfrm>
        </p:grpSpPr>
        <p:sp>
          <p:nvSpPr>
            <p:cNvPr id="874" name="Google Shape;874;p3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6" name="Google Shape;876;p35"/>
          <p:cNvGrpSpPr/>
          <p:nvPr/>
        </p:nvGrpSpPr>
        <p:grpSpPr>
          <a:xfrm>
            <a:off x="15248741" y="5672661"/>
            <a:ext cx="6078519" cy="7481254"/>
            <a:chOff x="0" y="0"/>
            <a:chExt cx="8104692" cy="9975005"/>
          </a:xfrm>
        </p:grpSpPr>
        <p:grpSp>
          <p:nvGrpSpPr>
            <p:cNvPr id="877" name="Google Shape;877;p35"/>
            <p:cNvGrpSpPr/>
            <p:nvPr/>
          </p:nvGrpSpPr>
          <p:grpSpPr>
            <a:xfrm>
              <a:off x="0" y="0"/>
              <a:ext cx="8104692" cy="9975005"/>
              <a:chOff x="0" y="0"/>
              <a:chExt cx="660400" cy="812800"/>
            </a:xfrm>
          </p:grpSpPr>
          <p:sp>
            <p:nvSpPr>
              <p:cNvPr id="878" name="Google Shape;878;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0" name="Google Shape;880;p35"/>
            <p:cNvGrpSpPr/>
            <p:nvPr/>
          </p:nvGrpSpPr>
          <p:grpSpPr>
            <a:xfrm>
              <a:off x="473486" y="582752"/>
              <a:ext cx="7157719" cy="8809501"/>
              <a:chOff x="0" y="0"/>
              <a:chExt cx="660400" cy="812800"/>
            </a:xfrm>
          </p:grpSpPr>
          <p:sp>
            <p:nvSpPr>
              <p:cNvPr id="881" name="Google Shape;881;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3" name="Google Shape;883;p35"/>
            <p:cNvGrpSpPr/>
            <p:nvPr/>
          </p:nvGrpSpPr>
          <p:grpSpPr>
            <a:xfrm>
              <a:off x="940916" y="1158050"/>
              <a:ext cx="6222860" cy="7658905"/>
              <a:chOff x="0" y="0"/>
              <a:chExt cx="660400" cy="812800"/>
            </a:xfrm>
          </p:grpSpPr>
          <p:sp>
            <p:nvSpPr>
              <p:cNvPr id="884" name="Google Shape;884;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886" name="Google Shape;886;p35"/>
          <p:cNvGrpSpPr/>
          <p:nvPr/>
        </p:nvGrpSpPr>
        <p:grpSpPr>
          <a:xfrm rot="10800000">
            <a:off x="-2349446" y="-3255996"/>
            <a:ext cx="6078519" cy="7481254"/>
            <a:chOff x="0" y="0"/>
            <a:chExt cx="8104692" cy="9975005"/>
          </a:xfrm>
        </p:grpSpPr>
        <p:grpSp>
          <p:nvGrpSpPr>
            <p:cNvPr id="887" name="Google Shape;887;p35"/>
            <p:cNvGrpSpPr/>
            <p:nvPr/>
          </p:nvGrpSpPr>
          <p:grpSpPr>
            <a:xfrm>
              <a:off x="0" y="0"/>
              <a:ext cx="8104692" cy="9975005"/>
              <a:chOff x="0" y="0"/>
              <a:chExt cx="660400" cy="812800"/>
            </a:xfrm>
          </p:grpSpPr>
          <p:sp>
            <p:nvSpPr>
              <p:cNvPr id="888" name="Google Shape;888;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0" name="Google Shape;890;p35"/>
            <p:cNvGrpSpPr/>
            <p:nvPr/>
          </p:nvGrpSpPr>
          <p:grpSpPr>
            <a:xfrm>
              <a:off x="473486" y="582752"/>
              <a:ext cx="7157719" cy="8809501"/>
              <a:chOff x="0" y="0"/>
              <a:chExt cx="660400" cy="812800"/>
            </a:xfrm>
          </p:grpSpPr>
          <p:sp>
            <p:nvSpPr>
              <p:cNvPr id="891" name="Google Shape;891;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3" name="Google Shape;893;p35"/>
            <p:cNvGrpSpPr/>
            <p:nvPr/>
          </p:nvGrpSpPr>
          <p:grpSpPr>
            <a:xfrm>
              <a:off x="940916" y="1158050"/>
              <a:ext cx="6222860" cy="7658905"/>
              <a:chOff x="0" y="0"/>
              <a:chExt cx="660400" cy="812800"/>
            </a:xfrm>
          </p:grpSpPr>
          <p:sp>
            <p:nvSpPr>
              <p:cNvPr id="894" name="Google Shape;894;p35"/>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5"/>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5"/>
                                        </p:tgtEl>
                                        <p:attrNameLst>
                                          <p:attrName>style.visibility</p:attrName>
                                        </p:attrNameLst>
                                      </p:cBhvr>
                                      <p:to>
                                        <p:strVal val="visible"/>
                                      </p:to>
                                    </p:set>
                                    <p:animEffect transition="in" filter="fade">
                                      <p:cBhvr>
                                        <p:cTn id="7" dur="500"/>
                                        <p:tgtEl>
                                          <p:spTgt spid="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39501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62182" y="0"/>
            <a:ext cx="2369892"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chemeClr val="bg1">
                    <a:lumMod val="95000"/>
                  </a:schemeClr>
                </a:solidFill>
                <a:latin typeface="Playfair Display Black"/>
                <a:ea typeface="Playfair Display Black"/>
                <a:cs typeface="Playfair Display Black"/>
                <a:sym typeface="Playfair Display Black"/>
              </a:rPr>
              <a:t>03</a:t>
            </a:r>
            <a:endParaRPr sz="12000" dirty="0">
              <a:solidFill>
                <a:schemeClr val="bg1">
                  <a:lumMod val="95000"/>
                </a:schemeClr>
              </a:solidFill>
            </a:endParaRPr>
          </a:p>
        </p:txBody>
      </p:sp>
      <p:sp>
        <p:nvSpPr>
          <p:cNvPr id="328" name="Google Shape;328;p20"/>
          <p:cNvSpPr txBox="1"/>
          <p:nvPr/>
        </p:nvSpPr>
        <p:spPr>
          <a:xfrm>
            <a:off x="6849371" y="7382658"/>
            <a:ext cx="9909096" cy="162506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4400" dirty="0">
                <a:solidFill>
                  <a:srgbClr val="F3F6FA"/>
                </a:solidFill>
                <a:latin typeface="Playfair Display Black"/>
                <a:sym typeface="Playfair Display Black"/>
              </a:rPr>
              <a:t>WHY DO WE NEED ARRAYS OVER DATA STRUCTURES ?</a:t>
            </a:r>
            <a:endParaRPr sz="44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3877985"/>
          </a:xfrm>
          <a:prstGeom prst="rect">
            <a:avLst/>
          </a:prstGeom>
          <a:noFill/>
          <a:ln>
            <a:noFill/>
          </a:ln>
        </p:spPr>
        <p:txBody>
          <a:bodyPr spcFirstLastPara="1" wrap="square" lIns="0" tIns="0" rIns="0" bIns="0" anchor="t" anchorCtr="0">
            <a:spAutoFit/>
          </a:bodyPr>
          <a:lstStyle/>
          <a:p>
            <a:r>
              <a:rPr lang="en-US" sz="3600" dirty="0">
                <a:solidFill>
                  <a:srgbClr val="F3F6FA"/>
                </a:solidFill>
                <a:latin typeface="Söhne"/>
                <a:ea typeface="Roboto"/>
                <a:cs typeface="Roboto"/>
              </a:rPr>
              <a:t>Let's suppose a class consists of ten students, and the class has to publish their results. If you had declared all ten variables individually, it would be challenging to manipulate and maintain the data.</a:t>
            </a:r>
          </a:p>
          <a:p>
            <a:endParaRPr lang="en-IN" sz="3600" dirty="0">
              <a:solidFill>
                <a:srgbClr val="F3F6FA"/>
              </a:solidFill>
              <a:latin typeface="Söhne"/>
              <a:ea typeface="Roboto"/>
              <a:cs typeface="Roboto"/>
            </a:endParaRPr>
          </a:p>
          <a:p>
            <a:r>
              <a:rPr lang="en-US" sz="3600" dirty="0">
                <a:solidFill>
                  <a:srgbClr val="F3F6FA"/>
                </a:solidFill>
                <a:latin typeface="Söhne"/>
                <a:ea typeface="Roboto"/>
                <a:cs typeface="Roboto"/>
              </a:rPr>
              <a:t>If more students were to join, it would become more difficult to declare all the variables and keep track of it. To overcome this problem, arrays came into the picture.</a:t>
            </a:r>
            <a:endParaRPr lang="en-IN" sz="3600" dirty="0">
              <a:solidFill>
                <a:srgbClr val="F3F6FA"/>
              </a:solidFill>
              <a:latin typeface="Söhne"/>
              <a:ea typeface="Roboto"/>
              <a:cs typeface="Roboto"/>
            </a:endParaRP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39501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327" name="Google Shape;327;p20"/>
          <p:cNvSpPr txBox="1"/>
          <p:nvPr/>
        </p:nvSpPr>
        <p:spPr>
          <a:xfrm>
            <a:off x="975583" y="116624"/>
            <a:ext cx="2369892"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rgbClr val="F3F6FA"/>
                </a:solidFill>
                <a:latin typeface="Playfair Display Black"/>
                <a:ea typeface="Playfair Display Black"/>
                <a:cs typeface="Playfair Display Black"/>
                <a:sym typeface="Playfair Display Black"/>
              </a:rPr>
              <a:t>04</a:t>
            </a:r>
            <a:endParaRPr sz="12000" dirty="0"/>
          </a:p>
        </p:txBody>
      </p:sp>
      <p:sp>
        <p:nvSpPr>
          <p:cNvPr id="328" name="Google Shape;328;p20"/>
          <p:cNvSpPr txBox="1"/>
          <p:nvPr/>
        </p:nvSpPr>
        <p:spPr>
          <a:xfrm>
            <a:off x="6849371" y="7382658"/>
            <a:ext cx="9909096" cy="121879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600" dirty="0">
                <a:solidFill>
                  <a:srgbClr val="F3F6FA"/>
                </a:solidFill>
                <a:latin typeface="Playfair Display Black"/>
                <a:sym typeface="Playfair Display Black"/>
              </a:rPr>
              <a:t>DECLARING AN ARRAY</a:t>
            </a:r>
            <a:endParaRPr sz="66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154577" y="2630202"/>
            <a:ext cx="15233553" cy="4985980"/>
          </a:xfrm>
          <a:prstGeom prst="rect">
            <a:avLst/>
          </a:prstGeom>
          <a:noFill/>
          <a:ln>
            <a:noFill/>
          </a:ln>
        </p:spPr>
        <p:txBody>
          <a:bodyPr spcFirstLastPara="1" wrap="square" lIns="0" tIns="0" rIns="0" bIns="0" anchor="t" anchorCtr="0">
            <a:spAutoFit/>
          </a:bodyPr>
          <a:lstStyle/>
          <a:p>
            <a:r>
              <a:rPr lang="en-US" sz="3600" dirty="0">
                <a:solidFill>
                  <a:srgbClr val="F3F6FA"/>
                </a:solidFill>
                <a:latin typeface="Söhne"/>
                <a:ea typeface="Roboto"/>
                <a:cs typeface="Roboto"/>
              </a:rPr>
              <a:t>Arrays are typically defined with square brackets with the size of the arrays as its argument.</a:t>
            </a:r>
            <a:endParaRPr lang="en-IN" sz="3600" dirty="0">
              <a:solidFill>
                <a:srgbClr val="F3F6FA"/>
              </a:solidFill>
              <a:latin typeface="Söhne"/>
              <a:ea typeface="Roboto"/>
              <a:cs typeface="Roboto"/>
            </a:endParaRPr>
          </a:p>
          <a:p>
            <a:r>
              <a:rPr lang="en-US" sz="3600" dirty="0">
                <a:solidFill>
                  <a:srgbClr val="F3F6FA"/>
                </a:solidFill>
                <a:latin typeface="Söhne"/>
                <a:ea typeface="Roboto"/>
                <a:cs typeface="Roboto"/>
              </a:rPr>
              <a:t>Here is the syntax for arrays:</a:t>
            </a:r>
          </a:p>
          <a:p>
            <a:endParaRPr lang="en-IN" sz="3600" dirty="0">
              <a:solidFill>
                <a:srgbClr val="F3F6FA"/>
              </a:solidFill>
              <a:latin typeface="Söhne"/>
              <a:ea typeface="Roboto"/>
              <a:cs typeface="Roboto"/>
            </a:endParaRPr>
          </a:p>
          <a:p>
            <a:pPr marL="571500" indent="-571500">
              <a:buClr>
                <a:schemeClr val="bg1">
                  <a:lumMod val="95000"/>
                </a:schemeClr>
              </a:buClr>
              <a:buFont typeface="Arial" panose="020B0604020202020204" pitchFamily="34" charset="0"/>
              <a:buChar char="•"/>
            </a:pPr>
            <a:r>
              <a:rPr lang="en-US" sz="3600" dirty="0">
                <a:solidFill>
                  <a:srgbClr val="F3F6FA"/>
                </a:solidFill>
                <a:latin typeface="Söhne"/>
                <a:ea typeface="Roboto"/>
                <a:cs typeface="Roboto"/>
              </a:rPr>
              <a:t>1D Arrays: int </a:t>
            </a:r>
            <a:r>
              <a:rPr lang="en-US" sz="3600" dirty="0" err="1">
                <a:solidFill>
                  <a:srgbClr val="F3F6FA"/>
                </a:solidFill>
                <a:latin typeface="Söhne"/>
                <a:ea typeface="Roboto"/>
                <a:cs typeface="Roboto"/>
              </a:rPr>
              <a:t>arr</a:t>
            </a:r>
            <a:r>
              <a:rPr lang="en-US" sz="3600" dirty="0">
                <a:solidFill>
                  <a:srgbClr val="F3F6FA"/>
                </a:solidFill>
                <a:latin typeface="Söhne"/>
                <a:ea typeface="Roboto"/>
                <a:cs typeface="Roboto"/>
              </a:rPr>
              <a:t>[n];</a:t>
            </a:r>
          </a:p>
          <a:p>
            <a:pPr marL="571500" indent="-571500">
              <a:buClr>
                <a:schemeClr val="bg1">
                  <a:lumMod val="95000"/>
                </a:schemeClr>
              </a:buClr>
              <a:buFont typeface="Arial" panose="020B0604020202020204" pitchFamily="34" charset="0"/>
              <a:buChar char="•"/>
            </a:pPr>
            <a:endParaRPr lang="en-IN" sz="3600" dirty="0">
              <a:solidFill>
                <a:srgbClr val="F3F6FA"/>
              </a:solidFill>
              <a:latin typeface="Söhne"/>
              <a:ea typeface="Roboto"/>
              <a:cs typeface="Roboto"/>
            </a:endParaRPr>
          </a:p>
          <a:p>
            <a:pPr marL="571500" indent="-571500">
              <a:buClr>
                <a:schemeClr val="bg1">
                  <a:lumMod val="95000"/>
                </a:schemeClr>
              </a:buClr>
              <a:buFont typeface="Arial" panose="020B0604020202020204" pitchFamily="34" charset="0"/>
              <a:buChar char="•"/>
            </a:pPr>
            <a:r>
              <a:rPr lang="en-US" sz="3600" dirty="0">
                <a:solidFill>
                  <a:srgbClr val="F3F6FA"/>
                </a:solidFill>
                <a:latin typeface="Söhne"/>
                <a:ea typeface="Roboto"/>
                <a:cs typeface="Roboto"/>
              </a:rPr>
              <a:t>2D Arrays: int </a:t>
            </a:r>
            <a:r>
              <a:rPr lang="en-US" sz="3600" dirty="0" err="1">
                <a:solidFill>
                  <a:srgbClr val="F3F6FA"/>
                </a:solidFill>
                <a:latin typeface="Söhne"/>
                <a:ea typeface="Roboto"/>
                <a:cs typeface="Roboto"/>
              </a:rPr>
              <a:t>arr</a:t>
            </a:r>
            <a:r>
              <a:rPr lang="en-US" sz="3600" dirty="0">
                <a:solidFill>
                  <a:srgbClr val="F3F6FA"/>
                </a:solidFill>
                <a:latin typeface="Söhne"/>
                <a:ea typeface="Roboto"/>
                <a:cs typeface="Roboto"/>
              </a:rPr>
              <a:t>[m][n];</a:t>
            </a:r>
          </a:p>
          <a:p>
            <a:pPr marL="571500" indent="-571500">
              <a:buClr>
                <a:schemeClr val="bg1">
                  <a:lumMod val="95000"/>
                </a:schemeClr>
              </a:buClr>
              <a:buFont typeface="Arial" panose="020B0604020202020204" pitchFamily="34" charset="0"/>
              <a:buChar char="•"/>
            </a:pPr>
            <a:endParaRPr lang="en-IN" sz="3600" dirty="0">
              <a:solidFill>
                <a:srgbClr val="F3F6FA"/>
              </a:solidFill>
              <a:latin typeface="Söhne"/>
              <a:ea typeface="Roboto"/>
              <a:cs typeface="Roboto"/>
            </a:endParaRPr>
          </a:p>
          <a:p>
            <a:pPr marL="571500" indent="-571500">
              <a:buClr>
                <a:schemeClr val="bg1">
                  <a:lumMod val="95000"/>
                </a:schemeClr>
              </a:buClr>
              <a:buFont typeface="Arial" panose="020B0604020202020204" pitchFamily="34" charset="0"/>
              <a:buChar char="•"/>
            </a:pPr>
            <a:r>
              <a:rPr lang="en-US" sz="3600" dirty="0">
                <a:solidFill>
                  <a:srgbClr val="F3F6FA"/>
                </a:solidFill>
                <a:latin typeface="Söhne"/>
                <a:ea typeface="Roboto"/>
                <a:cs typeface="Roboto"/>
              </a:rPr>
              <a:t>3D Arrays: int </a:t>
            </a:r>
            <a:r>
              <a:rPr lang="en-US" sz="3600" dirty="0" err="1">
                <a:solidFill>
                  <a:srgbClr val="F3F6FA"/>
                </a:solidFill>
                <a:latin typeface="Söhne"/>
                <a:ea typeface="Roboto"/>
                <a:cs typeface="Roboto"/>
              </a:rPr>
              <a:t>arr</a:t>
            </a:r>
            <a:r>
              <a:rPr lang="en-US" sz="3600" dirty="0">
                <a:solidFill>
                  <a:srgbClr val="F3F6FA"/>
                </a:solidFill>
                <a:latin typeface="Söhne"/>
                <a:ea typeface="Roboto"/>
                <a:cs typeface="Roboto"/>
              </a:rPr>
              <a:t>[m][n][o];</a:t>
            </a:r>
            <a:endParaRPr lang="en-IN" sz="3600" dirty="0">
              <a:solidFill>
                <a:srgbClr val="F3F6FA"/>
              </a:solidFill>
              <a:latin typeface="Söhne"/>
              <a:ea typeface="Roboto"/>
              <a:cs typeface="Roboto"/>
            </a:endParaRPr>
          </a:p>
        </p:txBody>
      </p:sp>
      <p:pic>
        <p:nvPicPr>
          <p:cNvPr id="3" name="Picture 2" descr="Arrays_in_ds-array-declare-img1.">
            <a:extLst>
              <a:ext uri="{FF2B5EF4-FFF2-40B4-BE49-F238E27FC236}">
                <a16:creationId xmlns:a16="http://schemas.microsoft.com/office/drawing/2014/main" id="{FC28553D-5BC4-6B7F-E7B7-D4B82B10C5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05280" y="3880206"/>
            <a:ext cx="8748862" cy="2781832"/>
          </a:xfrm>
          <a:prstGeom prst="rect">
            <a:avLst/>
          </a:prstGeom>
          <a:noFill/>
          <a:ln>
            <a:noFill/>
          </a:ln>
        </p:spPr>
      </p:pic>
    </p:spTree>
    <p:extLst>
      <p:ext uri="{BB962C8B-B14F-4D97-AF65-F5344CB8AC3E}">
        <p14:creationId xmlns:p14="http://schemas.microsoft.com/office/powerpoint/2010/main" val="1692289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39501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327" name="Google Shape;327;p20"/>
          <p:cNvSpPr txBox="1"/>
          <p:nvPr/>
        </p:nvSpPr>
        <p:spPr>
          <a:xfrm>
            <a:off x="975583" y="-126078"/>
            <a:ext cx="2369892" cy="2985176"/>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3856" b="0" i="0" u="none" strike="noStrike" cap="none" dirty="0">
                <a:solidFill>
                  <a:srgbClr val="F3F6FA"/>
                </a:solidFill>
                <a:latin typeface="Playfair Display Black"/>
                <a:ea typeface="Playfair Display Black"/>
                <a:cs typeface="Playfair Display Black"/>
                <a:sym typeface="Playfair Display Black"/>
              </a:rPr>
              <a:t>05</a:t>
            </a:r>
            <a:endParaRPr dirty="0"/>
          </a:p>
        </p:txBody>
      </p:sp>
      <p:sp>
        <p:nvSpPr>
          <p:cNvPr id="328" name="Google Shape;328;p20"/>
          <p:cNvSpPr txBox="1"/>
          <p:nvPr/>
        </p:nvSpPr>
        <p:spPr>
          <a:xfrm>
            <a:off x="5376324" y="7931930"/>
            <a:ext cx="11615743" cy="121879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600" dirty="0">
                <a:solidFill>
                  <a:srgbClr val="F3F6FA"/>
                </a:solidFill>
                <a:latin typeface="Playfair Display Black"/>
                <a:sym typeface="Playfair Display Black"/>
              </a:rPr>
              <a:t>INITIALISING AN ARRAY</a:t>
            </a:r>
            <a:endParaRPr sz="66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2309848" y="3769455"/>
            <a:ext cx="7732776" cy="2031325"/>
          </a:xfrm>
          <a:prstGeom prst="rect">
            <a:avLst/>
          </a:prstGeom>
          <a:noFill/>
          <a:ln>
            <a:noFill/>
          </a:ln>
        </p:spPr>
        <p:txBody>
          <a:bodyPr spcFirstLastPara="1" wrap="square" lIns="0" tIns="0" rIns="0" bIns="0" anchor="t" anchorCtr="0">
            <a:spAutoFit/>
          </a:bodyPr>
          <a:lstStyle/>
          <a:p>
            <a:pPr lvl="0"/>
            <a:r>
              <a:rPr lang="en-US" sz="4400" dirty="0">
                <a:solidFill>
                  <a:srgbClr val="F3F6FA"/>
                </a:solidFill>
                <a:latin typeface="Söhne"/>
                <a:ea typeface="Roboto"/>
                <a:cs typeface="Roboto"/>
              </a:rPr>
              <a:t>Method 1:</a:t>
            </a:r>
            <a:endParaRPr lang="en-IN" sz="4400" dirty="0">
              <a:solidFill>
                <a:srgbClr val="F3F6FA"/>
              </a:solidFill>
              <a:latin typeface="Söhne"/>
              <a:ea typeface="Roboto"/>
              <a:cs typeface="Roboto"/>
            </a:endParaRPr>
          </a:p>
          <a:p>
            <a:r>
              <a:rPr lang="en-US" sz="4400" dirty="0">
                <a:solidFill>
                  <a:srgbClr val="F3F6FA"/>
                </a:solidFill>
                <a:latin typeface="Söhne"/>
                <a:ea typeface="Roboto"/>
                <a:cs typeface="Roboto"/>
              </a:rPr>
              <a:t>int a[6] = {2, 3, 5, 7, 11, 13};</a:t>
            </a:r>
            <a:br>
              <a:rPr lang="en-US" sz="4400" dirty="0">
                <a:solidFill>
                  <a:srgbClr val="F3F6FA"/>
                </a:solidFill>
                <a:latin typeface="Söhne"/>
                <a:ea typeface="Roboto"/>
                <a:cs typeface="Roboto"/>
              </a:rPr>
            </a:br>
            <a:endParaRPr lang="en-IN" sz="4400" dirty="0">
              <a:solidFill>
                <a:srgbClr val="F3F6FA"/>
              </a:solidFill>
              <a:latin typeface="Söhne"/>
              <a:ea typeface="Roboto"/>
              <a:cs typeface="Roboto"/>
            </a:endParaRPr>
          </a:p>
        </p:txBody>
      </p:sp>
      <p:sp>
        <p:nvSpPr>
          <p:cNvPr id="9" name="TextBox 8">
            <a:extLst>
              <a:ext uri="{FF2B5EF4-FFF2-40B4-BE49-F238E27FC236}">
                <a16:creationId xmlns:a16="http://schemas.microsoft.com/office/drawing/2014/main" id="{0F7EAE32-70D0-67B4-805C-D777260DF77F}"/>
              </a:ext>
            </a:extLst>
          </p:cNvPr>
          <p:cNvSpPr txBox="1"/>
          <p:nvPr/>
        </p:nvSpPr>
        <p:spPr>
          <a:xfrm>
            <a:off x="11329292" y="2527546"/>
            <a:ext cx="5428262" cy="5016758"/>
          </a:xfrm>
          <a:prstGeom prst="rect">
            <a:avLst/>
          </a:prstGeom>
          <a:noFill/>
        </p:spPr>
        <p:txBody>
          <a:bodyPr wrap="square">
            <a:spAutoFit/>
          </a:bodyPr>
          <a:lstStyle/>
          <a:p>
            <a:r>
              <a:rPr lang="en-US" sz="4000" dirty="0">
                <a:solidFill>
                  <a:srgbClr val="F3F6FA"/>
                </a:solidFill>
                <a:latin typeface="Söhne"/>
                <a:ea typeface="Roboto"/>
                <a:cs typeface="Roboto"/>
              </a:rPr>
              <a:t>Method 2: </a:t>
            </a:r>
            <a:endParaRPr lang="en-IN" sz="4000" dirty="0">
              <a:solidFill>
                <a:srgbClr val="F3F6FA"/>
              </a:solidFill>
              <a:latin typeface="Söhne"/>
              <a:ea typeface="Roboto"/>
              <a:cs typeface="Roboto"/>
            </a:endParaRPr>
          </a:p>
          <a:p>
            <a:r>
              <a:rPr lang="en-US" sz="4000" dirty="0">
                <a:solidFill>
                  <a:srgbClr val="F3F6FA"/>
                </a:solidFill>
                <a:latin typeface="Söhne"/>
                <a:ea typeface="Roboto"/>
                <a:cs typeface="Roboto"/>
              </a:rPr>
              <a:t>int n;</a:t>
            </a:r>
            <a:endParaRPr lang="en-IN" sz="4000" dirty="0">
              <a:solidFill>
                <a:srgbClr val="F3F6FA"/>
              </a:solidFill>
              <a:latin typeface="Söhne"/>
              <a:ea typeface="Roboto"/>
              <a:cs typeface="Roboto"/>
            </a:endParaRPr>
          </a:p>
          <a:p>
            <a:r>
              <a:rPr lang="en-US" sz="4000" dirty="0" err="1">
                <a:solidFill>
                  <a:srgbClr val="F3F6FA"/>
                </a:solidFill>
                <a:latin typeface="Söhne"/>
                <a:ea typeface="Roboto"/>
                <a:cs typeface="Roboto"/>
              </a:rPr>
              <a:t>scanf</a:t>
            </a:r>
            <a:r>
              <a:rPr lang="en-US" sz="4000" dirty="0">
                <a:solidFill>
                  <a:srgbClr val="F3F6FA"/>
                </a:solidFill>
                <a:latin typeface="Söhne"/>
                <a:ea typeface="Roboto"/>
                <a:cs typeface="Roboto"/>
              </a:rPr>
              <a:t>(“%</a:t>
            </a:r>
            <a:r>
              <a:rPr lang="en-US" sz="4000" dirty="0" err="1">
                <a:solidFill>
                  <a:srgbClr val="F3F6FA"/>
                </a:solidFill>
                <a:latin typeface="Söhne"/>
                <a:ea typeface="Roboto"/>
                <a:cs typeface="Roboto"/>
              </a:rPr>
              <a:t>d”,&amp;n</a:t>
            </a:r>
            <a:r>
              <a:rPr lang="en-US" sz="4000" dirty="0">
                <a:solidFill>
                  <a:srgbClr val="F3F6FA"/>
                </a:solidFill>
                <a:latin typeface="Söhne"/>
                <a:ea typeface="Roboto"/>
                <a:cs typeface="Roboto"/>
              </a:rPr>
              <a:t>);</a:t>
            </a:r>
            <a:endParaRPr lang="en-IN" sz="4000" dirty="0">
              <a:solidFill>
                <a:srgbClr val="F3F6FA"/>
              </a:solidFill>
              <a:latin typeface="Söhne"/>
              <a:ea typeface="Roboto"/>
              <a:cs typeface="Roboto"/>
            </a:endParaRPr>
          </a:p>
          <a:p>
            <a:r>
              <a:rPr lang="en-US" sz="4000" dirty="0">
                <a:solidFill>
                  <a:srgbClr val="F3F6FA"/>
                </a:solidFill>
                <a:latin typeface="Söhne"/>
                <a:ea typeface="Roboto"/>
                <a:cs typeface="Roboto"/>
              </a:rPr>
              <a:t>int </a:t>
            </a:r>
            <a:r>
              <a:rPr lang="en-US" sz="4000" dirty="0" err="1">
                <a:solidFill>
                  <a:srgbClr val="F3F6FA"/>
                </a:solidFill>
                <a:latin typeface="Söhne"/>
                <a:ea typeface="Roboto"/>
                <a:cs typeface="Roboto"/>
              </a:rPr>
              <a:t>arr</a:t>
            </a:r>
            <a:r>
              <a:rPr lang="en-US" sz="4000" dirty="0">
                <a:solidFill>
                  <a:srgbClr val="F3F6FA"/>
                </a:solidFill>
                <a:latin typeface="Söhne"/>
                <a:ea typeface="Roboto"/>
                <a:cs typeface="Roboto"/>
              </a:rPr>
              <a:t>[n];</a:t>
            </a:r>
            <a:endParaRPr lang="en-IN" sz="4000" dirty="0">
              <a:solidFill>
                <a:srgbClr val="F3F6FA"/>
              </a:solidFill>
              <a:latin typeface="Söhne"/>
              <a:ea typeface="Roboto"/>
              <a:cs typeface="Roboto"/>
            </a:endParaRPr>
          </a:p>
          <a:p>
            <a:r>
              <a:rPr lang="en-US" sz="4000" dirty="0">
                <a:solidFill>
                  <a:srgbClr val="F3F6FA"/>
                </a:solidFill>
                <a:latin typeface="Söhne"/>
                <a:ea typeface="Roboto"/>
                <a:cs typeface="Roboto"/>
              </a:rPr>
              <a:t>for(int </a:t>
            </a:r>
            <a:r>
              <a:rPr lang="en-US" sz="4000" dirty="0" err="1">
                <a:solidFill>
                  <a:srgbClr val="F3F6FA"/>
                </a:solidFill>
                <a:latin typeface="Söhne"/>
                <a:ea typeface="Roboto"/>
                <a:cs typeface="Roboto"/>
              </a:rPr>
              <a:t>i</a:t>
            </a:r>
            <a:r>
              <a:rPr lang="en-US" sz="4000" dirty="0">
                <a:solidFill>
                  <a:srgbClr val="F3F6FA"/>
                </a:solidFill>
                <a:latin typeface="Söhne"/>
                <a:ea typeface="Roboto"/>
                <a:cs typeface="Roboto"/>
              </a:rPr>
              <a:t>=0;i&lt;5;i++)</a:t>
            </a:r>
            <a:endParaRPr lang="en-IN" sz="4000" dirty="0">
              <a:solidFill>
                <a:srgbClr val="F3F6FA"/>
              </a:solidFill>
              <a:latin typeface="Söhne"/>
              <a:ea typeface="Roboto"/>
              <a:cs typeface="Roboto"/>
            </a:endParaRPr>
          </a:p>
          <a:p>
            <a:r>
              <a:rPr lang="en-US" sz="4000" dirty="0">
                <a:solidFill>
                  <a:srgbClr val="F3F6FA"/>
                </a:solidFill>
                <a:latin typeface="Söhne"/>
                <a:ea typeface="Roboto"/>
                <a:cs typeface="Roboto"/>
              </a:rPr>
              <a:t>{</a:t>
            </a:r>
            <a:endParaRPr lang="en-IN" sz="4000" dirty="0">
              <a:solidFill>
                <a:srgbClr val="F3F6FA"/>
              </a:solidFill>
              <a:latin typeface="Söhne"/>
              <a:ea typeface="Roboto"/>
              <a:cs typeface="Roboto"/>
            </a:endParaRPr>
          </a:p>
          <a:p>
            <a:r>
              <a:rPr lang="en-US" sz="4000" dirty="0" err="1">
                <a:solidFill>
                  <a:srgbClr val="F3F6FA"/>
                </a:solidFill>
                <a:latin typeface="Söhne"/>
                <a:ea typeface="Roboto"/>
                <a:cs typeface="Roboto"/>
              </a:rPr>
              <a:t>scanf</a:t>
            </a:r>
            <a:r>
              <a:rPr lang="en-US" sz="4000" dirty="0">
                <a:solidFill>
                  <a:srgbClr val="F3F6FA"/>
                </a:solidFill>
                <a:latin typeface="Söhne"/>
                <a:ea typeface="Roboto"/>
                <a:cs typeface="Roboto"/>
              </a:rPr>
              <a:t>(“%d”,&amp;</a:t>
            </a:r>
            <a:r>
              <a:rPr lang="en-US" sz="4000" dirty="0" err="1">
                <a:solidFill>
                  <a:srgbClr val="F3F6FA"/>
                </a:solidFill>
                <a:latin typeface="Söhne"/>
                <a:ea typeface="Roboto"/>
                <a:cs typeface="Roboto"/>
              </a:rPr>
              <a:t>arr</a:t>
            </a:r>
            <a:r>
              <a:rPr lang="en-US" sz="4000" dirty="0">
                <a:solidFill>
                  <a:srgbClr val="F3F6FA"/>
                </a:solidFill>
                <a:latin typeface="Söhne"/>
                <a:ea typeface="Roboto"/>
                <a:cs typeface="Roboto"/>
              </a:rPr>
              <a:t>[</a:t>
            </a:r>
            <a:r>
              <a:rPr lang="en-US" sz="4000" dirty="0" err="1">
                <a:solidFill>
                  <a:srgbClr val="F3F6FA"/>
                </a:solidFill>
                <a:latin typeface="Söhne"/>
                <a:ea typeface="Roboto"/>
                <a:cs typeface="Roboto"/>
              </a:rPr>
              <a:t>i</a:t>
            </a:r>
            <a:r>
              <a:rPr lang="en-US" sz="4000" dirty="0">
                <a:solidFill>
                  <a:srgbClr val="F3F6FA"/>
                </a:solidFill>
                <a:latin typeface="Söhne"/>
                <a:ea typeface="Roboto"/>
                <a:cs typeface="Roboto"/>
              </a:rPr>
              <a:t>]);</a:t>
            </a:r>
            <a:endParaRPr lang="en-IN" sz="4000" dirty="0">
              <a:solidFill>
                <a:srgbClr val="F3F6FA"/>
              </a:solidFill>
              <a:latin typeface="Söhne"/>
              <a:ea typeface="Roboto"/>
              <a:cs typeface="Roboto"/>
            </a:endParaRPr>
          </a:p>
          <a:p>
            <a:r>
              <a:rPr lang="en-US" sz="4000" dirty="0">
                <a:solidFill>
                  <a:srgbClr val="F3F6FA"/>
                </a:solidFill>
                <a:latin typeface="Söhne"/>
                <a:ea typeface="Roboto"/>
                <a:cs typeface="Roboto"/>
              </a:rPr>
              <a:t>}</a:t>
            </a:r>
            <a:endParaRPr lang="en-IN" sz="4000" dirty="0">
              <a:solidFill>
                <a:srgbClr val="F3F6FA"/>
              </a:solidFill>
              <a:latin typeface="Söhne"/>
              <a:ea typeface="Roboto"/>
              <a:cs typeface="Roboto"/>
            </a:endParaRPr>
          </a:p>
        </p:txBody>
      </p:sp>
    </p:spTree>
    <p:extLst>
      <p:ext uri="{BB962C8B-B14F-4D97-AF65-F5344CB8AC3E}">
        <p14:creationId xmlns:p14="http://schemas.microsoft.com/office/powerpoint/2010/main" val="3561446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39501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327" name="Google Shape;327;p20"/>
          <p:cNvSpPr txBox="1"/>
          <p:nvPr/>
        </p:nvSpPr>
        <p:spPr>
          <a:xfrm>
            <a:off x="975583" y="-126078"/>
            <a:ext cx="2369892" cy="2985176"/>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3856" b="0" i="0" u="none" strike="noStrike" cap="none" dirty="0">
                <a:solidFill>
                  <a:srgbClr val="F3F6FA"/>
                </a:solidFill>
                <a:latin typeface="Playfair Display Black"/>
                <a:ea typeface="Playfair Display Black"/>
                <a:cs typeface="Playfair Display Black"/>
                <a:sym typeface="Playfair Display Black"/>
              </a:rPr>
              <a:t>06</a:t>
            </a:r>
            <a:endParaRPr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0342664" y="2630202"/>
            <a:ext cx="6045466" cy="1107996"/>
          </a:xfrm>
          <a:prstGeom prst="rect">
            <a:avLst/>
          </a:prstGeom>
          <a:noFill/>
          <a:ln>
            <a:noFill/>
          </a:ln>
        </p:spPr>
        <p:txBody>
          <a:bodyPr spcFirstLastPara="1" wrap="square" lIns="0" tIns="0" rIns="0" bIns="0" anchor="t" anchorCtr="0">
            <a:spAutoFit/>
          </a:bodyPr>
          <a:lstStyle/>
          <a:p>
            <a:pPr lvl="0"/>
            <a:br>
              <a:rPr lang="en-US" sz="3600" dirty="0">
                <a:solidFill>
                  <a:srgbClr val="F3F6FA"/>
                </a:solidFill>
                <a:latin typeface="Roboto"/>
                <a:ea typeface="Roboto"/>
                <a:cs typeface="Roboto"/>
              </a:rPr>
            </a:br>
            <a:endParaRPr lang="en-IN" sz="3600" dirty="0">
              <a:solidFill>
                <a:srgbClr val="F3F6FA"/>
              </a:solidFill>
              <a:latin typeface="Roboto"/>
              <a:ea typeface="Roboto"/>
              <a:cs typeface="Roboto"/>
            </a:endParaRPr>
          </a:p>
        </p:txBody>
      </p:sp>
      <p:sp>
        <p:nvSpPr>
          <p:cNvPr id="5" name="TextBox 4">
            <a:extLst>
              <a:ext uri="{FF2B5EF4-FFF2-40B4-BE49-F238E27FC236}">
                <a16:creationId xmlns:a16="http://schemas.microsoft.com/office/drawing/2014/main" id="{82B8301A-34BF-7DBF-E07A-F9EAC25C6FE8}"/>
              </a:ext>
            </a:extLst>
          </p:cNvPr>
          <p:cNvSpPr txBox="1"/>
          <p:nvPr/>
        </p:nvSpPr>
        <p:spPr>
          <a:xfrm>
            <a:off x="1822704" y="3761640"/>
            <a:ext cx="7334438" cy="1754326"/>
          </a:xfrm>
          <a:prstGeom prst="rect">
            <a:avLst/>
          </a:prstGeom>
          <a:noFill/>
        </p:spPr>
        <p:txBody>
          <a:bodyPr wrap="square">
            <a:spAutoFit/>
          </a:bodyPr>
          <a:lstStyle/>
          <a:p>
            <a:pPr lvl="0"/>
            <a:r>
              <a:rPr lang="en-US" sz="5400" dirty="0">
                <a:solidFill>
                  <a:srgbClr val="F3F6FA"/>
                </a:solidFill>
                <a:latin typeface="Söhne"/>
                <a:ea typeface="Roboto"/>
                <a:cs typeface="Roboto"/>
              </a:rPr>
              <a:t>Method 3: </a:t>
            </a:r>
            <a:endParaRPr lang="en-IN" sz="5400" dirty="0">
              <a:solidFill>
                <a:srgbClr val="F3F6FA"/>
              </a:solidFill>
              <a:latin typeface="Söhne"/>
              <a:ea typeface="Roboto"/>
              <a:cs typeface="Roboto"/>
            </a:endParaRPr>
          </a:p>
          <a:p>
            <a:r>
              <a:rPr lang="en-US" sz="5400" dirty="0">
                <a:solidFill>
                  <a:srgbClr val="F3F6FA"/>
                </a:solidFill>
                <a:latin typeface="Söhne"/>
                <a:ea typeface="Roboto"/>
                <a:cs typeface="Roboto"/>
              </a:rPr>
              <a:t>int </a:t>
            </a:r>
            <a:r>
              <a:rPr lang="en-US" sz="5400" dirty="0" err="1">
                <a:solidFill>
                  <a:srgbClr val="F3F6FA"/>
                </a:solidFill>
                <a:latin typeface="Söhne"/>
                <a:ea typeface="Roboto"/>
                <a:cs typeface="Roboto"/>
              </a:rPr>
              <a:t>arr</a:t>
            </a:r>
            <a:r>
              <a:rPr lang="en-US" sz="5400" dirty="0">
                <a:solidFill>
                  <a:srgbClr val="F3F6FA"/>
                </a:solidFill>
                <a:latin typeface="Söhne"/>
                <a:ea typeface="Roboto"/>
                <a:cs typeface="Roboto"/>
              </a:rPr>
              <a:t>[]= {2, 3, 5, 7, 11};</a:t>
            </a:r>
            <a:endParaRPr lang="en-IN" sz="5400" dirty="0">
              <a:solidFill>
                <a:srgbClr val="F3F6FA"/>
              </a:solidFill>
              <a:latin typeface="Söhne"/>
              <a:ea typeface="Roboto"/>
              <a:cs typeface="Roboto"/>
            </a:endParaRPr>
          </a:p>
        </p:txBody>
      </p:sp>
      <p:sp>
        <p:nvSpPr>
          <p:cNvPr id="7" name="TextBox 6">
            <a:extLst>
              <a:ext uri="{FF2B5EF4-FFF2-40B4-BE49-F238E27FC236}">
                <a16:creationId xmlns:a16="http://schemas.microsoft.com/office/drawing/2014/main" id="{BC6D7031-08D2-0582-419D-7020ACDE6218}"/>
              </a:ext>
            </a:extLst>
          </p:cNvPr>
          <p:cNvSpPr txBox="1"/>
          <p:nvPr/>
        </p:nvSpPr>
        <p:spPr>
          <a:xfrm>
            <a:off x="12198676" y="2051333"/>
            <a:ext cx="12779828" cy="5016758"/>
          </a:xfrm>
          <a:prstGeom prst="rect">
            <a:avLst/>
          </a:prstGeom>
          <a:noFill/>
        </p:spPr>
        <p:txBody>
          <a:bodyPr wrap="square">
            <a:spAutoFit/>
          </a:bodyPr>
          <a:lstStyle/>
          <a:p>
            <a:r>
              <a:rPr lang="en-US" sz="4000" dirty="0">
                <a:solidFill>
                  <a:srgbClr val="F3F6FA"/>
                </a:solidFill>
                <a:latin typeface="Söhne"/>
                <a:ea typeface="Roboto"/>
                <a:cs typeface="Roboto"/>
              </a:rPr>
              <a:t> </a:t>
            </a:r>
            <a:endParaRPr lang="en-IN" sz="4000" dirty="0">
              <a:solidFill>
                <a:srgbClr val="F3F6FA"/>
              </a:solidFill>
              <a:latin typeface="Söhne"/>
              <a:ea typeface="Roboto"/>
              <a:cs typeface="Roboto"/>
            </a:endParaRPr>
          </a:p>
          <a:p>
            <a:pPr lvl="0"/>
            <a:r>
              <a:rPr lang="en-US" sz="4000" dirty="0">
                <a:solidFill>
                  <a:srgbClr val="F3F6FA"/>
                </a:solidFill>
                <a:latin typeface="Söhne"/>
                <a:ea typeface="Roboto"/>
                <a:cs typeface="Roboto"/>
              </a:rPr>
              <a:t>Method 4:</a:t>
            </a:r>
            <a:endParaRPr lang="en-IN" sz="4000" dirty="0">
              <a:solidFill>
                <a:srgbClr val="F3F6FA"/>
              </a:solidFill>
              <a:latin typeface="Söhne"/>
              <a:ea typeface="Roboto"/>
              <a:cs typeface="Roboto"/>
            </a:endParaRPr>
          </a:p>
          <a:p>
            <a:r>
              <a:rPr lang="en-US" sz="4000" dirty="0">
                <a:solidFill>
                  <a:srgbClr val="F3F6FA"/>
                </a:solidFill>
                <a:latin typeface="Söhne"/>
                <a:ea typeface="Roboto"/>
                <a:cs typeface="Roboto"/>
              </a:rPr>
              <a:t>int </a:t>
            </a:r>
            <a:r>
              <a:rPr lang="en-US" sz="4000" dirty="0" err="1">
                <a:solidFill>
                  <a:srgbClr val="F3F6FA"/>
                </a:solidFill>
                <a:latin typeface="Söhne"/>
                <a:ea typeface="Roboto"/>
                <a:cs typeface="Roboto"/>
              </a:rPr>
              <a:t>arr</a:t>
            </a:r>
            <a:r>
              <a:rPr lang="en-US" sz="4000" dirty="0">
                <a:solidFill>
                  <a:srgbClr val="F3F6FA"/>
                </a:solidFill>
                <a:latin typeface="Söhne"/>
                <a:ea typeface="Roboto"/>
                <a:cs typeface="Roboto"/>
              </a:rPr>
              <a:t>[5];</a:t>
            </a:r>
            <a:endParaRPr lang="en-IN" sz="4000" dirty="0">
              <a:solidFill>
                <a:srgbClr val="F3F6FA"/>
              </a:solidFill>
              <a:latin typeface="Söhne"/>
              <a:ea typeface="Roboto"/>
              <a:cs typeface="Roboto"/>
            </a:endParaRPr>
          </a:p>
          <a:p>
            <a:r>
              <a:rPr lang="en-US" sz="4000" dirty="0" err="1">
                <a:solidFill>
                  <a:srgbClr val="F3F6FA"/>
                </a:solidFill>
                <a:latin typeface="Söhne"/>
                <a:ea typeface="Roboto"/>
                <a:cs typeface="Roboto"/>
              </a:rPr>
              <a:t>arr</a:t>
            </a:r>
            <a:r>
              <a:rPr lang="en-US" sz="4000" dirty="0">
                <a:solidFill>
                  <a:srgbClr val="F3F6FA"/>
                </a:solidFill>
                <a:latin typeface="Söhne"/>
                <a:ea typeface="Roboto"/>
                <a:cs typeface="Roboto"/>
              </a:rPr>
              <a:t>[0]=1;</a:t>
            </a:r>
            <a:endParaRPr lang="en-IN" sz="4000" dirty="0">
              <a:solidFill>
                <a:srgbClr val="F3F6FA"/>
              </a:solidFill>
              <a:latin typeface="Söhne"/>
              <a:ea typeface="Roboto"/>
              <a:cs typeface="Roboto"/>
            </a:endParaRPr>
          </a:p>
          <a:p>
            <a:r>
              <a:rPr lang="en-US" sz="4000" dirty="0" err="1">
                <a:solidFill>
                  <a:srgbClr val="F3F6FA"/>
                </a:solidFill>
                <a:latin typeface="Söhne"/>
                <a:ea typeface="Roboto"/>
                <a:cs typeface="Roboto"/>
              </a:rPr>
              <a:t>arr</a:t>
            </a:r>
            <a:r>
              <a:rPr lang="en-US" sz="4000" dirty="0">
                <a:solidFill>
                  <a:srgbClr val="F3F6FA"/>
                </a:solidFill>
                <a:latin typeface="Söhne"/>
                <a:ea typeface="Roboto"/>
                <a:cs typeface="Roboto"/>
              </a:rPr>
              <a:t>[1]=2;</a:t>
            </a:r>
            <a:endParaRPr lang="en-IN" sz="4000" dirty="0">
              <a:solidFill>
                <a:srgbClr val="F3F6FA"/>
              </a:solidFill>
              <a:latin typeface="Söhne"/>
              <a:ea typeface="Roboto"/>
              <a:cs typeface="Roboto"/>
            </a:endParaRPr>
          </a:p>
          <a:p>
            <a:r>
              <a:rPr lang="en-US" sz="4000" dirty="0" err="1">
                <a:solidFill>
                  <a:srgbClr val="F3F6FA"/>
                </a:solidFill>
                <a:latin typeface="Söhne"/>
                <a:ea typeface="Roboto"/>
                <a:cs typeface="Roboto"/>
              </a:rPr>
              <a:t>arr</a:t>
            </a:r>
            <a:r>
              <a:rPr lang="en-US" sz="4000" dirty="0">
                <a:solidFill>
                  <a:srgbClr val="F3F6FA"/>
                </a:solidFill>
                <a:latin typeface="Söhne"/>
                <a:ea typeface="Roboto"/>
                <a:cs typeface="Roboto"/>
              </a:rPr>
              <a:t>[2]=3; </a:t>
            </a:r>
            <a:endParaRPr lang="en-IN" sz="4000" dirty="0">
              <a:solidFill>
                <a:srgbClr val="F3F6FA"/>
              </a:solidFill>
              <a:latin typeface="Söhne"/>
              <a:ea typeface="Roboto"/>
              <a:cs typeface="Roboto"/>
            </a:endParaRPr>
          </a:p>
          <a:p>
            <a:r>
              <a:rPr lang="en-US" sz="4000" dirty="0" err="1">
                <a:solidFill>
                  <a:srgbClr val="F3F6FA"/>
                </a:solidFill>
                <a:latin typeface="Söhne"/>
                <a:ea typeface="Roboto"/>
                <a:cs typeface="Roboto"/>
              </a:rPr>
              <a:t>arr</a:t>
            </a:r>
            <a:r>
              <a:rPr lang="en-US" sz="4000" dirty="0">
                <a:solidFill>
                  <a:srgbClr val="F3F6FA"/>
                </a:solidFill>
                <a:latin typeface="Söhne"/>
                <a:ea typeface="Roboto"/>
                <a:cs typeface="Roboto"/>
              </a:rPr>
              <a:t>[3]=4;</a:t>
            </a:r>
            <a:endParaRPr lang="en-IN" sz="4000" dirty="0">
              <a:solidFill>
                <a:srgbClr val="F3F6FA"/>
              </a:solidFill>
              <a:latin typeface="Söhne"/>
              <a:ea typeface="Roboto"/>
              <a:cs typeface="Roboto"/>
            </a:endParaRPr>
          </a:p>
          <a:p>
            <a:r>
              <a:rPr lang="en-US" sz="4000" dirty="0" err="1">
                <a:solidFill>
                  <a:srgbClr val="F3F6FA"/>
                </a:solidFill>
                <a:latin typeface="Söhne"/>
                <a:ea typeface="Roboto"/>
                <a:cs typeface="Roboto"/>
              </a:rPr>
              <a:t>arr</a:t>
            </a:r>
            <a:r>
              <a:rPr lang="en-US" sz="4000" dirty="0">
                <a:solidFill>
                  <a:srgbClr val="F3F6FA"/>
                </a:solidFill>
                <a:latin typeface="Söhne"/>
                <a:ea typeface="Roboto"/>
                <a:cs typeface="Roboto"/>
              </a:rPr>
              <a:t>[4]=5;</a:t>
            </a:r>
            <a:endParaRPr lang="en-IN" sz="4000" dirty="0">
              <a:solidFill>
                <a:srgbClr val="F3F6FA"/>
              </a:solidFill>
              <a:latin typeface="Söhne"/>
              <a:ea typeface="Roboto"/>
              <a:cs typeface="Roboto"/>
            </a:endParaRPr>
          </a:p>
        </p:txBody>
      </p:sp>
      <p:sp>
        <p:nvSpPr>
          <p:cNvPr id="6" name="Google Shape;328;p20">
            <a:extLst>
              <a:ext uri="{FF2B5EF4-FFF2-40B4-BE49-F238E27FC236}">
                <a16:creationId xmlns:a16="http://schemas.microsoft.com/office/drawing/2014/main" id="{FA25659F-8D51-3802-1D73-38F500BDDD81}"/>
              </a:ext>
            </a:extLst>
          </p:cNvPr>
          <p:cNvSpPr txBox="1"/>
          <p:nvPr/>
        </p:nvSpPr>
        <p:spPr>
          <a:xfrm>
            <a:off x="5376324" y="7931930"/>
            <a:ext cx="11615743" cy="121879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600" dirty="0">
                <a:solidFill>
                  <a:srgbClr val="F3F6FA"/>
                </a:solidFill>
                <a:latin typeface="Playfair Display Black"/>
                <a:sym typeface="Playfair Display Black"/>
              </a:rPr>
              <a:t>INITIALISING AN ARRAY</a:t>
            </a:r>
            <a:endParaRPr sz="6600" dirty="0"/>
          </a:p>
        </p:txBody>
      </p:sp>
    </p:spTree>
    <p:extLst>
      <p:ext uri="{BB962C8B-B14F-4D97-AF65-F5344CB8AC3E}">
        <p14:creationId xmlns:p14="http://schemas.microsoft.com/office/powerpoint/2010/main" val="919873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rgbClr val="F3F6FA"/>
                </a:solidFill>
                <a:latin typeface="Playfair Display Black"/>
                <a:ea typeface="Playfair Display Black"/>
                <a:cs typeface="Playfair Display Black"/>
                <a:sym typeface="Playfair Display Black"/>
              </a:rPr>
              <a:t>07</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Google Shape;118;p14">
            <a:extLst>
              <a:ext uri="{FF2B5EF4-FFF2-40B4-BE49-F238E27FC236}">
                <a16:creationId xmlns:a16="http://schemas.microsoft.com/office/drawing/2014/main" id="{D5A434BC-E95C-D487-8E79-6C752198A317}"/>
              </a:ext>
            </a:extLst>
          </p:cNvPr>
          <p:cNvSpPr txBox="1"/>
          <p:nvPr/>
        </p:nvSpPr>
        <p:spPr>
          <a:xfrm>
            <a:off x="1524000" y="2780328"/>
            <a:ext cx="15233553" cy="5539978"/>
          </a:xfrm>
          <a:prstGeom prst="rect">
            <a:avLst/>
          </a:prstGeom>
          <a:noFill/>
          <a:ln>
            <a:noFill/>
          </a:ln>
        </p:spPr>
        <p:txBody>
          <a:bodyPr spcFirstLastPara="1" wrap="square" lIns="0" tIns="0" rIns="0" bIns="0" anchor="t" anchorCtr="0">
            <a:spAutoFit/>
          </a:bodyPr>
          <a:lstStyle/>
          <a:p>
            <a:r>
              <a:rPr lang="en-US" sz="2900" dirty="0">
                <a:solidFill>
                  <a:schemeClr val="bg1">
                    <a:lumMod val="95000"/>
                  </a:schemeClr>
                </a:solidFill>
                <a:latin typeface="Söhne"/>
              </a:rPr>
              <a:t>Traversal of an array refers to the process of visiting OR accessing each element of an array one by one. This is a fundamental operation when working with arrays in programming, and there are several common methods to traverse an array, depending on the programming language you are using.   In C++, you can traverse an array using various methods, including for loops, while loops, and recursion.</a:t>
            </a:r>
          </a:p>
          <a:p>
            <a:r>
              <a:rPr lang="en-US" sz="2900" dirty="0">
                <a:solidFill>
                  <a:schemeClr val="bg1">
                    <a:lumMod val="95000"/>
                  </a:schemeClr>
                </a:solidFill>
                <a:latin typeface="Söhne"/>
              </a:rPr>
              <a:t>Algorithm:</a:t>
            </a:r>
            <a:endParaRPr lang="en-US" altLang="en-US" sz="2900" dirty="0">
              <a:solidFill>
                <a:schemeClr val="bg1">
                  <a:lumMod val="95000"/>
                </a:schemeClr>
              </a:solidFill>
              <a:latin typeface="Söhne"/>
            </a:endParaRPr>
          </a:p>
          <a:p>
            <a:pPr lvl="0" eaLnBrk="0" fontAlgn="base" hangingPunct="0">
              <a:spcBef>
                <a:spcPct val="0"/>
              </a:spcBef>
              <a:spcAft>
                <a:spcPct val="0"/>
              </a:spcAft>
              <a:buClrTx/>
              <a:buFontTx/>
              <a:buAutoNum type="arabicPeriod"/>
            </a:pPr>
            <a:r>
              <a:rPr lang="en-US" altLang="en-US" sz="2900" dirty="0">
                <a:solidFill>
                  <a:schemeClr val="bg1">
                    <a:lumMod val="95000"/>
                  </a:schemeClr>
                </a:solidFill>
                <a:latin typeface="Söhne"/>
              </a:rPr>
              <a:t>Initialize a loop variable </a:t>
            </a:r>
            <a:r>
              <a:rPr lang="en-US" altLang="en-US" sz="2900" dirty="0" err="1">
                <a:solidFill>
                  <a:schemeClr val="bg1">
                    <a:lumMod val="95000"/>
                  </a:schemeClr>
                </a:solidFill>
                <a:latin typeface="Söhne"/>
              </a:rPr>
              <a:t>i</a:t>
            </a:r>
            <a:r>
              <a:rPr lang="en-US" altLang="en-US" sz="2900" dirty="0">
                <a:solidFill>
                  <a:schemeClr val="bg1">
                    <a:lumMod val="95000"/>
                  </a:schemeClr>
                </a:solidFill>
                <a:latin typeface="Söhne"/>
              </a:rPr>
              <a:t> to 0.</a:t>
            </a:r>
          </a:p>
          <a:p>
            <a:pPr lvl="0" eaLnBrk="0" fontAlgn="base" hangingPunct="0">
              <a:spcBef>
                <a:spcPct val="0"/>
              </a:spcBef>
              <a:spcAft>
                <a:spcPct val="0"/>
              </a:spcAft>
              <a:buClrTx/>
              <a:buFontTx/>
              <a:buAutoNum type="arabicPeriod" startAt="2"/>
            </a:pPr>
            <a:r>
              <a:rPr lang="en-US" altLang="en-US" sz="2900" dirty="0">
                <a:solidFill>
                  <a:schemeClr val="bg1">
                    <a:lumMod val="95000"/>
                  </a:schemeClr>
                </a:solidFill>
                <a:latin typeface="Söhne"/>
              </a:rPr>
              <a:t>Iterate through the array using a loop that continues until </a:t>
            </a:r>
            <a:r>
              <a:rPr lang="en-US" altLang="en-US" sz="2900" dirty="0" err="1">
                <a:solidFill>
                  <a:schemeClr val="bg1">
                    <a:lumMod val="95000"/>
                  </a:schemeClr>
                </a:solidFill>
                <a:latin typeface="Söhne"/>
              </a:rPr>
              <a:t>i</a:t>
            </a:r>
            <a:r>
              <a:rPr lang="en-US" altLang="en-US" sz="2900" dirty="0">
                <a:solidFill>
                  <a:schemeClr val="bg1">
                    <a:lumMod val="95000"/>
                  </a:schemeClr>
                </a:solidFill>
                <a:latin typeface="Söhne"/>
              </a:rPr>
              <a:t> is less than the length of the array.</a:t>
            </a:r>
          </a:p>
          <a:p>
            <a:pPr lvl="0" eaLnBrk="0" fontAlgn="base" hangingPunct="0">
              <a:spcBef>
                <a:spcPct val="0"/>
              </a:spcBef>
              <a:spcAft>
                <a:spcPct val="0"/>
              </a:spcAft>
              <a:buClrTx/>
              <a:buFontTx/>
              <a:buAutoNum type="arabicPeriod" startAt="3"/>
            </a:pPr>
            <a:r>
              <a:rPr lang="en-US" altLang="en-US" sz="2900" dirty="0">
                <a:solidFill>
                  <a:schemeClr val="bg1">
                    <a:lumMod val="95000"/>
                  </a:schemeClr>
                </a:solidFill>
                <a:latin typeface="Söhne"/>
              </a:rPr>
              <a:t>Within the loop, access and operate on the element at index </a:t>
            </a:r>
            <a:r>
              <a:rPr lang="en-US" altLang="en-US" sz="2900" dirty="0" err="1">
                <a:solidFill>
                  <a:schemeClr val="bg1">
                    <a:lumMod val="95000"/>
                  </a:schemeClr>
                </a:solidFill>
                <a:latin typeface="Söhne"/>
              </a:rPr>
              <a:t>i</a:t>
            </a:r>
            <a:r>
              <a:rPr lang="en-US" altLang="en-US" sz="2900" dirty="0">
                <a:solidFill>
                  <a:schemeClr val="bg1">
                    <a:lumMod val="95000"/>
                  </a:schemeClr>
                </a:solidFill>
                <a:latin typeface="Söhne"/>
              </a:rPr>
              <a:t>.</a:t>
            </a:r>
          </a:p>
          <a:p>
            <a:pPr lvl="0" eaLnBrk="0" fontAlgn="base" hangingPunct="0">
              <a:spcBef>
                <a:spcPct val="0"/>
              </a:spcBef>
              <a:spcAft>
                <a:spcPct val="0"/>
              </a:spcAft>
              <a:buClrTx/>
              <a:buFontTx/>
              <a:buAutoNum type="arabicPeriod" startAt="4"/>
            </a:pPr>
            <a:r>
              <a:rPr lang="en-US" altLang="en-US" sz="2900" dirty="0">
                <a:solidFill>
                  <a:schemeClr val="bg1">
                    <a:lumMod val="95000"/>
                  </a:schemeClr>
                </a:solidFill>
                <a:latin typeface="Söhne"/>
              </a:rPr>
              <a:t>Increment </a:t>
            </a:r>
            <a:r>
              <a:rPr lang="en-US" altLang="en-US" sz="2900" dirty="0" err="1">
                <a:solidFill>
                  <a:schemeClr val="bg1">
                    <a:lumMod val="95000"/>
                  </a:schemeClr>
                </a:solidFill>
                <a:latin typeface="Söhne"/>
              </a:rPr>
              <a:t>i</a:t>
            </a:r>
            <a:r>
              <a:rPr lang="en-US" altLang="en-US" sz="2900" dirty="0">
                <a:solidFill>
                  <a:schemeClr val="bg1">
                    <a:lumMod val="95000"/>
                  </a:schemeClr>
                </a:solidFill>
                <a:latin typeface="Söhne"/>
              </a:rPr>
              <a:t> by 1 in each iteration.</a:t>
            </a:r>
          </a:p>
          <a:p>
            <a:pPr lvl="0" eaLnBrk="0" fontAlgn="base" hangingPunct="0">
              <a:spcBef>
                <a:spcPct val="0"/>
              </a:spcBef>
              <a:spcAft>
                <a:spcPct val="0"/>
              </a:spcAft>
              <a:buClrTx/>
              <a:buFontTx/>
              <a:buAutoNum type="arabicPeriod" startAt="5"/>
            </a:pPr>
            <a:r>
              <a:rPr lang="en-US" altLang="en-US" sz="2900" dirty="0">
                <a:solidFill>
                  <a:schemeClr val="bg1">
                    <a:lumMod val="95000"/>
                  </a:schemeClr>
                </a:solidFill>
                <a:latin typeface="Söhne"/>
              </a:rPr>
              <a:t>Continue the loop until </a:t>
            </a:r>
            <a:r>
              <a:rPr lang="en-US" altLang="en-US" sz="2900" dirty="0" err="1">
                <a:solidFill>
                  <a:schemeClr val="bg1">
                    <a:lumMod val="95000"/>
                  </a:schemeClr>
                </a:solidFill>
                <a:latin typeface="Söhne"/>
              </a:rPr>
              <a:t>i</a:t>
            </a:r>
            <a:r>
              <a:rPr lang="en-US" altLang="en-US" sz="2900" dirty="0">
                <a:solidFill>
                  <a:schemeClr val="bg1">
                    <a:lumMod val="95000"/>
                  </a:schemeClr>
                </a:solidFill>
                <a:latin typeface="Söhne"/>
              </a:rPr>
              <a:t> is equal to or greater than the length of the array.</a:t>
            </a:r>
          </a:p>
          <a:p>
            <a:endParaRPr lang="en-IN" sz="2900" dirty="0">
              <a:solidFill>
                <a:schemeClr val="bg1">
                  <a:lumMod val="95000"/>
                </a:schemeClr>
              </a:solidFill>
              <a:latin typeface="Söhne"/>
            </a:endParaRPr>
          </a:p>
        </p:txBody>
      </p:sp>
      <p:sp>
        <p:nvSpPr>
          <p:cNvPr id="4" name="Google Shape;328;p20">
            <a:extLst>
              <a:ext uri="{FF2B5EF4-FFF2-40B4-BE49-F238E27FC236}">
                <a16:creationId xmlns:a16="http://schemas.microsoft.com/office/drawing/2014/main" id="{95F3EDD8-6340-A676-AEEF-89DA3A93F54E}"/>
              </a:ext>
            </a:extLst>
          </p:cNvPr>
          <p:cNvSpPr txBox="1"/>
          <p:nvPr/>
        </p:nvSpPr>
        <p:spPr>
          <a:xfrm>
            <a:off x="6690263" y="7930665"/>
            <a:ext cx="10132343" cy="2215991"/>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solidFill>
                <a:latin typeface="Playfair Display Black"/>
                <a:sym typeface="Playfair Display Black"/>
              </a:rPr>
              <a:t>TRAVERSING IN ARRAYS</a:t>
            </a:r>
          </a:p>
          <a:p>
            <a:pPr marL="0" marR="0" lvl="0" indent="0" algn="r" rtl="0">
              <a:lnSpc>
                <a:spcPct val="120000"/>
              </a:lnSpc>
              <a:spcBef>
                <a:spcPts val="0"/>
              </a:spcBef>
              <a:spcAft>
                <a:spcPts val="0"/>
              </a:spcAft>
              <a:buNone/>
            </a:pPr>
            <a:endParaRPr sz="6000" dirty="0">
              <a:solidFill>
                <a:schemeClr val="bg1"/>
              </a:solidFill>
            </a:endParaRPr>
          </a:p>
        </p:txBody>
      </p:sp>
      <p:sp>
        <p:nvSpPr>
          <p:cNvPr id="3" name="Rectangle 1">
            <a:extLst>
              <a:ext uri="{FF2B5EF4-FFF2-40B4-BE49-F238E27FC236}">
                <a16:creationId xmlns:a16="http://schemas.microsoft.com/office/drawing/2014/main" id="{DEE8B34A-6E2A-04CB-40A1-AA790CF4BF44}"/>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6735502-4D67-5C0C-5BE6-4288DD604847}"/>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57723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323"/>
        <p:cNvGrpSpPr/>
        <p:nvPr/>
      </p:nvGrpSpPr>
      <p:grpSpPr>
        <a:xfrm>
          <a:off x="0" y="0"/>
          <a:ext cx="0" cy="0"/>
          <a:chOff x="0" y="0"/>
          <a:chExt cx="0" cy="0"/>
        </a:xfrm>
      </p:grpSpPr>
      <p:grpSp>
        <p:nvGrpSpPr>
          <p:cNvPr id="324" name="Google Shape;324;p20"/>
          <p:cNvGrpSpPr/>
          <p:nvPr/>
        </p:nvGrpSpPr>
        <p:grpSpPr>
          <a:xfrm>
            <a:off x="911216" y="776464"/>
            <a:ext cx="16230600" cy="8374261"/>
            <a:chOff x="0" y="-38100"/>
            <a:chExt cx="4274726" cy="2205567"/>
          </a:xfrm>
        </p:grpSpPr>
        <p:sp>
          <p:nvSpPr>
            <p:cNvPr id="325" name="Google Shape;325;p20"/>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20"/>
          <p:cNvSpPr txBox="1"/>
          <p:nvPr/>
        </p:nvSpPr>
        <p:spPr>
          <a:xfrm>
            <a:off x="873817" y="221044"/>
            <a:ext cx="2682017" cy="2585323"/>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12000" b="0" i="0" u="none" strike="noStrike" cap="none" dirty="0">
                <a:solidFill>
                  <a:srgbClr val="F3F6FA"/>
                </a:solidFill>
                <a:latin typeface="Playfair Display Black"/>
                <a:ea typeface="Playfair Display Black"/>
                <a:cs typeface="Playfair Display Black"/>
                <a:sym typeface="Playfair Display Black"/>
              </a:rPr>
              <a:t>08</a:t>
            </a:r>
            <a:endParaRPr sz="12000" dirty="0"/>
          </a:p>
        </p:txBody>
      </p:sp>
      <p:grpSp>
        <p:nvGrpSpPr>
          <p:cNvPr id="329" name="Google Shape;329;p20"/>
          <p:cNvGrpSpPr/>
          <p:nvPr/>
        </p:nvGrpSpPr>
        <p:grpSpPr>
          <a:xfrm>
            <a:off x="-4029123" y="7068091"/>
            <a:ext cx="6999655" cy="8614961"/>
            <a:chOff x="0" y="0"/>
            <a:chExt cx="9332874" cy="11486614"/>
          </a:xfrm>
        </p:grpSpPr>
        <p:grpSp>
          <p:nvGrpSpPr>
            <p:cNvPr id="330" name="Google Shape;330;p20"/>
            <p:cNvGrpSpPr/>
            <p:nvPr/>
          </p:nvGrpSpPr>
          <p:grpSpPr>
            <a:xfrm>
              <a:off x="0" y="0"/>
              <a:ext cx="9332874" cy="11486614"/>
              <a:chOff x="0" y="0"/>
              <a:chExt cx="660400" cy="812800"/>
            </a:xfrm>
          </p:grpSpPr>
          <p:sp>
            <p:nvSpPr>
              <p:cNvPr id="331" name="Google Shape;331;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3" name="Google Shape;333;p20"/>
            <p:cNvGrpSpPr/>
            <p:nvPr/>
          </p:nvGrpSpPr>
          <p:grpSpPr>
            <a:xfrm>
              <a:off x="545238" y="671062"/>
              <a:ext cx="8242398" cy="10144490"/>
              <a:chOff x="0" y="0"/>
              <a:chExt cx="660400" cy="812800"/>
            </a:xfrm>
          </p:grpSpPr>
          <p:sp>
            <p:nvSpPr>
              <p:cNvPr id="334" name="Google Shape;334;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6" name="Google Shape;336;p20"/>
            <p:cNvGrpSpPr/>
            <p:nvPr/>
          </p:nvGrpSpPr>
          <p:grpSpPr>
            <a:xfrm>
              <a:off x="1083502" y="1333541"/>
              <a:ext cx="7165870" cy="8819533"/>
              <a:chOff x="0" y="0"/>
              <a:chExt cx="660400" cy="812800"/>
            </a:xfrm>
          </p:grpSpPr>
          <p:sp>
            <p:nvSpPr>
              <p:cNvPr id="337" name="Google Shape;337;p20"/>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349" name="Google Shape;349;p20"/>
          <p:cNvCxnSpPr/>
          <p:nvPr/>
        </p:nvCxnSpPr>
        <p:spPr>
          <a:xfrm>
            <a:off x="5142724" y="1718029"/>
            <a:ext cx="9799801" cy="0"/>
          </a:xfrm>
          <a:prstGeom prst="straightConnector1">
            <a:avLst/>
          </a:prstGeom>
          <a:noFill/>
          <a:ln w="38100" cap="flat" cmpd="sng">
            <a:solidFill>
              <a:srgbClr val="F3F6FA"/>
            </a:solidFill>
            <a:prstDash val="solid"/>
            <a:round/>
            <a:headEnd type="none" w="sm" len="sm"/>
            <a:tailEnd type="none" w="sm" len="sm"/>
          </a:ln>
        </p:spPr>
      </p:cxnSp>
      <p:grpSp>
        <p:nvGrpSpPr>
          <p:cNvPr id="350" name="Google Shape;350;p20"/>
          <p:cNvGrpSpPr/>
          <p:nvPr/>
        </p:nvGrpSpPr>
        <p:grpSpPr>
          <a:xfrm>
            <a:off x="15226010" y="1513706"/>
            <a:ext cx="406823" cy="408647"/>
            <a:chOff x="1813" y="0"/>
            <a:chExt cx="809173" cy="812800"/>
          </a:xfrm>
        </p:grpSpPr>
        <p:sp>
          <p:nvSpPr>
            <p:cNvPr id="351" name="Google Shape;351;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3" name="Google Shape;353;p20"/>
          <p:cNvGrpSpPr/>
          <p:nvPr/>
        </p:nvGrpSpPr>
        <p:grpSpPr>
          <a:xfrm>
            <a:off x="15789684" y="1513706"/>
            <a:ext cx="406823" cy="408647"/>
            <a:chOff x="1813" y="0"/>
            <a:chExt cx="809173" cy="812800"/>
          </a:xfrm>
        </p:grpSpPr>
        <p:sp>
          <p:nvSpPr>
            <p:cNvPr id="354" name="Google Shape;35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6" name="Google Shape;356;p20"/>
          <p:cNvGrpSpPr/>
          <p:nvPr/>
        </p:nvGrpSpPr>
        <p:grpSpPr>
          <a:xfrm>
            <a:off x="16350731" y="1513706"/>
            <a:ext cx="406823" cy="408647"/>
            <a:chOff x="1813" y="0"/>
            <a:chExt cx="809173" cy="812800"/>
          </a:xfrm>
        </p:grpSpPr>
        <p:sp>
          <p:nvSpPr>
            <p:cNvPr id="357" name="Google Shape;35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328;p20">
            <a:extLst>
              <a:ext uri="{FF2B5EF4-FFF2-40B4-BE49-F238E27FC236}">
                <a16:creationId xmlns:a16="http://schemas.microsoft.com/office/drawing/2014/main" id="{8DA6FE83-9E21-2E9A-E958-798867E792F9}"/>
              </a:ext>
            </a:extLst>
          </p:cNvPr>
          <p:cNvSpPr txBox="1"/>
          <p:nvPr/>
        </p:nvSpPr>
        <p:spPr>
          <a:xfrm>
            <a:off x="6689316" y="7794059"/>
            <a:ext cx="10132343" cy="1107996"/>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000" dirty="0">
                <a:solidFill>
                  <a:schemeClr val="bg1">
                    <a:lumMod val="95000"/>
                  </a:schemeClr>
                </a:solidFill>
                <a:latin typeface="Playfair Display Black"/>
                <a:sym typeface="Playfair Display Black"/>
              </a:rPr>
              <a:t>TRAVERSING IN ARRAYS</a:t>
            </a:r>
            <a:endParaRPr sz="6000" dirty="0">
              <a:solidFill>
                <a:schemeClr val="bg1">
                  <a:lumMod val="95000"/>
                </a:schemeClr>
              </a:solidFill>
            </a:endParaRPr>
          </a:p>
        </p:txBody>
      </p:sp>
      <p:pic>
        <p:nvPicPr>
          <p:cNvPr id="7" name="Picture 6">
            <a:extLst>
              <a:ext uri="{FF2B5EF4-FFF2-40B4-BE49-F238E27FC236}">
                <a16:creationId xmlns:a16="http://schemas.microsoft.com/office/drawing/2014/main" id="{428E4E22-2BD2-ABED-8940-111CE7DD37B4}"/>
              </a:ext>
            </a:extLst>
          </p:cNvPr>
          <p:cNvPicPr>
            <a:picLocks noChangeAspect="1"/>
          </p:cNvPicPr>
          <p:nvPr/>
        </p:nvPicPr>
        <p:blipFill>
          <a:blip r:embed="rId3"/>
          <a:stretch>
            <a:fillRect/>
          </a:stretch>
        </p:blipFill>
        <p:spPr>
          <a:xfrm>
            <a:off x="1917140" y="2695727"/>
            <a:ext cx="6451168" cy="4983238"/>
          </a:xfrm>
          <a:prstGeom prst="rect">
            <a:avLst/>
          </a:prstGeom>
        </p:spPr>
      </p:pic>
      <p:pic>
        <p:nvPicPr>
          <p:cNvPr id="9" name="Picture 8">
            <a:extLst>
              <a:ext uri="{FF2B5EF4-FFF2-40B4-BE49-F238E27FC236}">
                <a16:creationId xmlns:a16="http://schemas.microsoft.com/office/drawing/2014/main" id="{CEFB19C2-7496-44D9-8F50-47C91AC3E458}"/>
              </a:ext>
            </a:extLst>
          </p:cNvPr>
          <p:cNvPicPr>
            <a:picLocks noChangeAspect="1"/>
          </p:cNvPicPr>
          <p:nvPr/>
        </p:nvPicPr>
        <p:blipFill>
          <a:blip r:embed="rId4"/>
          <a:stretch>
            <a:fillRect/>
          </a:stretch>
        </p:blipFill>
        <p:spPr>
          <a:xfrm>
            <a:off x="9243751" y="3577508"/>
            <a:ext cx="5276950" cy="2928833"/>
          </a:xfrm>
          <a:prstGeom prst="rect">
            <a:avLst/>
          </a:prstGeom>
        </p:spPr>
      </p:pic>
      <p:sp>
        <p:nvSpPr>
          <p:cNvPr id="10" name="TextBox 9">
            <a:extLst>
              <a:ext uri="{FF2B5EF4-FFF2-40B4-BE49-F238E27FC236}">
                <a16:creationId xmlns:a16="http://schemas.microsoft.com/office/drawing/2014/main" id="{007A4CE6-0F63-2FEE-E03D-18ECC33C3EC1}"/>
              </a:ext>
            </a:extLst>
          </p:cNvPr>
          <p:cNvSpPr txBox="1"/>
          <p:nvPr/>
        </p:nvSpPr>
        <p:spPr>
          <a:xfrm>
            <a:off x="9460661" y="2963352"/>
            <a:ext cx="2005966" cy="553998"/>
          </a:xfrm>
          <a:prstGeom prst="rect">
            <a:avLst/>
          </a:prstGeom>
          <a:noFill/>
        </p:spPr>
        <p:txBody>
          <a:bodyPr wrap="square" rtlCol="0">
            <a:spAutoFit/>
          </a:bodyPr>
          <a:lstStyle/>
          <a:p>
            <a:r>
              <a:rPr lang="en-US" sz="3000" dirty="0">
                <a:solidFill>
                  <a:schemeClr val="bg1">
                    <a:lumMod val="95000"/>
                  </a:schemeClr>
                </a:solidFill>
              </a:rPr>
              <a:t>OUTPUT:</a:t>
            </a:r>
            <a:endParaRPr lang="en-IN" sz="3000" dirty="0">
              <a:solidFill>
                <a:schemeClr val="bg1">
                  <a:lumMod val="95000"/>
                </a:schemeClr>
              </a:solidFill>
            </a:endParaRPr>
          </a:p>
        </p:txBody>
      </p:sp>
    </p:spTree>
    <p:extLst>
      <p:ext uri="{BB962C8B-B14F-4D97-AF65-F5344CB8AC3E}">
        <p14:creationId xmlns:p14="http://schemas.microsoft.com/office/powerpoint/2010/main" val="1703309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2453</Words>
  <Application>Microsoft Office PowerPoint</Application>
  <PresentationFormat>Custom</PresentationFormat>
  <Paragraphs>261</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Söhne</vt:lpstr>
      <vt:lpstr>Roboto</vt:lpstr>
      <vt:lpstr>Söhne Mono</vt:lpstr>
      <vt:lpstr>Arial</vt:lpstr>
      <vt:lpstr>Calibri</vt:lpstr>
      <vt:lpstr>Playfair Display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Mustafa Dhariwala</cp:lastModifiedBy>
  <cp:revision>8</cp:revision>
  <dcterms:modified xsi:type="dcterms:W3CDTF">2023-09-27T08:37:54Z</dcterms:modified>
</cp:coreProperties>
</file>