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9" r:id="rId16"/>
    <p:sldId id="27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9" autoAdjust="0"/>
    <p:restoredTop sz="94660"/>
  </p:normalViewPr>
  <p:slideViewPr>
    <p:cSldViewPr>
      <p:cViewPr varScale="1">
        <p:scale>
          <a:sx n="88" d="100"/>
          <a:sy n="88" d="100"/>
        </p:scale>
        <p:origin x="200" y="261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3/26/19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3/26/19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3/26/19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3/26/19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c2-18-219-226-15.us-east-2.compute.amazonaws.com:3838/R_TaxProject/" TargetMode="External"/><Relationship Id="rId2" Type="http://schemas.openxmlformats.org/officeDocument/2006/relationships/hyperlink" Target="https://longnguyen.shinyapps.io/R_TaxProjec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tasciencecpa/R_TaxProjec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images/shiny-cheatsheet.pdf" TargetMode="External"/><Relationship Id="rId2" Type="http://schemas.openxmlformats.org/officeDocument/2006/relationships/hyperlink" Target="https://shiny.rstudio.com/tutoria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atascientist-cpa.com/" TargetMode="External"/><Relationship Id="rId2" Type="http://schemas.openxmlformats.org/officeDocument/2006/relationships/hyperlink" Target="mailto:nguyenhlongv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longnguyen87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datascientist-cpa.com/abou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reference/shiny/1.2.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articles/modul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lesbordet.com/en/shiny-aws-2/" TargetMode="External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anattali.com/2015/05/09/setup-rstudio-shiny-server-digital-oce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R/Shiny Tax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tax planning and analysis</a:t>
            </a:r>
          </a:p>
          <a:p>
            <a:r>
              <a:rPr lang="en-US" dirty="0"/>
              <a:t>Author: Long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F808-2547-554B-944E-260B9234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9269-FE9A-E64C-AF22-3F9FC83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app.R</a:t>
            </a:r>
            <a:r>
              <a:rPr lang="en-US" dirty="0"/>
              <a:t>: Main component</a:t>
            </a:r>
          </a:p>
          <a:p>
            <a:r>
              <a:rPr lang="en-US" dirty="0"/>
              <a:t>Modules: </a:t>
            </a:r>
          </a:p>
          <a:p>
            <a:pPr lvl="1"/>
            <a:r>
              <a:rPr lang="en-US" dirty="0" err="1"/>
              <a:t>Instructions.R</a:t>
            </a:r>
            <a:endParaRPr lang="en-US" dirty="0"/>
          </a:p>
          <a:p>
            <a:pPr lvl="1"/>
            <a:r>
              <a:rPr lang="en-US" dirty="0" err="1"/>
              <a:t>filingStatus.R</a:t>
            </a:r>
            <a:endParaRPr lang="en-US" dirty="0"/>
          </a:p>
          <a:p>
            <a:pPr lvl="1"/>
            <a:r>
              <a:rPr lang="en-US" dirty="0" err="1"/>
              <a:t>income.R</a:t>
            </a:r>
            <a:endParaRPr lang="en-US" dirty="0"/>
          </a:p>
          <a:p>
            <a:pPr lvl="1"/>
            <a:r>
              <a:rPr lang="en-US" dirty="0" err="1"/>
              <a:t>Deductions.R</a:t>
            </a:r>
            <a:endParaRPr lang="en-US" dirty="0"/>
          </a:p>
          <a:p>
            <a:pPr lvl="1"/>
            <a:r>
              <a:rPr lang="en-US" dirty="0" err="1"/>
              <a:t>Credits.R</a:t>
            </a:r>
            <a:endParaRPr lang="en-US" dirty="0"/>
          </a:p>
          <a:p>
            <a:r>
              <a:rPr lang="en-US" dirty="0"/>
              <a:t>Functions:</a:t>
            </a:r>
          </a:p>
          <a:p>
            <a:pPr lvl="1"/>
            <a:r>
              <a:rPr lang="en-US" dirty="0" err="1"/>
              <a:t>incomeTaxCalculation.R</a:t>
            </a:r>
            <a:r>
              <a:rPr lang="en-US" dirty="0"/>
              <a:t> – This is the main function that used to calculate income tax.</a:t>
            </a:r>
          </a:p>
          <a:p>
            <a:pPr lvl="2"/>
            <a:r>
              <a:rPr lang="en-US" dirty="0" err="1"/>
              <a:t>deductionCalculation.R</a:t>
            </a:r>
            <a:r>
              <a:rPr lang="en-US" dirty="0"/>
              <a:t> – help main function calculates all deductions.</a:t>
            </a:r>
          </a:p>
          <a:p>
            <a:pPr lvl="2"/>
            <a:r>
              <a:rPr lang="en-US" dirty="0" err="1"/>
              <a:t>creditCalculation.R</a:t>
            </a:r>
            <a:r>
              <a:rPr lang="en-US" dirty="0"/>
              <a:t> – help main function calculates credits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 err="1"/>
              <a:t>TaxRates.xls</a:t>
            </a:r>
            <a:r>
              <a:rPr lang="en-US" dirty="0"/>
              <a:t> – Contains data used to compute taxes, credits, and deductions.</a:t>
            </a:r>
          </a:p>
        </p:txBody>
      </p:sp>
    </p:spTree>
    <p:extLst>
      <p:ext uri="{BB962C8B-B14F-4D97-AF65-F5344CB8AC3E}">
        <p14:creationId xmlns:p14="http://schemas.microsoft.com/office/powerpoint/2010/main" val="27754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289F-E933-324A-B6D2-E5E0829E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7191-CFB8-2A42-ACCC-CE5E148C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Shinyapps.io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https://longnguyen.shinyapps.io/R_TaxProject/</a:t>
            </a:r>
            <a:endParaRPr lang="en-US" dirty="0"/>
          </a:p>
          <a:p>
            <a:r>
              <a:rPr lang="en-US" dirty="0"/>
              <a:t>AWS link: </a:t>
            </a:r>
            <a:r>
              <a:rPr lang="en-US" dirty="0">
                <a:hlinkClick r:id="rId3"/>
              </a:rPr>
              <a:t>R_TaxProject</a:t>
            </a:r>
            <a:endParaRPr lang="en-US" dirty="0"/>
          </a:p>
          <a:p>
            <a:r>
              <a:rPr lang="en-US" dirty="0"/>
              <a:t>Source code: </a:t>
            </a:r>
            <a:r>
              <a:rPr lang="en-US" dirty="0">
                <a:hlinkClick r:id="rId4"/>
              </a:rPr>
              <a:t>https://github.com/datasciencecpa/R_TaxProject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2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6E94-54A2-9C42-921B-675F8B7A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F141-5052-8949-A19E-59C6820F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Tutorials: </a:t>
            </a:r>
            <a:r>
              <a:rPr lang="en-US" dirty="0">
                <a:hlinkClick r:id="rId2"/>
              </a:rPr>
              <a:t>https://shiny.rstudio.com/tutorial/</a:t>
            </a:r>
            <a:endParaRPr lang="en-US" dirty="0"/>
          </a:p>
          <a:p>
            <a:r>
              <a:rPr lang="en-US" dirty="0"/>
              <a:t>R-Shiny Cheat sheet: </a:t>
            </a:r>
            <a:r>
              <a:rPr lang="en-US" dirty="0">
                <a:hlinkClick r:id="rId3"/>
              </a:rPr>
              <a:t>https://shiny.rstudio.com/images/shiny-cheatsheet.pdf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5D1D-E28D-A841-A29B-87F3EF57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80994A-0725-0F45-A603-BE3A1DDC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R/Shiny Question: Free</a:t>
            </a:r>
          </a:p>
          <a:p>
            <a:r>
              <a:rPr lang="en-US" dirty="0"/>
              <a:t>Tax Question: CPA Fee (JK)</a:t>
            </a:r>
          </a:p>
          <a:p>
            <a:r>
              <a:rPr lang="en-US" dirty="0"/>
              <a:t>Contact me at:</a:t>
            </a:r>
          </a:p>
          <a:p>
            <a:pPr lvl="1"/>
            <a:r>
              <a:rPr lang="en-US" dirty="0">
                <a:hlinkClick r:id="rId2"/>
              </a:rPr>
              <a:t>nguyenhlongvn@gmail.com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https://adatascientist-cpa.com/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https://www.linkedin.com/in/longnguyen87/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9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6947-69D8-1F45-954F-E278714C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8A9C-BCA8-7A45-8820-99AFFCBB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enrolled in Master of Software Development online program at Boston University (expected graduation Sep 2019).</a:t>
            </a:r>
          </a:p>
          <a:p>
            <a:r>
              <a:rPr lang="en-US" dirty="0"/>
              <a:t>Corporate Tax Auditor for the Wisconsin Department of Revenue for almost 5 years.</a:t>
            </a:r>
          </a:p>
          <a:p>
            <a:r>
              <a:rPr lang="en-US" dirty="0"/>
              <a:t>Professional licenses: CMA, CPA, and CFA (level 1).</a:t>
            </a:r>
          </a:p>
          <a:p>
            <a:r>
              <a:rPr lang="en-US" dirty="0"/>
              <a:t>My website: </a:t>
            </a:r>
            <a:r>
              <a:rPr lang="en-US" dirty="0">
                <a:hlinkClick r:id="rId2"/>
              </a:rPr>
              <a:t>https://adatascientist-cpa.com/about/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381000"/>
            <a:ext cx="10360501" cy="12239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about Shiny</a:t>
            </a:r>
          </a:p>
          <a:p>
            <a:r>
              <a:rPr lang="en-US" dirty="0"/>
              <a:t>Go over UI and Server codes</a:t>
            </a:r>
          </a:p>
          <a:p>
            <a:r>
              <a:rPr lang="en-US" dirty="0"/>
              <a:t>Introduction about Shiny modules</a:t>
            </a:r>
          </a:p>
          <a:p>
            <a:r>
              <a:rPr lang="en-US" dirty="0"/>
              <a:t>Introduction about app deployment options</a:t>
            </a:r>
          </a:p>
          <a:p>
            <a:r>
              <a:rPr lang="en-US" dirty="0"/>
              <a:t>App components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E18D-257B-E74B-B3FC-01994E18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about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873D-7AF3-544F-866B-8098027B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Shiny is an R package that allowed user to build interactive web apps.</a:t>
            </a:r>
          </a:p>
          <a:p>
            <a:r>
              <a:rPr lang="en-US" dirty="0"/>
              <a:t>There are two main parts of a Shiny app: </a:t>
            </a:r>
          </a:p>
          <a:p>
            <a:pPr lvl="1"/>
            <a:r>
              <a:rPr lang="en-US" dirty="0"/>
              <a:t>User Interface (UI)</a:t>
            </a:r>
          </a:p>
          <a:p>
            <a:pPr lvl="1"/>
            <a:r>
              <a:rPr lang="en-US" dirty="0"/>
              <a:t>Server</a:t>
            </a:r>
          </a:p>
          <a:p>
            <a:r>
              <a:rPr lang="en-US" dirty="0"/>
              <a:t>A single page web app can be built with both UI and server code in a single file ‘</a:t>
            </a:r>
            <a:r>
              <a:rPr lang="en-US" dirty="0" err="1"/>
              <a:t>app.R</a:t>
            </a:r>
            <a:r>
              <a:rPr lang="en-US" dirty="0"/>
              <a:t>’</a:t>
            </a:r>
          </a:p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https://shiny.rstudio.com/</a:t>
            </a:r>
            <a:endParaRPr lang="en-US" dirty="0"/>
          </a:p>
          <a:p>
            <a:r>
              <a:rPr lang="en-US" dirty="0"/>
              <a:t>Install package (‘shiny’), </a:t>
            </a:r>
            <a:r>
              <a:rPr lang="en-US" dirty="0" err="1"/>
              <a:t>runExample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3EAF-6C85-A24C-A472-F610995C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pPr algn="ctr"/>
            <a:r>
              <a:rPr lang="en-US" dirty="0"/>
              <a:t>Introduction about Shiny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735E2F-3F15-EA42-A528-2898720CF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3" y="1600200"/>
            <a:ext cx="9371330" cy="4564064"/>
          </a:xfrm>
        </p:spPr>
      </p:pic>
    </p:spTree>
    <p:extLst>
      <p:ext uri="{BB962C8B-B14F-4D97-AF65-F5344CB8AC3E}">
        <p14:creationId xmlns:p14="http://schemas.microsoft.com/office/powerpoint/2010/main" val="223110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7C83-FC4E-FF40-8E88-C285D092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UI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545B-7AA8-D54D-87D6-43C00F9E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3 main components: </a:t>
            </a:r>
          </a:p>
          <a:p>
            <a:pPr lvl="1"/>
            <a:r>
              <a:rPr lang="en-US" dirty="0"/>
              <a:t>UI Layout: Examples are: </a:t>
            </a:r>
            <a:r>
              <a:rPr lang="en-US" dirty="0" err="1"/>
              <a:t>mainPanel</a:t>
            </a:r>
            <a:r>
              <a:rPr lang="en-US" dirty="0"/>
              <a:t>, </a:t>
            </a:r>
            <a:r>
              <a:rPr lang="en-US" dirty="0" err="1"/>
              <a:t>navListPanel</a:t>
            </a:r>
            <a:r>
              <a:rPr lang="en-US" dirty="0"/>
              <a:t>, </a:t>
            </a:r>
            <a:r>
              <a:rPr lang="en-US" dirty="0" err="1"/>
              <a:t>tabPanel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UI Inputs: Interactive element such as </a:t>
            </a:r>
            <a:r>
              <a:rPr lang="en-US" dirty="0" err="1"/>
              <a:t>textInput</a:t>
            </a:r>
            <a:r>
              <a:rPr lang="en-US" dirty="0"/>
              <a:t>, </a:t>
            </a:r>
            <a:r>
              <a:rPr lang="en-US" dirty="0" err="1"/>
              <a:t>numericInput</a:t>
            </a:r>
            <a:r>
              <a:rPr lang="en-US" dirty="0"/>
              <a:t>, </a:t>
            </a:r>
            <a:r>
              <a:rPr lang="en-US" dirty="0" err="1"/>
              <a:t>sliderInput</a:t>
            </a:r>
            <a:endParaRPr lang="en-US" dirty="0"/>
          </a:p>
          <a:p>
            <a:pPr lvl="1"/>
            <a:r>
              <a:rPr lang="en-US" dirty="0"/>
              <a:t>UI Outputs: Display output of your application. Examples are: </a:t>
            </a:r>
            <a:r>
              <a:rPr lang="en-US" dirty="0" err="1"/>
              <a:t>tableOutput</a:t>
            </a:r>
            <a:r>
              <a:rPr lang="en-US" dirty="0"/>
              <a:t>, </a:t>
            </a:r>
            <a:r>
              <a:rPr lang="en-US" dirty="0" err="1"/>
              <a:t>plotOutput</a:t>
            </a:r>
            <a:r>
              <a:rPr lang="en-US" dirty="0"/>
              <a:t>.</a:t>
            </a:r>
          </a:p>
          <a:p>
            <a:r>
              <a:rPr lang="en-US" dirty="0"/>
              <a:t>List of UI components:  </a:t>
            </a:r>
            <a:r>
              <a:rPr lang="en-US" dirty="0">
                <a:hlinkClick r:id="rId2"/>
              </a:rPr>
              <a:t>https://shiny.rstudio.com/reference/shiny/1.2.0/</a:t>
            </a:r>
            <a:endParaRPr lang="en-US" dirty="0"/>
          </a:p>
          <a:p>
            <a:r>
              <a:rPr lang="en-US" dirty="0"/>
              <a:t>Watch out for comma when working with UI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37DD-2C80-4F41-83A9-FD30C9CC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2C28-0685-2A4B-9DED-061BD6BF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‘</a:t>
            </a:r>
            <a:r>
              <a:rPr lang="en-US" dirty="0" err="1"/>
              <a:t>input$UI_Input_Name</a:t>
            </a:r>
            <a:r>
              <a:rPr lang="en-US" dirty="0"/>
              <a:t>’ to access to UI Input value.</a:t>
            </a:r>
          </a:p>
          <a:p>
            <a:pPr lvl="1"/>
            <a:r>
              <a:rPr lang="en-US" dirty="0"/>
              <a:t>UI input values can be accessed only from:</a:t>
            </a:r>
          </a:p>
          <a:p>
            <a:pPr lvl="2"/>
            <a:r>
              <a:rPr lang="en-US" dirty="0"/>
              <a:t>Reactive expression</a:t>
            </a:r>
          </a:p>
          <a:p>
            <a:pPr lvl="2"/>
            <a:r>
              <a:rPr lang="en-US" dirty="0"/>
              <a:t>Reactive observe</a:t>
            </a:r>
          </a:p>
          <a:p>
            <a:pPr lvl="2"/>
            <a:r>
              <a:rPr lang="en-US" dirty="0"/>
              <a:t>Rendering function</a:t>
            </a:r>
          </a:p>
          <a:p>
            <a:r>
              <a:rPr lang="en-US" dirty="0"/>
              <a:t>Use ‘</a:t>
            </a:r>
            <a:r>
              <a:rPr lang="en-US" dirty="0" err="1"/>
              <a:t>output$UI_Output_Name</a:t>
            </a:r>
            <a:r>
              <a:rPr lang="en-US" dirty="0"/>
              <a:t>’ to access to UI Output.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E0BF-95E2-7A46-9358-BD23AF58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F317-B537-2B48-8322-5D178CB20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use to build larger Shiny application. </a:t>
            </a:r>
          </a:p>
          <a:p>
            <a:r>
              <a:rPr lang="en-US" dirty="0"/>
              <a:t>Shiny module is written similar to Shiny app with both UI &amp; Server codes.</a:t>
            </a:r>
          </a:p>
          <a:p>
            <a:r>
              <a:rPr lang="en-US" dirty="0"/>
              <a:t>Shiny module cannot be run directly.</a:t>
            </a:r>
          </a:p>
          <a:p>
            <a:r>
              <a:rPr lang="en-US" dirty="0"/>
              <a:t>Include module in the main app by calling: </a:t>
            </a:r>
            <a:r>
              <a:rPr lang="en-US" dirty="0">
                <a:highlight>
                  <a:srgbClr val="808080"/>
                </a:highlight>
              </a:rPr>
              <a:t>‘source(“</a:t>
            </a:r>
            <a:r>
              <a:rPr lang="en-US" dirty="0" err="1">
                <a:highlight>
                  <a:srgbClr val="808080"/>
                </a:highlight>
              </a:rPr>
              <a:t>moduleName.R</a:t>
            </a:r>
            <a:r>
              <a:rPr lang="en-US" dirty="0">
                <a:highlight>
                  <a:srgbClr val="808080"/>
                </a:highlight>
              </a:rPr>
              <a:t>”)’ </a:t>
            </a:r>
            <a:r>
              <a:rPr lang="en-US" dirty="0"/>
              <a:t>and include a </a:t>
            </a:r>
            <a:r>
              <a:rPr lang="en-US" dirty="0" err="1"/>
              <a:t>callModule</a:t>
            </a:r>
            <a:r>
              <a:rPr lang="en-US" dirty="0"/>
              <a:t>() in the server codes.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https://shiny.rstudio.com/articles/modules.html</a:t>
            </a:r>
            <a:endParaRPr lang="en-US" dirty="0"/>
          </a:p>
          <a:p>
            <a:endParaRPr lang="en-US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806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86FF-6DAB-1442-91B9-21895271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C44E-88FC-864C-A495-F2705185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options:</a:t>
            </a:r>
          </a:p>
          <a:p>
            <a:pPr lvl="1"/>
            <a:r>
              <a:rPr lang="en-US" dirty="0" err="1"/>
              <a:t>Shinyapps.io</a:t>
            </a:r>
            <a:r>
              <a:rPr lang="en-US" dirty="0"/>
              <a:t> – really simple process. </a:t>
            </a:r>
          </a:p>
          <a:p>
            <a:pPr lvl="2"/>
            <a:r>
              <a:rPr lang="en-US" dirty="0">
                <a:hlinkClick r:id="rId2"/>
              </a:rPr>
              <a:t>https://www.shinyapps.io/</a:t>
            </a:r>
            <a:endParaRPr lang="en-US" dirty="0"/>
          </a:p>
          <a:p>
            <a:pPr lvl="1"/>
            <a:r>
              <a:rPr lang="en-US" dirty="0"/>
              <a:t>Shiny Server Open Source</a:t>
            </a:r>
          </a:p>
          <a:p>
            <a:pPr lvl="1"/>
            <a:r>
              <a:rPr lang="en-US" dirty="0"/>
              <a:t>Shiny Server</a:t>
            </a:r>
          </a:p>
          <a:p>
            <a:r>
              <a:rPr lang="en-US" dirty="0"/>
              <a:t>Deploy app using AWS(Free):</a:t>
            </a:r>
          </a:p>
          <a:p>
            <a:pPr lvl="1"/>
            <a:r>
              <a:rPr lang="en-US" dirty="0">
                <a:hlinkClick r:id="rId3"/>
              </a:rPr>
              <a:t>https://www.charlesbordet.com/en/shiny-aws-2/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https://deanattali.com/2015/05/09/setup-rstudio-shiny-server-digital-ocean/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16x9</Template>
  <TotalTime>1062</TotalTime>
  <Words>618</Words>
  <Application>Microsoft Macintosh PowerPoint</Application>
  <PresentationFormat>Custom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R/Shiny Tax Project</vt:lpstr>
      <vt:lpstr>About me</vt:lpstr>
      <vt:lpstr>Agenda</vt:lpstr>
      <vt:lpstr>Introduction about Shiny</vt:lpstr>
      <vt:lpstr>Introduction about Shiny</vt:lpstr>
      <vt:lpstr>UI Codes</vt:lpstr>
      <vt:lpstr>Server Codes</vt:lpstr>
      <vt:lpstr>Modules</vt:lpstr>
      <vt:lpstr>App Deployment</vt:lpstr>
      <vt:lpstr>App Components</vt:lpstr>
      <vt:lpstr>App Demonstration</vt:lpstr>
      <vt:lpstr>Resources &amp; References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R/Shiny Tax Project</dc:title>
  <dc:creator>Nguyen, Long, Huu</dc:creator>
  <cp:lastModifiedBy>Nguyen, Long, Huu</cp:lastModifiedBy>
  <cp:revision>20</cp:revision>
  <dcterms:created xsi:type="dcterms:W3CDTF">2019-03-26T20:17:58Z</dcterms:created>
  <dcterms:modified xsi:type="dcterms:W3CDTF">2019-03-27T14:00:43Z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