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60" r:id="rId5"/>
    <p:sldId id="261" r:id="rId6"/>
    <p:sldId id="262" r:id="rId7"/>
    <p:sldId id="263" r:id="rId8"/>
    <p:sldId id="264" r:id="rId9"/>
    <p:sldId id="265" r:id="rId10"/>
    <p:sldId id="266" r:id="rId11"/>
    <p:sldId id="267" r:id="rId12"/>
    <p:sldId id="268" r:id="rId13"/>
    <p:sldId id="269" r:id="rId14"/>
    <p:sldId id="274" r:id="rId15"/>
    <p:sldId id="275" r:id="rId16"/>
    <p:sldId id="270" r:id="rId17"/>
    <p:sldId id="271"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567"/>
    <p:restoredTop sz="94694"/>
  </p:normalViewPr>
  <p:slideViewPr>
    <p:cSldViewPr snapToGrid="0" snapToObjects="1">
      <p:cViewPr>
        <p:scale>
          <a:sx n="80" d="100"/>
          <a:sy n="80" d="100"/>
        </p:scale>
        <p:origin x="-248" y="2944"/>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3/17/19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3/17/19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3/17/19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3/17/19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surveymonkey.com/r/FBSYBGN" TargetMode="External"/><Relationship Id="rId2" Type="http://schemas.openxmlformats.org/officeDocument/2006/relationships/hyperlink" Target="mailto:datasciencecpa@gmail.com" TargetMode="External"/><Relationship Id="rId1" Type="http://schemas.openxmlformats.org/officeDocument/2006/relationships/slideLayout" Target="../slideLayouts/slideLayout2.xml"/><Relationship Id="rId4" Type="http://schemas.openxmlformats.org/officeDocument/2006/relationships/hyperlink" Target="https://youtu.be/Eu9wHBJKFJ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452A6-A9FA-154F-BE7C-1BB7F1092E20}"/>
              </a:ext>
            </a:extLst>
          </p:cNvPr>
          <p:cNvSpPr>
            <a:spLocks noGrp="1"/>
          </p:cNvSpPr>
          <p:nvPr>
            <p:ph type="ctrTitle"/>
          </p:nvPr>
        </p:nvSpPr>
        <p:spPr/>
        <p:txBody>
          <a:bodyPr/>
          <a:lstStyle/>
          <a:p>
            <a:r>
              <a:rPr lang="en-US" dirty="0"/>
              <a:t>Tax Analysis 2018</a:t>
            </a:r>
          </a:p>
        </p:txBody>
      </p:sp>
      <p:sp>
        <p:nvSpPr>
          <p:cNvPr id="3" name="Subtitle 2">
            <a:extLst>
              <a:ext uri="{FF2B5EF4-FFF2-40B4-BE49-F238E27FC236}">
                <a16:creationId xmlns:a16="http://schemas.microsoft.com/office/drawing/2014/main" id="{42638527-8B0C-7746-AE46-8A5F9996C253}"/>
              </a:ext>
            </a:extLst>
          </p:cNvPr>
          <p:cNvSpPr>
            <a:spLocks noGrp="1"/>
          </p:cNvSpPr>
          <p:nvPr>
            <p:ph type="subTitle" idx="1"/>
          </p:nvPr>
        </p:nvSpPr>
        <p:spPr/>
        <p:txBody>
          <a:bodyPr/>
          <a:lstStyle/>
          <a:p>
            <a:r>
              <a:rPr lang="en-US" dirty="0"/>
              <a:t>Tax Calculation with R/Shiny</a:t>
            </a:r>
          </a:p>
          <a:p>
            <a:r>
              <a:rPr lang="en-US" dirty="0"/>
              <a:t>Author: Long Nguyen</a:t>
            </a:r>
          </a:p>
        </p:txBody>
      </p:sp>
    </p:spTree>
    <p:extLst>
      <p:ext uri="{BB962C8B-B14F-4D97-AF65-F5344CB8AC3E}">
        <p14:creationId xmlns:p14="http://schemas.microsoft.com/office/powerpoint/2010/main" val="369775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DBA77-3DA8-A245-9070-FF7FD9F3C47A}"/>
              </a:ext>
            </a:extLst>
          </p:cNvPr>
          <p:cNvSpPr>
            <a:spLocks noGrp="1"/>
          </p:cNvSpPr>
          <p:nvPr>
            <p:ph type="title"/>
          </p:nvPr>
        </p:nvSpPr>
        <p:spPr/>
        <p:txBody>
          <a:bodyPr/>
          <a:lstStyle/>
          <a:p>
            <a:r>
              <a:rPr lang="en-US" dirty="0"/>
              <a:t>Credits – Child and Dependent Care</a:t>
            </a:r>
          </a:p>
        </p:txBody>
      </p:sp>
      <p:sp>
        <p:nvSpPr>
          <p:cNvPr id="3" name="Content Placeholder 2">
            <a:extLst>
              <a:ext uri="{FF2B5EF4-FFF2-40B4-BE49-F238E27FC236}">
                <a16:creationId xmlns:a16="http://schemas.microsoft.com/office/drawing/2014/main" id="{52A5C84A-669B-1642-A463-BF3F2C7089C4}"/>
              </a:ext>
            </a:extLst>
          </p:cNvPr>
          <p:cNvSpPr>
            <a:spLocks noGrp="1"/>
          </p:cNvSpPr>
          <p:nvPr>
            <p:ph idx="1"/>
          </p:nvPr>
        </p:nvSpPr>
        <p:spPr/>
        <p:txBody>
          <a:bodyPr/>
          <a:lstStyle/>
          <a:p>
            <a:r>
              <a:rPr lang="en-US" dirty="0"/>
              <a:t>Child and Dependent Care: </a:t>
            </a:r>
          </a:p>
          <a:p>
            <a:pPr lvl="1"/>
            <a:r>
              <a:rPr lang="en-US" dirty="0"/>
              <a:t>I assumed that you may meet all the requirements to claim the credit.</a:t>
            </a:r>
          </a:p>
          <a:p>
            <a:pPr lvl="1"/>
            <a:r>
              <a:rPr lang="en-US" dirty="0"/>
              <a:t>If you were a full-time student or disabled, entered the number of months you/your spouse were a student or disabled.</a:t>
            </a:r>
          </a:p>
          <a:p>
            <a:pPr lvl="1"/>
            <a:r>
              <a:rPr lang="en-US" dirty="0"/>
              <a:t>TIPS: You and your spouse must have earned income (Wages + Alimony in this app) to claim the credit. The number of months you were a student or disabled will add some incomes to your earned income. If one spouse did not have any income, and not a student/disabled, you won’t qualify for the credit.</a:t>
            </a:r>
          </a:p>
          <a:p>
            <a:pPr lvl="1"/>
            <a:endParaRPr lang="en-US" dirty="0"/>
          </a:p>
        </p:txBody>
      </p:sp>
    </p:spTree>
    <p:extLst>
      <p:ext uri="{BB962C8B-B14F-4D97-AF65-F5344CB8AC3E}">
        <p14:creationId xmlns:p14="http://schemas.microsoft.com/office/powerpoint/2010/main" val="896939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5D498-7F13-1B4E-9C59-24A7F3A39488}"/>
              </a:ext>
            </a:extLst>
          </p:cNvPr>
          <p:cNvSpPr>
            <a:spLocks noGrp="1"/>
          </p:cNvSpPr>
          <p:nvPr>
            <p:ph type="title"/>
          </p:nvPr>
        </p:nvSpPr>
        <p:spPr/>
        <p:txBody>
          <a:bodyPr/>
          <a:lstStyle/>
          <a:p>
            <a:r>
              <a:rPr lang="en-US" dirty="0"/>
              <a:t>Education Credits – AOC and LL</a:t>
            </a:r>
          </a:p>
        </p:txBody>
      </p:sp>
      <p:sp>
        <p:nvSpPr>
          <p:cNvPr id="3" name="Content Placeholder 2">
            <a:extLst>
              <a:ext uri="{FF2B5EF4-FFF2-40B4-BE49-F238E27FC236}">
                <a16:creationId xmlns:a16="http://schemas.microsoft.com/office/drawing/2014/main" id="{2EBBE88D-1AB1-A742-9679-E8E4DD2A2A48}"/>
              </a:ext>
            </a:extLst>
          </p:cNvPr>
          <p:cNvSpPr>
            <a:spLocks noGrp="1"/>
          </p:cNvSpPr>
          <p:nvPr>
            <p:ph idx="1"/>
          </p:nvPr>
        </p:nvSpPr>
        <p:spPr/>
        <p:txBody>
          <a:bodyPr/>
          <a:lstStyle/>
          <a:p>
            <a:r>
              <a:rPr lang="en-US" dirty="0"/>
              <a:t>The app covers American Opportunity Credit and Lifetime Learning Credit.</a:t>
            </a:r>
          </a:p>
          <a:p>
            <a:r>
              <a:rPr lang="en-US" dirty="0"/>
              <a:t>The default conditions is that you/spouse/ or your dependents were qualified for AOC credit. </a:t>
            </a:r>
          </a:p>
          <a:p>
            <a:r>
              <a:rPr lang="en-US" dirty="0"/>
              <a:t>If you have expenses for more than 2 students. Combined them into two groups: One group to report AOC expenses. The other to report LL expenses.</a:t>
            </a:r>
          </a:p>
          <a:p>
            <a:r>
              <a:rPr lang="en-US" dirty="0"/>
              <a:t>Maximum of LL expenses is $10,000 per return for all eligible students</a:t>
            </a:r>
          </a:p>
        </p:txBody>
      </p:sp>
    </p:spTree>
    <p:extLst>
      <p:ext uri="{BB962C8B-B14F-4D97-AF65-F5344CB8AC3E}">
        <p14:creationId xmlns:p14="http://schemas.microsoft.com/office/powerpoint/2010/main" val="2691887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2B8FD-F6CB-5D48-BB85-486BA1A83266}"/>
              </a:ext>
            </a:extLst>
          </p:cNvPr>
          <p:cNvSpPr>
            <a:spLocks noGrp="1"/>
          </p:cNvSpPr>
          <p:nvPr>
            <p:ph type="title"/>
          </p:nvPr>
        </p:nvSpPr>
        <p:spPr/>
        <p:txBody>
          <a:bodyPr/>
          <a:lstStyle/>
          <a:p>
            <a:r>
              <a:rPr lang="en-US" dirty="0"/>
              <a:t>Credits – Saver’s Credit</a:t>
            </a:r>
          </a:p>
        </p:txBody>
      </p:sp>
      <p:sp>
        <p:nvSpPr>
          <p:cNvPr id="3" name="Content Placeholder 2">
            <a:extLst>
              <a:ext uri="{FF2B5EF4-FFF2-40B4-BE49-F238E27FC236}">
                <a16:creationId xmlns:a16="http://schemas.microsoft.com/office/drawing/2014/main" id="{2E3F66AD-B3F3-3048-8554-016467ACA93A}"/>
              </a:ext>
            </a:extLst>
          </p:cNvPr>
          <p:cNvSpPr>
            <a:spLocks noGrp="1"/>
          </p:cNvSpPr>
          <p:nvPr>
            <p:ph idx="1"/>
          </p:nvPr>
        </p:nvSpPr>
        <p:spPr/>
        <p:txBody>
          <a:bodyPr/>
          <a:lstStyle/>
          <a:p>
            <a:r>
              <a:rPr lang="en-US" dirty="0"/>
              <a:t>Enter amount of contribution to retirement reported on your W-2 here.</a:t>
            </a:r>
          </a:p>
          <a:p>
            <a:pPr lvl="1"/>
            <a:r>
              <a:rPr lang="en-US" dirty="0"/>
              <a:t>Combine all retirement contribution from all of your W-2s and report it on the correct column.</a:t>
            </a:r>
          </a:p>
          <a:p>
            <a:pPr lvl="1"/>
            <a:r>
              <a:rPr lang="en-US" dirty="0"/>
              <a:t>Saver’s credit will be phased out when your income reached certain level. See the link on the app for detail.</a:t>
            </a:r>
          </a:p>
        </p:txBody>
      </p:sp>
    </p:spTree>
    <p:extLst>
      <p:ext uri="{BB962C8B-B14F-4D97-AF65-F5344CB8AC3E}">
        <p14:creationId xmlns:p14="http://schemas.microsoft.com/office/powerpoint/2010/main" val="3194252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30716-AC3F-7B43-952F-DA502DFF275A}"/>
              </a:ext>
            </a:extLst>
          </p:cNvPr>
          <p:cNvSpPr>
            <a:spLocks noGrp="1"/>
          </p:cNvSpPr>
          <p:nvPr>
            <p:ph type="title"/>
          </p:nvPr>
        </p:nvSpPr>
        <p:spPr/>
        <p:txBody>
          <a:bodyPr/>
          <a:lstStyle/>
          <a:p>
            <a:r>
              <a:rPr lang="en-US" dirty="0"/>
              <a:t>Results Tab</a:t>
            </a:r>
          </a:p>
        </p:txBody>
      </p:sp>
      <p:sp>
        <p:nvSpPr>
          <p:cNvPr id="3" name="Content Placeholder 2">
            <a:extLst>
              <a:ext uri="{FF2B5EF4-FFF2-40B4-BE49-F238E27FC236}">
                <a16:creationId xmlns:a16="http://schemas.microsoft.com/office/drawing/2014/main" id="{A523BF2A-FAC9-E846-AD33-A39CCDF8EB53}"/>
              </a:ext>
            </a:extLst>
          </p:cNvPr>
          <p:cNvSpPr>
            <a:spLocks noGrp="1"/>
          </p:cNvSpPr>
          <p:nvPr>
            <p:ph idx="1"/>
          </p:nvPr>
        </p:nvSpPr>
        <p:spPr/>
        <p:txBody>
          <a:bodyPr>
            <a:normAutofit lnSpcReduction="10000"/>
          </a:bodyPr>
          <a:lstStyle/>
          <a:p>
            <a:r>
              <a:rPr lang="en-US" dirty="0"/>
              <a:t>Your Tax Summary</a:t>
            </a:r>
          </a:p>
          <a:p>
            <a:r>
              <a:rPr lang="en-US" dirty="0"/>
              <a:t>Graph</a:t>
            </a:r>
          </a:p>
          <a:p>
            <a:r>
              <a:rPr lang="en-US" dirty="0"/>
              <a:t>Detail Credits – it will display credits that you’re eligible in 2018.</a:t>
            </a:r>
          </a:p>
          <a:p>
            <a:r>
              <a:rPr lang="en-US" dirty="0"/>
              <a:t>Tax Planning</a:t>
            </a:r>
          </a:p>
          <a:p>
            <a:r>
              <a:rPr lang="en-US" dirty="0"/>
              <a:t>Compare with 2017</a:t>
            </a:r>
          </a:p>
          <a:p>
            <a:r>
              <a:rPr lang="en-US" dirty="0"/>
              <a:t>Other details summary: Income Summary and Above AGI Deduction Summary. This is to supplement for the tax summary table above.</a:t>
            </a:r>
          </a:p>
        </p:txBody>
      </p:sp>
    </p:spTree>
    <p:extLst>
      <p:ext uri="{BB962C8B-B14F-4D97-AF65-F5344CB8AC3E}">
        <p14:creationId xmlns:p14="http://schemas.microsoft.com/office/powerpoint/2010/main" val="1098595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8060378F-7C50-0942-8C9E-F5D6777C8060}"/>
              </a:ext>
            </a:extLst>
          </p:cNvPr>
          <p:cNvPicPr>
            <a:picLocks noGrp="1" noChangeAspect="1"/>
          </p:cNvPicPr>
          <p:nvPr>
            <p:ph idx="1"/>
          </p:nvPr>
        </p:nvPicPr>
        <p:blipFill>
          <a:blip r:embed="rId2"/>
          <a:stretch>
            <a:fillRect/>
          </a:stretch>
        </p:blipFill>
        <p:spPr>
          <a:xfrm>
            <a:off x="926432" y="806117"/>
            <a:ext cx="10142621" cy="5069222"/>
          </a:xfrm>
        </p:spPr>
      </p:pic>
    </p:spTree>
    <p:extLst>
      <p:ext uri="{BB962C8B-B14F-4D97-AF65-F5344CB8AC3E}">
        <p14:creationId xmlns:p14="http://schemas.microsoft.com/office/powerpoint/2010/main" val="2332822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shot of a computer screen&#10;&#10;Description automatically generated">
            <a:extLst>
              <a:ext uri="{FF2B5EF4-FFF2-40B4-BE49-F238E27FC236}">
                <a16:creationId xmlns:a16="http://schemas.microsoft.com/office/drawing/2014/main" id="{D1305670-785A-C24F-9A1D-F71EEECBAA22}"/>
              </a:ext>
            </a:extLst>
          </p:cNvPr>
          <p:cNvPicPr>
            <a:picLocks noGrp="1" noChangeAspect="1"/>
          </p:cNvPicPr>
          <p:nvPr>
            <p:ph idx="1"/>
          </p:nvPr>
        </p:nvPicPr>
        <p:blipFill>
          <a:blip r:embed="rId2"/>
          <a:stretch>
            <a:fillRect/>
          </a:stretch>
        </p:blipFill>
        <p:spPr>
          <a:xfrm>
            <a:off x="950495" y="825285"/>
            <a:ext cx="10400994" cy="5166441"/>
          </a:xfrm>
        </p:spPr>
      </p:pic>
    </p:spTree>
    <p:extLst>
      <p:ext uri="{BB962C8B-B14F-4D97-AF65-F5344CB8AC3E}">
        <p14:creationId xmlns:p14="http://schemas.microsoft.com/office/powerpoint/2010/main" val="1381257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46D18-0D48-0E49-96E4-33DBE8AAA770}"/>
              </a:ext>
            </a:extLst>
          </p:cNvPr>
          <p:cNvSpPr>
            <a:spLocks noGrp="1"/>
          </p:cNvSpPr>
          <p:nvPr>
            <p:ph type="title"/>
          </p:nvPr>
        </p:nvSpPr>
        <p:spPr/>
        <p:txBody>
          <a:bodyPr/>
          <a:lstStyle/>
          <a:p>
            <a:r>
              <a:rPr lang="en-US" dirty="0"/>
              <a:t>Result Tab - Continue</a:t>
            </a:r>
          </a:p>
        </p:txBody>
      </p:sp>
      <p:sp>
        <p:nvSpPr>
          <p:cNvPr id="3" name="Content Placeholder 2">
            <a:extLst>
              <a:ext uri="{FF2B5EF4-FFF2-40B4-BE49-F238E27FC236}">
                <a16:creationId xmlns:a16="http://schemas.microsoft.com/office/drawing/2014/main" id="{4F1CBB00-9862-E94C-BED9-ED996D6B8ED0}"/>
              </a:ext>
            </a:extLst>
          </p:cNvPr>
          <p:cNvSpPr>
            <a:spLocks noGrp="1"/>
          </p:cNvSpPr>
          <p:nvPr>
            <p:ph idx="1"/>
          </p:nvPr>
        </p:nvSpPr>
        <p:spPr/>
        <p:txBody>
          <a:bodyPr/>
          <a:lstStyle/>
          <a:p>
            <a:r>
              <a:rPr lang="en-US" dirty="0"/>
              <a:t>You can export each data table to Excel, or Print</a:t>
            </a:r>
          </a:p>
          <a:p>
            <a:pPr lvl="1"/>
            <a:r>
              <a:rPr lang="en-US" dirty="0"/>
              <a:t>Future version may include a one button that allows you to download all data into one Excel file. </a:t>
            </a:r>
          </a:p>
          <a:p>
            <a:pPr lvl="1"/>
            <a:r>
              <a:rPr lang="en-US" dirty="0"/>
              <a:t>The </a:t>
            </a:r>
            <a:r>
              <a:rPr lang="en-US" i="1" dirty="0"/>
              <a:t>Information Summary </a:t>
            </a:r>
            <a:r>
              <a:rPr lang="en-US" dirty="0"/>
              <a:t>tab on the navigation bar contains all information that you entered</a:t>
            </a:r>
          </a:p>
          <a:p>
            <a:r>
              <a:rPr lang="en-US" dirty="0"/>
              <a:t>Check either the Tax Planning box, or the 2017 Tax box would add another column into the Summary table.</a:t>
            </a:r>
          </a:p>
          <a:p>
            <a:pPr lvl="1"/>
            <a:endParaRPr lang="en-US" dirty="0"/>
          </a:p>
        </p:txBody>
      </p:sp>
    </p:spTree>
    <p:extLst>
      <p:ext uri="{BB962C8B-B14F-4D97-AF65-F5344CB8AC3E}">
        <p14:creationId xmlns:p14="http://schemas.microsoft.com/office/powerpoint/2010/main" val="180177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4B0F4-22DC-2248-9EDE-0358B2AE8FFE}"/>
              </a:ext>
            </a:extLst>
          </p:cNvPr>
          <p:cNvSpPr>
            <a:spLocks noGrp="1"/>
          </p:cNvSpPr>
          <p:nvPr>
            <p:ph type="title"/>
          </p:nvPr>
        </p:nvSpPr>
        <p:spPr/>
        <p:txBody>
          <a:bodyPr/>
          <a:lstStyle/>
          <a:p>
            <a:r>
              <a:rPr lang="en-US" dirty="0"/>
              <a:t>Result Tab - Continue</a:t>
            </a:r>
          </a:p>
        </p:txBody>
      </p:sp>
      <p:sp>
        <p:nvSpPr>
          <p:cNvPr id="3" name="Content Placeholder 2">
            <a:extLst>
              <a:ext uri="{FF2B5EF4-FFF2-40B4-BE49-F238E27FC236}">
                <a16:creationId xmlns:a16="http://schemas.microsoft.com/office/drawing/2014/main" id="{7081000F-1287-9B45-922D-D4F735F53D5B}"/>
              </a:ext>
            </a:extLst>
          </p:cNvPr>
          <p:cNvSpPr>
            <a:spLocks noGrp="1"/>
          </p:cNvSpPr>
          <p:nvPr>
            <p:ph idx="1"/>
          </p:nvPr>
        </p:nvSpPr>
        <p:spPr/>
        <p:txBody>
          <a:bodyPr/>
          <a:lstStyle/>
          <a:p>
            <a:r>
              <a:rPr lang="en-US" dirty="0"/>
              <a:t>Tax Planning:</a:t>
            </a:r>
          </a:p>
          <a:p>
            <a:pPr lvl="1"/>
            <a:r>
              <a:rPr lang="en-US" dirty="0"/>
              <a:t>Values such as filing status, numbers of dependents, IRA contribution amount, </a:t>
            </a:r>
            <a:r>
              <a:rPr lang="en-US" dirty="0" err="1"/>
              <a:t>etc</a:t>
            </a:r>
            <a:r>
              <a:rPr lang="en-US" dirty="0"/>
              <a:t> are automatically updated based on amounts you entered.</a:t>
            </a:r>
          </a:p>
          <a:p>
            <a:pPr lvl="1"/>
            <a:r>
              <a:rPr lang="en-US" dirty="0"/>
              <a:t>Update maximum HSA contribution based on your HSA plan, ages, and filing status.</a:t>
            </a:r>
          </a:p>
          <a:p>
            <a:pPr lvl="1"/>
            <a:r>
              <a:rPr lang="en-US" dirty="0"/>
              <a:t>Changes variables in this section will reflect on the Summary Table.</a:t>
            </a:r>
          </a:p>
          <a:p>
            <a:pPr lvl="1"/>
            <a:r>
              <a:rPr lang="en-US" dirty="0"/>
              <a:t>Uncheck the Tax Planning box will the column on the Summary Table and reset variable values back to 2018 values.</a:t>
            </a:r>
          </a:p>
          <a:p>
            <a:endParaRPr lang="en-US" dirty="0"/>
          </a:p>
        </p:txBody>
      </p:sp>
    </p:spTree>
    <p:extLst>
      <p:ext uri="{BB962C8B-B14F-4D97-AF65-F5344CB8AC3E}">
        <p14:creationId xmlns:p14="http://schemas.microsoft.com/office/powerpoint/2010/main" val="3120865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424D0-DA8E-1A40-9F68-56E458F31EC1}"/>
              </a:ext>
            </a:extLst>
          </p:cNvPr>
          <p:cNvSpPr>
            <a:spLocks noGrp="1"/>
          </p:cNvSpPr>
          <p:nvPr>
            <p:ph type="title"/>
          </p:nvPr>
        </p:nvSpPr>
        <p:spPr/>
        <p:txBody>
          <a:bodyPr/>
          <a:lstStyle/>
          <a:p>
            <a:r>
              <a:rPr lang="en-US" dirty="0"/>
              <a:t>Tips</a:t>
            </a:r>
          </a:p>
        </p:txBody>
      </p:sp>
      <p:sp>
        <p:nvSpPr>
          <p:cNvPr id="3" name="Content Placeholder 2">
            <a:extLst>
              <a:ext uri="{FF2B5EF4-FFF2-40B4-BE49-F238E27FC236}">
                <a16:creationId xmlns:a16="http://schemas.microsoft.com/office/drawing/2014/main" id="{70778A2D-C87E-1C4E-991E-21F88FE4D0CC}"/>
              </a:ext>
            </a:extLst>
          </p:cNvPr>
          <p:cNvSpPr>
            <a:spLocks noGrp="1"/>
          </p:cNvSpPr>
          <p:nvPr>
            <p:ph idx="1"/>
          </p:nvPr>
        </p:nvSpPr>
        <p:spPr>
          <a:xfrm>
            <a:off x="1295402" y="2556932"/>
            <a:ext cx="9601196" cy="3318936"/>
          </a:xfrm>
        </p:spPr>
        <p:txBody>
          <a:bodyPr>
            <a:normAutofit fontScale="92500"/>
          </a:bodyPr>
          <a:lstStyle/>
          <a:p>
            <a:r>
              <a:rPr lang="en-US" dirty="0"/>
              <a:t>You can use the app to figure out the tax you may have to pay in 2019. Simply dividing the </a:t>
            </a:r>
            <a:r>
              <a:rPr lang="en-US" dirty="0" err="1"/>
              <a:t>Total_Taxes</a:t>
            </a:r>
            <a:r>
              <a:rPr lang="en-US" dirty="0"/>
              <a:t> as showed on the Summary table the remaining payments that you may receive from now till the end of the year.</a:t>
            </a:r>
          </a:p>
          <a:p>
            <a:r>
              <a:rPr lang="en-US" dirty="0"/>
              <a:t>You can use the app for planning to maximize your refund/ or minimize your tax liability. Some credits are based on AGI. By contributing to HSA, or IRA before April 15, you may reduce your tax enough to eligible for some credits.</a:t>
            </a:r>
          </a:p>
          <a:p>
            <a:r>
              <a:rPr lang="en-US" dirty="0"/>
              <a:t>Child tax credit in 2018 was $2000 per child. It’s still time to plan for this additional tax savings :D</a:t>
            </a:r>
          </a:p>
        </p:txBody>
      </p:sp>
    </p:spTree>
    <p:extLst>
      <p:ext uri="{BB962C8B-B14F-4D97-AF65-F5344CB8AC3E}">
        <p14:creationId xmlns:p14="http://schemas.microsoft.com/office/powerpoint/2010/main" val="687781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D37B4-EE7B-DB41-A9E1-E6C45E4F65A2}"/>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87517209-F77C-A045-A5E2-DB9EB675E052}"/>
              </a:ext>
            </a:extLst>
          </p:cNvPr>
          <p:cNvSpPr>
            <a:spLocks noGrp="1"/>
          </p:cNvSpPr>
          <p:nvPr>
            <p:ph idx="1"/>
          </p:nvPr>
        </p:nvSpPr>
        <p:spPr/>
        <p:txBody>
          <a:bodyPr/>
          <a:lstStyle/>
          <a:p>
            <a:r>
              <a:rPr lang="en-US" dirty="0"/>
              <a:t>Please send your questions to: </a:t>
            </a:r>
            <a:r>
              <a:rPr lang="en-US" dirty="0">
                <a:hlinkClick r:id="rId2"/>
              </a:rPr>
              <a:t>datasciencecpa@gmail.com</a:t>
            </a:r>
            <a:endParaRPr lang="en-US" dirty="0"/>
          </a:p>
          <a:p>
            <a:r>
              <a:rPr lang="en-US" dirty="0"/>
              <a:t>Survey: Please take a few minutes of your time to complete a survey below:</a:t>
            </a:r>
          </a:p>
          <a:p>
            <a:r>
              <a:rPr lang="en-US" dirty="0">
                <a:hlinkClick r:id="rId3"/>
              </a:rPr>
              <a:t>https://www.surveymonkey.com/r/FBSYBGN</a:t>
            </a:r>
            <a:endParaRPr lang="en-US" dirty="0"/>
          </a:p>
          <a:p>
            <a:r>
              <a:rPr lang="en-US" dirty="0"/>
              <a:t>Video demonstration in Vietnamese: </a:t>
            </a:r>
            <a:r>
              <a:rPr lang="en-US" dirty="0">
                <a:hlinkClick r:id="rId4"/>
              </a:rPr>
              <a:t>Link</a:t>
            </a:r>
            <a:endParaRPr lang="en-US" dirty="0"/>
          </a:p>
          <a:p>
            <a:endParaRPr lang="en-US" dirty="0"/>
          </a:p>
        </p:txBody>
      </p:sp>
    </p:spTree>
    <p:extLst>
      <p:ext uri="{BB962C8B-B14F-4D97-AF65-F5344CB8AC3E}">
        <p14:creationId xmlns:p14="http://schemas.microsoft.com/office/powerpoint/2010/main" val="1501771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BBF0C-D1C5-3A45-A3DA-3DC8B0640D94}"/>
              </a:ext>
            </a:extLst>
          </p:cNvPr>
          <p:cNvSpPr>
            <a:spLocks noGrp="1"/>
          </p:cNvSpPr>
          <p:nvPr>
            <p:ph type="title"/>
          </p:nvPr>
        </p:nvSpPr>
        <p:spPr/>
        <p:txBody>
          <a:bodyPr/>
          <a:lstStyle/>
          <a:p>
            <a:r>
              <a:rPr lang="en-US" dirty="0"/>
              <a:t>Disclaimers</a:t>
            </a:r>
          </a:p>
        </p:txBody>
      </p:sp>
      <p:sp>
        <p:nvSpPr>
          <p:cNvPr id="3" name="Content Placeholder 2">
            <a:extLst>
              <a:ext uri="{FF2B5EF4-FFF2-40B4-BE49-F238E27FC236}">
                <a16:creationId xmlns:a16="http://schemas.microsoft.com/office/drawing/2014/main" id="{EF1D232E-73D4-B540-A121-1EBB67B1E646}"/>
              </a:ext>
            </a:extLst>
          </p:cNvPr>
          <p:cNvSpPr>
            <a:spLocks noGrp="1"/>
          </p:cNvSpPr>
          <p:nvPr>
            <p:ph idx="1"/>
          </p:nvPr>
        </p:nvSpPr>
        <p:spPr/>
        <p:txBody>
          <a:bodyPr>
            <a:normAutofit lnSpcReduction="10000"/>
          </a:bodyPr>
          <a:lstStyle/>
          <a:p>
            <a:r>
              <a:rPr lang="en-US" dirty="0"/>
              <a:t>Amounts of taxes and credits showed on here can be different than amounts calculated on your tax return.</a:t>
            </a:r>
          </a:p>
          <a:p>
            <a:r>
              <a:rPr lang="en-US" dirty="0"/>
              <a:t>The app does not support income from self-employment (schedule C, 1099), rental income, royalty income, pensions and annuities, income flow-through from partnership, S-Corp, trust, Schedule F income, income from Social Security Benefits in order to make the app small and efficiency.</a:t>
            </a:r>
          </a:p>
          <a:p>
            <a:r>
              <a:rPr lang="en-US" dirty="0"/>
              <a:t>Some assumptions were made in order to calculate your taxes and credits. Your return can be different than what is showed on here because of that.</a:t>
            </a:r>
          </a:p>
          <a:p>
            <a:endParaRPr lang="en-US" dirty="0"/>
          </a:p>
        </p:txBody>
      </p:sp>
    </p:spTree>
    <p:extLst>
      <p:ext uri="{BB962C8B-B14F-4D97-AF65-F5344CB8AC3E}">
        <p14:creationId xmlns:p14="http://schemas.microsoft.com/office/powerpoint/2010/main" val="1310301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AFCE-FA44-E245-8D89-CBC3049C81AE}"/>
              </a:ext>
            </a:extLst>
          </p:cNvPr>
          <p:cNvSpPr>
            <a:spLocks noGrp="1"/>
          </p:cNvSpPr>
          <p:nvPr>
            <p:ph type="title"/>
          </p:nvPr>
        </p:nvSpPr>
        <p:spPr>
          <a:xfrm>
            <a:off x="1295401" y="982132"/>
            <a:ext cx="9601196" cy="1303867"/>
          </a:xfrm>
        </p:spPr>
        <p:txBody>
          <a:bodyPr/>
          <a:lstStyle/>
          <a:p>
            <a:r>
              <a:rPr lang="en-US" dirty="0"/>
              <a:t>Introduction: Purposes</a:t>
            </a:r>
          </a:p>
        </p:txBody>
      </p:sp>
      <p:sp>
        <p:nvSpPr>
          <p:cNvPr id="3" name="Content Placeholder 2">
            <a:extLst>
              <a:ext uri="{FF2B5EF4-FFF2-40B4-BE49-F238E27FC236}">
                <a16:creationId xmlns:a16="http://schemas.microsoft.com/office/drawing/2014/main" id="{0F62788C-D876-BB44-AD62-AF62F89EA0F8}"/>
              </a:ext>
            </a:extLst>
          </p:cNvPr>
          <p:cNvSpPr>
            <a:spLocks noGrp="1"/>
          </p:cNvSpPr>
          <p:nvPr>
            <p:ph idx="1"/>
          </p:nvPr>
        </p:nvSpPr>
        <p:spPr/>
        <p:txBody>
          <a:bodyPr/>
          <a:lstStyle/>
          <a:p>
            <a:r>
              <a:rPr lang="en-US" dirty="0"/>
              <a:t>Create a tool that allows people to calculate their 2018 federal income taxes.</a:t>
            </a:r>
          </a:p>
          <a:p>
            <a:r>
              <a:rPr lang="en-US" dirty="0"/>
              <a:t>Compare tax liability under the 2017 tax laws.</a:t>
            </a:r>
          </a:p>
          <a:p>
            <a:r>
              <a:rPr lang="en-US" dirty="0"/>
              <a:t>Perform tax planning by adjusting some predefined variables.</a:t>
            </a:r>
          </a:p>
          <a:p>
            <a:r>
              <a:rPr lang="en-US" dirty="0"/>
              <a:t>Calculate estimated tax liability to adjust withholding correctly under the new tax laws.  </a:t>
            </a:r>
          </a:p>
        </p:txBody>
      </p:sp>
    </p:spTree>
    <p:extLst>
      <p:ext uri="{BB962C8B-B14F-4D97-AF65-F5344CB8AC3E}">
        <p14:creationId xmlns:p14="http://schemas.microsoft.com/office/powerpoint/2010/main" val="2098377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36491-1A6B-C049-BB33-479831BB40D9}"/>
              </a:ext>
            </a:extLst>
          </p:cNvPr>
          <p:cNvSpPr>
            <a:spLocks noGrp="1"/>
          </p:cNvSpPr>
          <p:nvPr>
            <p:ph type="title"/>
          </p:nvPr>
        </p:nvSpPr>
        <p:spPr/>
        <p:txBody>
          <a:bodyPr/>
          <a:lstStyle/>
          <a:p>
            <a:r>
              <a:rPr lang="en-US" dirty="0"/>
              <a:t>Filing Status Tab</a:t>
            </a:r>
          </a:p>
        </p:txBody>
      </p:sp>
      <p:sp>
        <p:nvSpPr>
          <p:cNvPr id="3" name="Content Placeholder 2">
            <a:extLst>
              <a:ext uri="{FF2B5EF4-FFF2-40B4-BE49-F238E27FC236}">
                <a16:creationId xmlns:a16="http://schemas.microsoft.com/office/drawing/2014/main" id="{3B4D6BC0-2D9B-C44A-A926-D3153E8456BE}"/>
              </a:ext>
            </a:extLst>
          </p:cNvPr>
          <p:cNvSpPr>
            <a:spLocks noGrp="1"/>
          </p:cNvSpPr>
          <p:nvPr>
            <p:ph idx="1"/>
          </p:nvPr>
        </p:nvSpPr>
        <p:spPr/>
        <p:txBody>
          <a:bodyPr/>
          <a:lstStyle/>
          <a:p>
            <a:r>
              <a:rPr lang="en-US" dirty="0"/>
              <a:t>Report your filing status.</a:t>
            </a:r>
          </a:p>
          <a:p>
            <a:r>
              <a:rPr lang="en-US" dirty="0"/>
              <a:t>Report number of dependents</a:t>
            </a:r>
          </a:p>
          <a:p>
            <a:r>
              <a:rPr lang="en-US" dirty="0"/>
              <a:t>Your age (Spouse age if applicable), and ages of your dependents</a:t>
            </a:r>
          </a:p>
        </p:txBody>
      </p:sp>
    </p:spTree>
    <p:extLst>
      <p:ext uri="{BB962C8B-B14F-4D97-AF65-F5344CB8AC3E}">
        <p14:creationId xmlns:p14="http://schemas.microsoft.com/office/powerpoint/2010/main" val="1387854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A30F3-733F-0A4C-AB49-4D4989559F47}"/>
              </a:ext>
            </a:extLst>
          </p:cNvPr>
          <p:cNvSpPr>
            <a:spLocks noGrp="1"/>
          </p:cNvSpPr>
          <p:nvPr>
            <p:ph type="title"/>
          </p:nvPr>
        </p:nvSpPr>
        <p:spPr/>
        <p:txBody>
          <a:bodyPr/>
          <a:lstStyle/>
          <a:p>
            <a:r>
              <a:rPr lang="en-US" dirty="0"/>
              <a:t>Income Tab</a:t>
            </a:r>
          </a:p>
        </p:txBody>
      </p:sp>
      <p:sp>
        <p:nvSpPr>
          <p:cNvPr id="3" name="Content Placeholder 2">
            <a:extLst>
              <a:ext uri="{FF2B5EF4-FFF2-40B4-BE49-F238E27FC236}">
                <a16:creationId xmlns:a16="http://schemas.microsoft.com/office/drawing/2014/main" id="{47890BD5-44F2-AB40-89EC-FC957B02F5D5}"/>
              </a:ext>
            </a:extLst>
          </p:cNvPr>
          <p:cNvSpPr>
            <a:spLocks noGrp="1"/>
          </p:cNvSpPr>
          <p:nvPr>
            <p:ph idx="1"/>
          </p:nvPr>
        </p:nvSpPr>
        <p:spPr/>
        <p:txBody>
          <a:bodyPr>
            <a:normAutofit lnSpcReduction="10000"/>
          </a:bodyPr>
          <a:lstStyle/>
          <a:p>
            <a:r>
              <a:rPr lang="en-US" dirty="0"/>
              <a:t>Report W-2 income and Medicare Wages income</a:t>
            </a:r>
          </a:p>
          <a:p>
            <a:r>
              <a:rPr lang="en-US" dirty="0"/>
              <a:t>If you have more than 1 W-2, you can combine all W-2 income before enter it in, or you can enter additional W-2 income in the additional input box.</a:t>
            </a:r>
          </a:p>
          <a:p>
            <a:endParaRPr lang="en-US" dirty="0"/>
          </a:p>
          <a:p>
            <a:r>
              <a:rPr lang="en-US" dirty="0"/>
              <a:t>Dividends Income</a:t>
            </a:r>
          </a:p>
          <a:p>
            <a:r>
              <a:rPr lang="en-US" dirty="0"/>
              <a:t>Taxable Refunds (I assumed that the entire amount will be taxable)</a:t>
            </a:r>
          </a:p>
          <a:p>
            <a:r>
              <a:rPr lang="en-US" dirty="0"/>
              <a:t>Alimony income.</a:t>
            </a:r>
          </a:p>
          <a:p>
            <a:endParaRPr lang="en-US" dirty="0"/>
          </a:p>
        </p:txBody>
      </p:sp>
    </p:spTree>
    <p:extLst>
      <p:ext uri="{BB962C8B-B14F-4D97-AF65-F5344CB8AC3E}">
        <p14:creationId xmlns:p14="http://schemas.microsoft.com/office/powerpoint/2010/main" val="1393478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BE820-9EEC-F34C-9E7B-DDCF2B907BEC}"/>
              </a:ext>
            </a:extLst>
          </p:cNvPr>
          <p:cNvSpPr>
            <a:spLocks noGrp="1"/>
          </p:cNvSpPr>
          <p:nvPr>
            <p:ph type="title"/>
          </p:nvPr>
        </p:nvSpPr>
        <p:spPr/>
        <p:txBody>
          <a:bodyPr/>
          <a:lstStyle/>
          <a:p>
            <a:r>
              <a:rPr lang="en-US" dirty="0"/>
              <a:t>Income Tab – Continue</a:t>
            </a:r>
          </a:p>
        </p:txBody>
      </p:sp>
      <p:sp>
        <p:nvSpPr>
          <p:cNvPr id="3" name="Content Placeholder 2">
            <a:extLst>
              <a:ext uri="{FF2B5EF4-FFF2-40B4-BE49-F238E27FC236}">
                <a16:creationId xmlns:a16="http://schemas.microsoft.com/office/drawing/2014/main" id="{580758B8-8E6E-924A-B325-5122F8ED2675}"/>
              </a:ext>
            </a:extLst>
          </p:cNvPr>
          <p:cNvSpPr>
            <a:spLocks noGrp="1"/>
          </p:cNvSpPr>
          <p:nvPr>
            <p:ph idx="1"/>
          </p:nvPr>
        </p:nvSpPr>
        <p:spPr/>
        <p:txBody>
          <a:bodyPr/>
          <a:lstStyle/>
          <a:p>
            <a:r>
              <a:rPr lang="en-US" dirty="0"/>
              <a:t>Net short-term, long-term capital loss as showed on Schedule D.</a:t>
            </a:r>
          </a:p>
          <a:p>
            <a:r>
              <a:rPr lang="en-US" dirty="0"/>
              <a:t>IRA Distribution income – check the box if you meet the requirements for exception of the 10% additional tax.</a:t>
            </a:r>
          </a:p>
          <a:p>
            <a:r>
              <a:rPr lang="en-US" dirty="0"/>
              <a:t>Unemployment income.</a:t>
            </a:r>
          </a:p>
          <a:p>
            <a:r>
              <a:rPr lang="en-US" dirty="0"/>
              <a:t>Report tax withheld from W-2 wages, Medicare tax, and others.</a:t>
            </a:r>
          </a:p>
        </p:txBody>
      </p:sp>
    </p:spTree>
    <p:extLst>
      <p:ext uri="{BB962C8B-B14F-4D97-AF65-F5344CB8AC3E}">
        <p14:creationId xmlns:p14="http://schemas.microsoft.com/office/powerpoint/2010/main" val="288597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36F1C-7EA1-C947-B66A-ACFF564B8C7C}"/>
              </a:ext>
            </a:extLst>
          </p:cNvPr>
          <p:cNvSpPr>
            <a:spLocks noGrp="1"/>
          </p:cNvSpPr>
          <p:nvPr>
            <p:ph type="title"/>
          </p:nvPr>
        </p:nvSpPr>
        <p:spPr/>
        <p:txBody>
          <a:bodyPr/>
          <a:lstStyle/>
          <a:p>
            <a:r>
              <a:rPr lang="en-US" dirty="0"/>
              <a:t>Deductions Tab</a:t>
            </a:r>
          </a:p>
        </p:txBody>
      </p:sp>
      <p:sp>
        <p:nvSpPr>
          <p:cNvPr id="3" name="Content Placeholder 2">
            <a:extLst>
              <a:ext uri="{FF2B5EF4-FFF2-40B4-BE49-F238E27FC236}">
                <a16:creationId xmlns:a16="http://schemas.microsoft.com/office/drawing/2014/main" id="{8894409C-C385-724E-9FCD-A31F94340CFE}"/>
              </a:ext>
            </a:extLst>
          </p:cNvPr>
          <p:cNvSpPr>
            <a:spLocks noGrp="1"/>
          </p:cNvSpPr>
          <p:nvPr>
            <p:ph idx="1"/>
          </p:nvPr>
        </p:nvSpPr>
        <p:spPr/>
        <p:txBody>
          <a:bodyPr/>
          <a:lstStyle/>
          <a:p>
            <a:r>
              <a:rPr lang="en-US" dirty="0"/>
              <a:t>Where you report above-the-line deductions. </a:t>
            </a:r>
          </a:p>
          <a:p>
            <a:r>
              <a:rPr lang="en-US" dirty="0"/>
              <a:t>Educator expenses</a:t>
            </a:r>
          </a:p>
          <a:p>
            <a:r>
              <a:rPr lang="en-US" dirty="0"/>
              <a:t>HSA deductions: Report both HSA contributions that you made, and/or HSA contribution through employer reported on your W-2.</a:t>
            </a:r>
          </a:p>
          <a:p>
            <a:pPr lvl="1"/>
            <a:r>
              <a:rPr lang="en-US" dirty="0"/>
              <a:t>Currently, if you contributed over the maximum amount allowed, I assumed that the over-contribution amount will be withdraw on time and no penalty will be assessed. The app will calculate the maximum amount allowed based on your HAS plan, and your age.</a:t>
            </a:r>
          </a:p>
        </p:txBody>
      </p:sp>
    </p:spTree>
    <p:extLst>
      <p:ext uri="{BB962C8B-B14F-4D97-AF65-F5344CB8AC3E}">
        <p14:creationId xmlns:p14="http://schemas.microsoft.com/office/powerpoint/2010/main" val="3339213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6F43B-61CE-DB4B-BCA4-2B226A589E4E}"/>
              </a:ext>
            </a:extLst>
          </p:cNvPr>
          <p:cNvSpPr>
            <a:spLocks noGrp="1"/>
          </p:cNvSpPr>
          <p:nvPr>
            <p:ph type="title"/>
          </p:nvPr>
        </p:nvSpPr>
        <p:spPr/>
        <p:txBody>
          <a:bodyPr/>
          <a:lstStyle/>
          <a:p>
            <a:r>
              <a:rPr lang="en-US" dirty="0"/>
              <a:t>Deductions Tab - Continue</a:t>
            </a:r>
          </a:p>
        </p:txBody>
      </p:sp>
      <p:sp>
        <p:nvSpPr>
          <p:cNvPr id="3" name="Content Placeholder 2">
            <a:extLst>
              <a:ext uri="{FF2B5EF4-FFF2-40B4-BE49-F238E27FC236}">
                <a16:creationId xmlns:a16="http://schemas.microsoft.com/office/drawing/2014/main" id="{01B7FEA3-71BD-9B41-BFA0-BE0C25157E29}"/>
              </a:ext>
            </a:extLst>
          </p:cNvPr>
          <p:cNvSpPr>
            <a:spLocks noGrp="1"/>
          </p:cNvSpPr>
          <p:nvPr>
            <p:ph idx="1"/>
          </p:nvPr>
        </p:nvSpPr>
        <p:spPr/>
        <p:txBody>
          <a:bodyPr/>
          <a:lstStyle/>
          <a:p>
            <a:r>
              <a:rPr lang="en-US" dirty="0"/>
              <a:t>IRA deductions.</a:t>
            </a:r>
          </a:p>
          <a:p>
            <a:pPr lvl="1"/>
            <a:r>
              <a:rPr lang="en-US" dirty="0"/>
              <a:t>Check if you/your spouse was covered by a retirement plan at work or through self-employment. If you were covered, some or all deduction may not be allowed. The app will figure out the correct IRA deductions allowed based on your income and situation.</a:t>
            </a:r>
          </a:p>
          <a:p>
            <a:pPr lvl="1"/>
            <a:r>
              <a:rPr lang="en-US" dirty="0"/>
              <a:t>Your contribution to IRA will be used to calculate saver’s credit if you are eligible.</a:t>
            </a:r>
          </a:p>
          <a:p>
            <a:r>
              <a:rPr lang="en-US" dirty="0"/>
              <a:t>Student loan interest</a:t>
            </a:r>
          </a:p>
          <a:p>
            <a:endParaRPr lang="en-US" dirty="0"/>
          </a:p>
          <a:p>
            <a:endParaRPr lang="en-US" dirty="0"/>
          </a:p>
        </p:txBody>
      </p:sp>
    </p:spTree>
    <p:extLst>
      <p:ext uri="{BB962C8B-B14F-4D97-AF65-F5344CB8AC3E}">
        <p14:creationId xmlns:p14="http://schemas.microsoft.com/office/powerpoint/2010/main" val="3668192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34DCF-93F5-054A-A5FE-92E063DF0532}"/>
              </a:ext>
            </a:extLst>
          </p:cNvPr>
          <p:cNvSpPr>
            <a:spLocks noGrp="1"/>
          </p:cNvSpPr>
          <p:nvPr>
            <p:ph type="title"/>
          </p:nvPr>
        </p:nvSpPr>
        <p:spPr/>
        <p:txBody>
          <a:bodyPr/>
          <a:lstStyle/>
          <a:p>
            <a:r>
              <a:rPr lang="en-US" dirty="0"/>
              <a:t>Deductions Tab: Itemized Deductions</a:t>
            </a:r>
          </a:p>
        </p:txBody>
      </p:sp>
      <p:sp>
        <p:nvSpPr>
          <p:cNvPr id="3" name="Content Placeholder 2">
            <a:extLst>
              <a:ext uri="{FF2B5EF4-FFF2-40B4-BE49-F238E27FC236}">
                <a16:creationId xmlns:a16="http://schemas.microsoft.com/office/drawing/2014/main" id="{A82279ED-9F12-4043-9AB9-87F4E60387D6}"/>
              </a:ext>
            </a:extLst>
          </p:cNvPr>
          <p:cNvSpPr>
            <a:spLocks noGrp="1"/>
          </p:cNvSpPr>
          <p:nvPr>
            <p:ph idx="1"/>
          </p:nvPr>
        </p:nvSpPr>
        <p:spPr/>
        <p:txBody>
          <a:bodyPr/>
          <a:lstStyle/>
          <a:p>
            <a:r>
              <a:rPr lang="en-US" dirty="0"/>
              <a:t>Report your 2018 expenses to calculate amount of itemized deduction on your return.</a:t>
            </a:r>
          </a:p>
          <a:p>
            <a:pPr lvl="1"/>
            <a:r>
              <a:rPr lang="en-US" dirty="0"/>
              <a:t>Even though you may not claim itemized deduction on your 2018 return because of the new laws, enter your expenses here would help if you plan to compare the result under the 2017 tax laws.</a:t>
            </a:r>
          </a:p>
          <a:p>
            <a:pPr lvl="1"/>
            <a:r>
              <a:rPr lang="en-US" dirty="0"/>
              <a:t>The $10,000 cap of SALT taxes were included in the 2018 result.</a:t>
            </a:r>
          </a:p>
        </p:txBody>
      </p:sp>
    </p:spTree>
    <p:extLst>
      <p:ext uri="{BB962C8B-B14F-4D97-AF65-F5344CB8AC3E}">
        <p14:creationId xmlns:p14="http://schemas.microsoft.com/office/powerpoint/2010/main" val="171495513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1641</TotalTime>
  <Words>1130</Words>
  <Application>Microsoft Macintosh PowerPoint</Application>
  <PresentationFormat>Widescreen</PresentationFormat>
  <Paragraphs>83</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Garamond</vt:lpstr>
      <vt:lpstr>Organic</vt:lpstr>
      <vt:lpstr>Tax Analysis 2018</vt:lpstr>
      <vt:lpstr>Disclaimers</vt:lpstr>
      <vt:lpstr>Introduction: Purposes</vt:lpstr>
      <vt:lpstr>Filing Status Tab</vt:lpstr>
      <vt:lpstr>Income Tab</vt:lpstr>
      <vt:lpstr>Income Tab – Continue</vt:lpstr>
      <vt:lpstr>Deductions Tab</vt:lpstr>
      <vt:lpstr>Deductions Tab - Continue</vt:lpstr>
      <vt:lpstr>Deductions Tab: Itemized Deductions</vt:lpstr>
      <vt:lpstr>Credits – Child and Dependent Care</vt:lpstr>
      <vt:lpstr>Education Credits – AOC and LL</vt:lpstr>
      <vt:lpstr>Credits – Saver’s Credit</vt:lpstr>
      <vt:lpstr>Results Tab</vt:lpstr>
      <vt:lpstr>PowerPoint Presentation</vt:lpstr>
      <vt:lpstr>PowerPoint Presentation</vt:lpstr>
      <vt:lpstr>Result Tab - Continue</vt:lpstr>
      <vt:lpstr>Result Tab - Continue</vt:lpstr>
      <vt:lpstr>Tips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Tax Analysis 2018</dc:title>
  <dc:creator>Nguyen, Long, Huu</dc:creator>
  <cp:lastModifiedBy>Nguyen, Long, Huu</cp:lastModifiedBy>
  <cp:revision>18</cp:revision>
  <dcterms:created xsi:type="dcterms:W3CDTF">2019-03-16T19:00:49Z</dcterms:created>
  <dcterms:modified xsi:type="dcterms:W3CDTF">2019-03-17T23:48:41Z</dcterms:modified>
</cp:coreProperties>
</file>