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4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71" r:id="rId12"/>
    <p:sldId id="372" r:id="rId13"/>
    <p:sldId id="373" r:id="rId14"/>
    <p:sldId id="374" r:id="rId15"/>
    <p:sldId id="375" r:id="rId16"/>
    <p:sldId id="368" r:id="rId17"/>
    <p:sldId id="376" r:id="rId18"/>
    <p:sldId id="369" r:id="rId19"/>
    <p:sldId id="359" r:id="rId20"/>
    <p:sldId id="357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358"/>
    <a:srgbClr val="F6C344"/>
    <a:srgbClr val="666666"/>
    <a:srgbClr val="8F8FBF"/>
    <a:srgbClr val="1FC1B1"/>
    <a:srgbClr val="F3C35B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3"/>
    <p:restoredTop sz="94757"/>
  </p:normalViewPr>
  <p:slideViewPr>
    <p:cSldViewPr>
      <p:cViewPr>
        <p:scale>
          <a:sx n="96" d="100"/>
          <a:sy n="96" d="100"/>
        </p:scale>
        <p:origin x="360" y="5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1B3-3726-6F4C-84EF-7BB6639A914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081E-93DC-D148-9C9C-64B5428E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0E2869-1EF9-3B42-9AC6-6188CEBB71BD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927A2D0-358B-6E41-BC1E-11AA5E53058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481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363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651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695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946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26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298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882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8155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297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70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distributed version 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, also known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distributed revision control 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 decentralized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version 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, allows many software developers to work on a given project without requiring them to share a common network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  <a:p>
            <a:r>
              <a:rPr lang="en-US" dirty="0" smtClean="0"/>
              <a:t>https://</a:t>
            </a:r>
            <a:r>
              <a:rPr lang="en-US" dirty="0" err="1" smtClean="0"/>
              <a:t>git-scm.com</a:t>
            </a:r>
            <a:r>
              <a:rPr lang="en-US" dirty="0" smtClean="0"/>
              <a:t>/doc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581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94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Older VCS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Centralized VCS:</a:t>
            </a:r>
          </a:p>
          <a:p>
            <a:endParaRPr lang="en-US" baseline="0" dirty="0" smtClean="0"/>
          </a:p>
          <a:p>
            <a:pPr eaLnBrk="1" hangingPunct="1"/>
            <a:r>
              <a:rPr lang="en-US" altLang="x-none" sz="2000" dirty="0" smtClean="0">
                <a:ea typeface="ＭＳ Ｐゴシック" charset="-128"/>
              </a:rPr>
              <a:t>holds “official copy” of code</a:t>
            </a:r>
          </a:p>
          <a:p>
            <a:pPr lvl="1" eaLnBrk="1" hangingPunct="1"/>
            <a:r>
              <a:rPr lang="en-US" altLang="x-none" sz="1600" dirty="0" smtClean="0">
                <a:ea typeface="ＭＳ Ｐゴシック" charset="-128"/>
              </a:rPr>
              <a:t>server maintains the sole version history of the repo</a:t>
            </a:r>
          </a:p>
          <a:p>
            <a:pPr eaLnBrk="1" hangingPunct="1"/>
            <a:endParaRPr lang="en-US" altLang="x-none" sz="2000" dirty="0" smtClean="0">
              <a:ea typeface="ＭＳ Ｐゴシック" charset="-128"/>
            </a:endParaRPr>
          </a:p>
          <a:p>
            <a:pPr eaLnBrk="1" hangingPunct="1"/>
            <a:r>
              <a:rPr lang="en-US" altLang="x-none" sz="2000" dirty="0" smtClean="0">
                <a:ea typeface="ＭＳ Ｐゴシック" charset="-128"/>
              </a:rPr>
              <a:t>“checkouts” of local copy</a:t>
            </a:r>
          </a:p>
          <a:p>
            <a:pPr lvl="1" eaLnBrk="1" hangingPunct="1"/>
            <a:r>
              <a:rPr lang="en-US" altLang="x-none" sz="1600" dirty="0" smtClean="0">
                <a:ea typeface="ＭＳ Ｐゴシック" charset="-128"/>
              </a:rPr>
              <a:t>local modifications</a:t>
            </a:r>
          </a:p>
          <a:p>
            <a:pPr lvl="1" eaLnBrk="1" hangingPunct="1"/>
            <a:r>
              <a:rPr lang="en-US" altLang="x-none" sz="1600" dirty="0" smtClean="0">
                <a:ea typeface="ＭＳ Ｐゴシック" charset="-128"/>
              </a:rPr>
              <a:t>changes are not versioned</a:t>
            </a:r>
          </a:p>
          <a:p>
            <a:pPr eaLnBrk="1" hangingPunct="1"/>
            <a:endParaRPr lang="en-US" altLang="x-none" sz="2000" dirty="0" smtClean="0">
              <a:ea typeface="ＭＳ Ｐゴシック" charset="-128"/>
            </a:endParaRPr>
          </a:p>
          <a:p>
            <a:pPr eaLnBrk="1" hangingPunct="1"/>
            <a:r>
              <a:rPr lang="en-US" altLang="x-none" sz="2000" dirty="0" smtClean="0">
                <a:ea typeface="ＭＳ Ｐゴシック" charset="-128"/>
              </a:rPr>
              <a:t>when done “check in” back to the server</a:t>
            </a:r>
          </a:p>
          <a:p>
            <a:pPr lvl="1" eaLnBrk="1" hangingPunct="1"/>
            <a:r>
              <a:rPr lang="en-US" altLang="x-none" sz="1600" dirty="0" err="1" smtClean="0">
                <a:ea typeface="ＭＳ Ｐゴシック" charset="-128"/>
              </a:rPr>
              <a:t>checkin</a:t>
            </a:r>
            <a:r>
              <a:rPr lang="en-US" altLang="x-none" sz="1600" dirty="0" smtClean="0">
                <a:ea typeface="ＭＳ Ｐゴシック" charset="-128"/>
              </a:rPr>
              <a:t> increments repo’s version</a:t>
            </a:r>
            <a:endParaRPr lang="x-none" altLang="x-none" sz="1600" dirty="0" smtClean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474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842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766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27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646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A2D0-358B-6E41-BC1E-11AA5E53058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16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4178C-75D8-084E-97FB-08FDFB5C1812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5F541-0AAE-814F-B062-B71DD99DF8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95802-0CF2-E84F-BD4D-3AF8E0B60233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5833-D1E7-8B40-B0D1-2AD5FD4A41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BBAD49-FA83-6E46-8BC7-7C72E068AD1F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D2AC3-CF20-3F46-9567-31F37510EB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D884A2A5-B47D-D84C-855A-3AEA9B62E3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09559-BB61-0D45-9398-C9CC0CA03C7A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27C6B-AE05-184B-8D3A-3BBFBF45ECE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6D4ABA-D3DD-7D41-AE56-20D0F8018E78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2589F-D8CC-B741-8282-AA2D60E76F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DE5C7E-1BD3-E347-A6D2-CD6F80653906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23202-AF3C-B048-B9CE-15EACC2116C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B981E-D5A8-D642-962D-9647C95202C0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5A96-E1C8-CB44-86EF-FC41B8B620B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ED89C-0DD4-CF44-AC4A-23A087678B42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BA199-0417-584F-B04F-763A165831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7EBE-438F-A04E-AFCC-9F061BA161B2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D4526-F115-A940-8D58-EBC5EC12DBC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4C8BCA2-FEC1-DB4D-8D38-29AC49E37529}" type="datetimeFigureOut">
              <a:rPr lang="en-US" altLang="x-none"/>
              <a:pPr/>
              <a:t>9/18/17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DE6B361-AF79-8D4E-B5D0-B0C8820DAB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www.atlassian.com/git/glossary" TargetMode="External"/><Relationship Id="rId5" Type="http://schemas.openxmlformats.org/officeDocument/2006/relationships/hyperlink" Target="https://www.atlassian.com/git/tutorials/learn-git-with-bitbucket-clou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2100262"/>
            <a:ext cx="5562600" cy="5286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Giting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 Good with </a:t>
            </a:r>
            <a:r>
              <a:rPr 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G</a:t>
            </a:r>
            <a:r>
              <a:rPr 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it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Source Sans Pro ExtraLight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800350"/>
            <a:ext cx="4953000" cy="3429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spc="-15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  <a:ea typeface="+mn-ea"/>
              </a:rPr>
              <a:t>September 18, 2017</a:t>
            </a:r>
            <a:endParaRPr lang="en-US" sz="2400" spc="-150" dirty="0">
              <a:solidFill>
                <a:schemeClr val="bg1">
                  <a:lumMod val="65000"/>
                </a:schemeClr>
              </a:solidFill>
              <a:latin typeface="Source Sans Pro" pitchFamily="34" charset="0"/>
              <a:ea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2647950"/>
            <a:ext cx="23622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2038350"/>
            <a:ext cx="22098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4"/>
          <p:cNvSpPr txBox="1">
            <a:spLocks/>
          </p:cNvSpPr>
          <p:nvPr/>
        </p:nvSpPr>
        <p:spPr>
          <a:xfrm>
            <a:off x="2057400" y="3181350"/>
            <a:ext cx="4953000" cy="457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  <a:ea typeface="+mn-ea"/>
              </a:rPr>
              <a:t>Data Science Society at Berkeley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  <a:ea typeface="+mn-ea"/>
              </a:rPr>
              <a:t>Anna Leskova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15200" y="2181225"/>
            <a:ext cx="252412" cy="366712"/>
            <a:chOff x="7786688" y="2763838"/>
            <a:chExt cx="252412" cy="366712"/>
          </a:xfrm>
        </p:grpSpPr>
        <p:sp>
          <p:nvSpPr>
            <p:cNvPr id="7" name="AutoShape 30"/>
            <p:cNvSpPr>
              <a:spLocks/>
            </p:cNvSpPr>
            <p:nvPr/>
          </p:nvSpPr>
          <p:spPr bwMode="auto">
            <a:xfrm>
              <a:off x="7786688" y="2763838"/>
              <a:ext cx="252412" cy="366712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8" name="AutoShape 31"/>
            <p:cNvSpPr>
              <a:spLocks/>
            </p:cNvSpPr>
            <p:nvPr/>
          </p:nvSpPr>
          <p:spPr bwMode="auto">
            <a:xfrm>
              <a:off x="7832725" y="2924175"/>
              <a:ext cx="163513" cy="13017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To create a new local branch</a:t>
            </a:r>
            <a:endParaRPr lang="en-US" sz="400" dirty="0"/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branch </a:t>
            </a:r>
            <a:r>
              <a:rPr lang="en-US" sz="1600" i="1" dirty="0" err="1" smtClean="0">
                <a:solidFill>
                  <a:schemeClr val="accent2"/>
                </a:solidFill>
              </a:rPr>
              <a:t>branchname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/>
              <a:t>To list all local branches</a:t>
            </a:r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branch</a:t>
            </a:r>
          </a:p>
          <a:p>
            <a:pPr eaLnBrk="1" hangingPunct="1"/>
            <a:r>
              <a:rPr lang="en-US" sz="2000" dirty="0" smtClean="0"/>
              <a:t>To switch to a given local branch</a:t>
            </a:r>
          </a:p>
          <a:p>
            <a:pPr lvl="1" eaLnBrk="1" hangingPunct="1"/>
            <a:r>
              <a:rPr lang="en-US" sz="1600" dirty="0" err="1">
                <a:solidFill>
                  <a:schemeClr val="accent2"/>
                </a:solidFill>
              </a:rPr>
              <a:t>g</a:t>
            </a:r>
            <a:r>
              <a:rPr lang="en-US" sz="1600" dirty="0" err="1" smtClean="0">
                <a:solidFill>
                  <a:schemeClr val="accent2"/>
                </a:solidFill>
              </a:rPr>
              <a:t>it</a:t>
            </a:r>
            <a:r>
              <a:rPr lang="en-US" sz="1600" dirty="0" smtClean="0">
                <a:solidFill>
                  <a:schemeClr val="accent2"/>
                </a:solidFill>
              </a:rPr>
              <a:t> checkout </a:t>
            </a:r>
            <a:r>
              <a:rPr lang="en-US" sz="1600" i="1" dirty="0" err="1" smtClean="0">
                <a:solidFill>
                  <a:schemeClr val="accent2"/>
                </a:solidFill>
              </a:rPr>
              <a:t>branchname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merge </a:t>
            </a:r>
            <a:r>
              <a:rPr lang="en-US" sz="1600" i="1" dirty="0" err="1" smtClean="0">
                <a:solidFill>
                  <a:schemeClr val="accent2"/>
                </a:solidFill>
              </a:rPr>
              <a:t>branchname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/>
              <a:t>Merging con:</a:t>
            </a:r>
          </a:p>
          <a:p>
            <a:pPr lvl="1" eaLnBrk="1" hangingPunct="1"/>
            <a:r>
              <a:rPr lang="en-US" sz="1600" dirty="0" smtClean="0"/>
              <a:t>Merge commit every time you make upstream changes</a:t>
            </a:r>
            <a:endParaRPr lang="en-US" sz="2000" dirty="0" smtClean="0"/>
          </a:p>
          <a:p>
            <a:pPr eaLnBrk="1" hangingPunct="1"/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Branching and Merging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12" y="971961"/>
            <a:ext cx="4528349" cy="3123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3625"/>
            <a:ext cx="4372374" cy="29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Merging con:</a:t>
            </a:r>
          </a:p>
          <a:p>
            <a:pPr lvl="1" eaLnBrk="1" hangingPunct="1"/>
            <a:r>
              <a:rPr lang="en-US" sz="1600" dirty="0" smtClean="0"/>
              <a:t>Merge commit every time you make upstream changes</a:t>
            </a:r>
            <a:endParaRPr lang="en-US" sz="2000" dirty="0" smtClean="0"/>
          </a:p>
          <a:p>
            <a:pPr eaLnBrk="1" hangingPunct="1"/>
            <a:endParaRPr lang="en-US" sz="20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62150"/>
            <a:ext cx="4305300" cy="3007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30527"/>
            <a:ext cx="5412906" cy="2939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215140"/>
            <a:ext cx="5943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Rebase pro: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cleaner </a:t>
            </a:r>
            <a:r>
              <a:rPr lang="en-US" dirty="0" err="1" smtClean="0"/>
              <a:t>git</a:t>
            </a:r>
            <a:r>
              <a:rPr lang="en-US" dirty="0" smtClean="0"/>
              <a:t> log history, linear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You can update your feature branch </a:t>
            </a:r>
            <a:r>
              <a:rPr lang="en-US" sz="2000" dirty="0" smtClean="0"/>
              <a:t>with changes </a:t>
            </a:r>
            <a:r>
              <a:rPr lang="en-US" sz="2000" dirty="0"/>
              <a:t>from master, keeping linear </a:t>
            </a:r>
            <a:r>
              <a:rPr lang="en-US" sz="2000" dirty="0" smtClean="0"/>
              <a:t>history </a:t>
            </a:r>
          </a:p>
          <a:p>
            <a:pPr lvl="1" eaLnBrk="1" hangingPunct="1"/>
            <a:r>
              <a:rPr lang="en-US" sz="1600" dirty="0" smtClean="0"/>
              <a:t>It’s </a:t>
            </a:r>
            <a:r>
              <a:rPr lang="en-US" sz="1600" dirty="0"/>
              <a:t>like you checked out master just </a:t>
            </a:r>
            <a:r>
              <a:rPr lang="en-US" sz="1600" dirty="0" smtClean="0"/>
              <a:t>now and </a:t>
            </a:r>
            <a:r>
              <a:rPr lang="en-US" sz="1600" dirty="0"/>
              <a:t>made your changes on </a:t>
            </a:r>
            <a:r>
              <a:rPr lang="en-US" sz="1600" dirty="0" smtClean="0"/>
              <a:t>top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Rebase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Awesomness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66950"/>
            <a:ext cx="6527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You can update your feature branch </a:t>
            </a:r>
            <a:r>
              <a:rPr lang="en-US" sz="2000" dirty="0" smtClean="0"/>
              <a:t>with changes </a:t>
            </a:r>
            <a:r>
              <a:rPr lang="en-US" sz="2000" dirty="0"/>
              <a:t>from master, keeping linear </a:t>
            </a:r>
            <a:r>
              <a:rPr lang="en-US" sz="2000" dirty="0" smtClean="0"/>
              <a:t>history </a:t>
            </a:r>
          </a:p>
          <a:p>
            <a:pPr lvl="1" eaLnBrk="1" hangingPunct="1"/>
            <a:r>
              <a:rPr lang="en-US" sz="1600" dirty="0" smtClean="0"/>
              <a:t>It’s </a:t>
            </a:r>
            <a:r>
              <a:rPr lang="en-US" sz="1600" dirty="0"/>
              <a:t>like you checked out master just </a:t>
            </a:r>
            <a:r>
              <a:rPr lang="en-US" sz="1600" dirty="0" smtClean="0"/>
              <a:t>now and </a:t>
            </a:r>
            <a:r>
              <a:rPr lang="en-US" sz="1600" dirty="0"/>
              <a:t>made your changes on </a:t>
            </a:r>
            <a:r>
              <a:rPr lang="en-US" sz="1600" dirty="0" smtClean="0"/>
              <a:t>top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Rebase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Awesomness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66950"/>
            <a:ext cx="6527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>
                <a:solidFill>
                  <a:schemeClr val="accent2"/>
                </a:solidFill>
              </a:rPr>
              <a:t>git</a:t>
            </a:r>
            <a:r>
              <a:rPr lang="en-US" sz="2000" dirty="0" smtClean="0">
                <a:solidFill>
                  <a:schemeClr val="accent2"/>
                </a:solidFill>
              </a:rPr>
              <a:t> rebase </a:t>
            </a:r>
            <a:r>
              <a:rPr lang="mr-IN" sz="2000" dirty="0" smtClean="0">
                <a:solidFill>
                  <a:schemeClr val="accent2"/>
                </a:solidFill>
              </a:rPr>
              <a:t>–</a:t>
            </a:r>
            <a:r>
              <a:rPr lang="en-US" sz="2000" dirty="0" err="1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 master</a:t>
            </a:r>
          </a:p>
          <a:p>
            <a:pPr eaLnBrk="1" hangingPunct="1"/>
            <a:endParaRPr lang="en-US" sz="2000" dirty="0">
              <a:solidFill>
                <a:schemeClr val="accent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000" dirty="0">
              <a:solidFill>
                <a:schemeClr val="accent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16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600" dirty="0" smtClean="0"/>
              <a:t>To edit the last 4 commits within a branch’s own commits</a:t>
            </a:r>
          </a:p>
          <a:p>
            <a:pPr lvl="1" eaLnBrk="1" hangingPunct="1"/>
            <a:r>
              <a:rPr lang="en-US" sz="1200" dirty="0" err="1" smtClean="0">
                <a:solidFill>
                  <a:schemeClr val="accent2"/>
                </a:solidFill>
              </a:rPr>
              <a:t>git</a:t>
            </a:r>
            <a:r>
              <a:rPr lang="en-US" sz="1200" dirty="0" smtClean="0">
                <a:solidFill>
                  <a:schemeClr val="accent2"/>
                </a:solidFill>
              </a:rPr>
              <a:t> rebase </a:t>
            </a:r>
            <a:r>
              <a:rPr lang="mr-IN" sz="1200" dirty="0" smtClean="0">
                <a:solidFill>
                  <a:schemeClr val="accent2"/>
                </a:solidFill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</a:rPr>
              <a:t>I HEAD~4</a:t>
            </a:r>
          </a:p>
          <a:p>
            <a:pPr lvl="1" eaLnBrk="1" hangingPunct="1"/>
            <a:r>
              <a:rPr lang="en-US" sz="1200" dirty="0" smtClean="0"/>
              <a:t>You can drop commits, squash several commits into one, edit commit messages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Rebase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1657350"/>
            <a:ext cx="8706678" cy="151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1550"/>
            <a:ext cx="8534400" cy="41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 copy a commit from another branch </a:t>
            </a:r>
            <a:r>
              <a:rPr lang="en-US" sz="2000" dirty="0" smtClean="0"/>
              <a:t>into this branch</a:t>
            </a:r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cherry-pick a242daf7d03e0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cherry-pick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6425"/>
            <a:ext cx="81153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merge conflict happens</a:t>
            </a:r>
            <a:r>
              <a:rPr lang="en-US" sz="2000" dirty="0"/>
              <a:t> when two branches both modify the same region of a file and are subsequently </a:t>
            </a:r>
            <a:r>
              <a:rPr lang="en-US" sz="2000" b="1" dirty="0" smtClean="0"/>
              <a:t>merged</a:t>
            </a:r>
          </a:p>
          <a:p>
            <a:pPr eaLnBrk="1" hangingPunct="1"/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dirty="0"/>
              <a:t> can't know which of the changes to keep, and thus needs human intervention to resolve the </a:t>
            </a:r>
            <a:r>
              <a:rPr lang="en-US" sz="2000" b="1" dirty="0"/>
              <a:t>conflict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Merge Conflicts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647950"/>
            <a:ext cx="8724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1 billion files </a:t>
            </a:r>
            <a:r>
              <a:rPr lang="en-US" sz="2000" b="1" dirty="0" smtClean="0"/>
              <a:t>totaling </a:t>
            </a:r>
            <a:r>
              <a:rPr lang="en-US" sz="2000" b="1" dirty="0"/>
              <a:t>86 </a:t>
            </a:r>
            <a:r>
              <a:rPr lang="en-US" sz="2000" b="1" dirty="0" smtClean="0"/>
              <a:t>TB</a:t>
            </a:r>
          </a:p>
          <a:p>
            <a:pPr eaLnBrk="1" hangingPunct="1"/>
            <a:r>
              <a:rPr lang="en-US" sz="2000" b="1" dirty="0" smtClean="0"/>
              <a:t>9 </a:t>
            </a:r>
            <a:r>
              <a:rPr lang="en-US" sz="2000" b="1" dirty="0"/>
              <a:t>million source files– rest is configuration data, generated files</a:t>
            </a:r>
            <a:r>
              <a:rPr lang="en-US" sz="2000" b="1" dirty="0" smtClean="0"/>
              <a:t>, documentation</a:t>
            </a:r>
            <a:r>
              <a:rPr lang="en-US" sz="2000" b="1" dirty="0"/>
              <a:t>, </a:t>
            </a:r>
            <a:r>
              <a:rPr lang="en-US" sz="2000" b="1" dirty="0" err="1" smtClean="0"/>
              <a:t>etc</a:t>
            </a:r>
            <a:endParaRPr lang="en-US" sz="2000" b="1" dirty="0" smtClean="0"/>
          </a:p>
          <a:p>
            <a:pPr eaLnBrk="1" hangingPunct="1"/>
            <a:r>
              <a:rPr lang="en-US" sz="2000" b="1" dirty="0" smtClean="0"/>
              <a:t>2 </a:t>
            </a:r>
            <a:r>
              <a:rPr lang="en-US" sz="2000" b="1" dirty="0"/>
              <a:t>billion </a:t>
            </a:r>
            <a:r>
              <a:rPr lang="en-US" sz="2000" b="1" dirty="0" smtClean="0"/>
              <a:t>LOC</a:t>
            </a:r>
          </a:p>
          <a:p>
            <a:pPr eaLnBrk="1" hangingPunct="1"/>
            <a:r>
              <a:rPr lang="en-US" sz="2000" b="1" dirty="0" smtClean="0"/>
              <a:t>35 </a:t>
            </a:r>
            <a:r>
              <a:rPr lang="en-US" sz="2000" b="1" dirty="0"/>
              <a:t>million </a:t>
            </a:r>
            <a:r>
              <a:rPr lang="en-US" sz="2000" b="1" dirty="0" smtClean="0"/>
              <a:t>commits</a:t>
            </a:r>
          </a:p>
          <a:p>
            <a:pPr eaLnBrk="1" hangingPunct="1"/>
            <a:r>
              <a:rPr lang="en-US" sz="2000" b="1" dirty="0" smtClean="0"/>
              <a:t>45,000 </a:t>
            </a:r>
            <a:r>
              <a:rPr lang="en-US" sz="2000" b="1" dirty="0"/>
              <a:t>commits per day– 15K humans, 30K by build pipeline– 15MLOC in 250K files changed </a:t>
            </a:r>
            <a:r>
              <a:rPr lang="en-US" sz="2000" b="1" dirty="0" smtClean="0"/>
              <a:t>every week </a:t>
            </a:r>
            <a:r>
              <a:rPr lang="en-US" sz="2000" b="1" dirty="0"/>
              <a:t>by humans (~size of Linux kernel)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Real Life Example -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4648200" cy="33940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GitHub </a:t>
            </a:r>
            <a:r>
              <a:rPr lang="en-US" sz="2000" dirty="0"/>
              <a:t>is a site for online storage of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repositories</a:t>
            </a:r>
          </a:p>
          <a:p>
            <a:pPr lvl="1" eaLnBrk="1" hangingPunct="1"/>
            <a:r>
              <a:rPr lang="en-US" sz="1600" dirty="0"/>
              <a:t>y</a:t>
            </a:r>
            <a:r>
              <a:rPr lang="en-US" sz="1600" dirty="0" smtClean="0"/>
              <a:t>ou </a:t>
            </a:r>
            <a:r>
              <a:rPr lang="en-US" sz="1600" dirty="0"/>
              <a:t>can create a remote </a:t>
            </a:r>
            <a:r>
              <a:rPr lang="en-US" sz="1600" dirty="0" smtClean="0"/>
              <a:t>repo </a:t>
            </a:r>
            <a:r>
              <a:rPr lang="en-US" sz="1600" dirty="0"/>
              <a:t>there and push code to </a:t>
            </a:r>
            <a:r>
              <a:rPr lang="en-US" sz="1600" dirty="0" smtClean="0"/>
              <a:t>it</a:t>
            </a:r>
          </a:p>
          <a:p>
            <a:pPr lvl="1" eaLnBrk="1" hangingPunct="1"/>
            <a:r>
              <a:rPr lang="en-US" sz="1600" dirty="0"/>
              <a:t>You can get free space for open source </a:t>
            </a:r>
            <a:r>
              <a:rPr lang="en-US" sz="1600" dirty="0" smtClean="0"/>
              <a:t>projects</a:t>
            </a:r>
          </a:p>
          <a:p>
            <a:pPr lvl="1" eaLnBrk="1" hangingPunct="1"/>
            <a:r>
              <a:rPr lang="en-US" sz="1600" dirty="0"/>
              <a:t>f</a:t>
            </a:r>
            <a:r>
              <a:rPr lang="en-US" sz="1600" dirty="0" smtClean="0"/>
              <a:t>ree </a:t>
            </a:r>
            <a:r>
              <a:rPr lang="en-US" sz="1600" dirty="0"/>
              <a:t>private repos for educational use: </a:t>
            </a:r>
            <a:r>
              <a:rPr lang="en-US" sz="1600" dirty="0" err="1" smtClean="0"/>
              <a:t>github.com</a:t>
            </a:r>
            <a:r>
              <a:rPr lang="en-US" sz="1600" dirty="0" smtClean="0"/>
              <a:t>/</a:t>
            </a:r>
            <a:r>
              <a:rPr lang="en-US" sz="1600" dirty="0" err="1" smtClean="0"/>
              <a:t>edu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71550"/>
            <a:ext cx="4285534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git-scm.com/downloads</a:t>
            </a:r>
            <a:endParaRPr lang="en-US" sz="2400" dirty="0" smtClean="0"/>
          </a:p>
          <a:p>
            <a:pPr eaLnBrk="1" hangingPunct="1"/>
            <a:endParaRPr lang="x-none" altLang="x-none" sz="2000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Installing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 smtClean="0">
                <a:ea typeface="ＭＳ Ｐゴシック" charset="-128"/>
              </a:rPr>
              <a:t>version control system</a:t>
            </a:r>
            <a:endParaRPr lang="en-US" altLang="x-none" sz="2800" dirty="0">
              <a:ea typeface="ＭＳ Ｐゴシック" charset="-128"/>
            </a:endParaRPr>
          </a:p>
          <a:p>
            <a:pPr lvl="1" eaLnBrk="1" hangingPunct="1"/>
            <a:r>
              <a:rPr lang="en-US" altLang="x-none" sz="2400" dirty="0" smtClean="0">
                <a:ea typeface="ＭＳ Ｐゴシック" charset="-128"/>
              </a:rPr>
              <a:t>tracking changes in computer files</a:t>
            </a:r>
            <a:endParaRPr lang="en-US" altLang="x-none" sz="2400" dirty="0">
              <a:ea typeface="ＭＳ Ｐゴシック" charset="-128"/>
            </a:endParaRPr>
          </a:p>
          <a:p>
            <a:pPr lvl="1" eaLnBrk="1" hangingPunct="1"/>
            <a:r>
              <a:rPr lang="en-US" altLang="x-none" sz="2400" dirty="0" smtClean="0">
                <a:ea typeface="ＭＳ Ｐゴシック" charset="-128"/>
              </a:rPr>
              <a:t>coordinating work on those files among multiple people</a:t>
            </a:r>
          </a:p>
          <a:p>
            <a:pPr eaLnBrk="1" hangingPunct="1"/>
            <a:r>
              <a:rPr lang="en-US" altLang="x-none" sz="2800" dirty="0" smtClean="0">
                <a:ea typeface="ＭＳ Ｐゴシック" charset="-128"/>
              </a:rPr>
              <a:t>aimed at </a:t>
            </a:r>
          </a:p>
          <a:p>
            <a:pPr lvl="1" eaLnBrk="1" hangingPunct="1"/>
            <a:r>
              <a:rPr lang="en-US" altLang="x-none" sz="2400" dirty="0">
                <a:ea typeface="ＭＳ Ｐゴシック" charset="-128"/>
              </a:rPr>
              <a:t>s</a:t>
            </a:r>
            <a:r>
              <a:rPr lang="en-US" altLang="x-none" sz="2400" dirty="0" smtClean="0">
                <a:ea typeface="ＭＳ Ｐゴシック" charset="-128"/>
              </a:rPr>
              <a:t>peed</a:t>
            </a:r>
          </a:p>
          <a:p>
            <a:pPr lvl="1" eaLnBrk="1" hangingPunct="1"/>
            <a:r>
              <a:rPr lang="en-US" altLang="x-none" sz="2400" dirty="0" smtClean="0">
                <a:ea typeface="ＭＳ Ｐゴシック" charset="-128"/>
              </a:rPr>
              <a:t>data integrity</a:t>
            </a:r>
          </a:p>
          <a:p>
            <a:pPr lvl="1" eaLnBrk="1" hangingPunct="1"/>
            <a:r>
              <a:rPr lang="en-US" altLang="x-none" sz="2400" dirty="0" smtClean="0">
                <a:ea typeface="ＭＳ Ｐゴシック" charset="-128"/>
              </a:rPr>
              <a:t>support for distributed, non-linear workflows</a:t>
            </a:r>
            <a:endParaRPr lang="x-none" altLang="x-none" sz="2400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What’s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???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 err="1" smtClean="0">
                <a:ea typeface="ＭＳ Ｐゴシック" charset="-128"/>
              </a:rPr>
              <a:t>Git</a:t>
            </a:r>
            <a:r>
              <a:rPr lang="en-US" altLang="x-none" sz="2800" dirty="0" smtClean="0">
                <a:ea typeface="ＭＳ Ｐゴシック" charset="-128"/>
              </a:rPr>
              <a:t> documentation: </a:t>
            </a:r>
            <a:r>
              <a:rPr lang="en-US" sz="2800" dirty="0" smtClean="0">
                <a:hlinkClick r:id="rId3"/>
              </a:rPr>
              <a:t>https://git-scm.com/doc</a:t>
            </a:r>
            <a:endParaRPr lang="en-US" sz="2800" dirty="0" smtClean="0"/>
          </a:p>
          <a:p>
            <a:pPr eaLnBrk="1" hangingPunct="1"/>
            <a:r>
              <a:rPr lang="en-US" sz="2800" dirty="0" err="1" smtClean="0">
                <a:ea typeface="ＭＳ Ｐゴシック" charset="-128"/>
              </a:rPr>
              <a:t>Git</a:t>
            </a:r>
            <a:r>
              <a:rPr lang="en-US" sz="2800" dirty="0" smtClean="0">
                <a:ea typeface="ＭＳ Ｐゴシック" charset="-128"/>
              </a:rPr>
              <a:t> command glossary: </a:t>
            </a:r>
            <a:r>
              <a:rPr lang="en-US" sz="2800" dirty="0" smtClean="0">
                <a:ea typeface="ＭＳ Ｐゴシック" charset="-128"/>
                <a:hlinkClick r:id="rId4"/>
              </a:rPr>
              <a:t>https</a:t>
            </a:r>
            <a:r>
              <a:rPr lang="en-US" sz="2800" dirty="0">
                <a:ea typeface="ＭＳ Ｐゴシック" charset="-128"/>
                <a:hlinkClick r:id="rId4"/>
              </a:rPr>
              <a:t>://</a:t>
            </a:r>
            <a:r>
              <a:rPr lang="en-US" sz="2800" dirty="0" err="1">
                <a:ea typeface="ＭＳ Ｐゴシック" charset="-128"/>
                <a:hlinkClick r:id="rId4"/>
              </a:rPr>
              <a:t>www.atlassian.com</a:t>
            </a:r>
            <a:r>
              <a:rPr lang="en-US" sz="2800" dirty="0">
                <a:ea typeface="ＭＳ Ｐゴシック" charset="-128"/>
                <a:hlinkClick r:id="rId4"/>
              </a:rPr>
              <a:t>/</a:t>
            </a:r>
            <a:r>
              <a:rPr lang="en-US" sz="2800" dirty="0" err="1">
                <a:ea typeface="ＭＳ Ｐゴシック" charset="-128"/>
                <a:hlinkClick r:id="rId4"/>
              </a:rPr>
              <a:t>git</a:t>
            </a:r>
            <a:r>
              <a:rPr lang="en-US" sz="2800" dirty="0">
                <a:ea typeface="ＭＳ Ｐゴシック" charset="-128"/>
                <a:hlinkClick r:id="rId4"/>
              </a:rPr>
              <a:t>/glossary</a:t>
            </a:r>
            <a:endParaRPr lang="en-US" sz="2800" dirty="0" smtClean="0">
              <a:ea typeface="ＭＳ Ｐゴシック" charset="-128"/>
            </a:endParaRPr>
          </a:p>
          <a:p>
            <a:pPr eaLnBrk="1" hangingPunct="1"/>
            <a:r>
              <a:rPr lang="en-US" sz="2800" dirty="0" err="1" smtClean="0">
                <a:ea typeface="ＭＳ Ｐゴシック" charset="-128"/>
              </a:rPr>
              <a:t>Git</a:t>
            </a:r>
            <a:r>
              <a:rPr lang="en-US" sz="2800" dirty="0" smtClean="0">
                <a:ea typeface="ＭＳ Ｐゴシック" charset="-128"/>
              </a:rPr>
              <a:t> tutorial with </a:t>
            </a:r>
            <a:r>
              <a:rPr lang="en-US" sz="2800" dirty="0" err="1" smtClean="0">
                <a:ea typeface="ＭＳ Ｐゴシック" charset="-128"/>
              </a:rPr>
              <a:t>Bitbucket</a:t>
            </a:r>
            <a:r>
              <a:rPr lang="en-US" sz="2800" dirty="0" smtClean="0">
                <a:ea typeface="ＭＳ Ｐゴシック" charset="-128"/>
              </a:rPr>
              <a:t>: </a:t>
            </a:r>
            <a:r>
              <a:rPr lang="en-US" sz="2800" dirty="0" smtClean="0">
                <a:ea typeface="ＭＳ Ｐゴシック" charset="-128"/>
                <a:hlinkClick r:id="rId5"/>
              </a:rPr>
              <a:t>https://www.atlassian.com/git/tutorials/learn-git-with-bitbucket-cloud</a:t>
            </a:r>
            <a:endParaRPr lang="en-US" sz="2800" dirty="0" smtClean="0">
              <a:ea typeface="ＭＳ Ｐゴシック" charset="-128"/>
            </a:endParaRPr>
          </a:p>
          <a:p>
            <a:pPr eaLnBrk="1" hangingPunct="1"/>
            <a:r>
              <a:rPr lang="en-US" sz="2800" dirty="0" err="1" smtClean="0">
                <a:ea typeface="ＭＳ Ｐゴシック" charset="-128"/>
              </a:rPr>
              <a:t>Git</a:t>
            </a:r>
            <a:r>
              <a:rPr lang="en-US" sz="2800" dirty="0" smtClean="0">
                <a:ea typeface="ＭＳ Ｐゴシック" charset="-128"/>
              </a:rPr>
              <a:t> for computer scientists: 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Extra -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Some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70" y="1260475"/>
            <a:ext cx="2908730" cy="3333750"/>
          </a:xfrm>
          <a:prstGeom prst="rect">
            <a:avLst/>
          </a:prstGeom>
        </p:spPr>
      </p:pic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000" dirty="0" smtClean="0">
                <a:ea typeface="ＭＳ Ｐゴシック" charset="-128"/>
              </a:rPr>
              <a:t>“clone” and “pull” from a central repo</a:t>
            </a:r>
          </a:p>
          <a:p>
            <a:pPr lvl="1" eaLnBrk="1" hangingPunct="1"/>
            <a:r>
              <a:rPr lang="en-US" altLang="x-none" sz="1600" dirty="0" smtClean="0">
                <a:ea typeface="ＭＳ Ｐゴシック" charset="-128"/>
              </a:rPr>
              <a:t>local repo is complete copy of everything on the remote server</a:t>
            </a:r>
          </a:p>
          <a:p>
            <a:pPr eaLnBrk="1" hangingPunct="1"/>
            <a:endParaRPr lang="en-US" altLang="x-none" sz="2000" dirty="0" smtClean="0">
              <a:ea typeface="ＭＳ Ｐゴシック" charset="-128"/>
            </a:endParaRPr>
          </a:p>
          <a:p>
            <a:pPr eaLnBrk="1" hangingPunct="1"/>
            <a:r>
              <a:rPr lang="en-US" altLang="x-none" sz="2000" dirty="0">
                <a:ea typeface="ＭＳ Ｐゴシック" charset="-128"/>
              </a:rPr>
              <a:t>m</a:t>
            </a:r>
            <a:r>
              <a:rPr lang="en-US" altLang="x-none" sz="2000" dirty="0" smtClean="0">
                <a:ea typeface="ＭＳ Ｐゴシック" charset="-128"/>
              </a:rPr>
              <a:t>any operations are local</a:t>
            </a:r>
          </a:p>
          <a:p>
            <a:pPr lvl="1" eaLnBrk="1" hangingPunct="1"/>
            <a:r>
              <a:rPr lang="en-US" altLang="x-none" sz="1600" dirty="0">
                <a:ea typeface="ＭＳ Ｐゴシック" charset="-128"/>
              </a:rPr>
              <a:t>c</a:t>
            </a:r>
            <a:r>
              <a:rPr lang="en-US" altLang="x-none" sz="1600" dirty="0" smtClean="0">
                <a:ea typeface="ＭＳ Ｐゴシック" charset="-128"/>
              </a:rPr>
              <a:t>heck in/out form local repo</a:t>
            </a:r>
          </a:p>
          <a:p>
            <a:pPr lvl="1" eaLnBrk="1" hangingPunct="1"/>
            <a:r>
              <a:rPr lang="en-US" altLang="x-none" sz="1600" dirty="0">
                <a:ea typeface="ＭＳ Ｐゴシック" charset="-128"/>
              </a:rPr>
              <a:t>c</a:t>
            </a:r>
            <a:r>
              <a:rPr lang="en-US" altLang="x-none" sz="1600" dirty="0" smtClean="0">
                <a:ea typeface="ＭＳ Ｐゴシック" charset="-128"/>
              </a:rPr>
              <a:t>ommit changes to local repo</a:t>
            </a:r>
          </a:p>
          <a:p>
            <a:pPr lvl="1" eaLnBrk="1" hangingPunct="1"/>
            <a:r>
              <a:rPr lang="en-US" altLang="x-none" sz="1600" dirty="0">
                <a:ea typeface="ＭＳ Ｐゴシック" charset="-128"/>
              </a:rPr>
              <a:t>l</a:t>
            </a:r>
            <a:r>
              <a:rPr lang="en-US" altLang="x-none" sz="1600" dirty="0" smtClean="0">
                <a:ea typeface="ＭＳ Ｐゴシック" charset="-128"/>
              </a:rPr>
              <a:t>ocal repo keeps version history</a:t>
            </a:r>
          </a:p>
          <a:p>
            <a:pPr eaLnBrk="1" hangingPunct="1"/>
            <a:endParaRPr lang="en-US" altLang="x-none" sz="2000" dirty="0" smtClean="0">
              <a:ea typeface="ＭＳ Ｐゴシック" charset="-128"/>
            </a:endParaRPr>
          </a:p>
          <a:p>
            <a:pPr eaLnBrk="1" hangingPunct="1"/>
            <a:r>
              <a:rPr lang="en-US" altLang="x-none" sz="2000" dirty="0" smtClean="0">
                <a:ea typeface="ＭＳ Ｐゴシック" charset="-128"/>
              </a:rPr>
              <a:t>when done “push” back to the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Distributed Version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000" b="1" dirty="0" smtClean="0">
                <a:ea typeface="ＭＳ Ｐゴシック" charset="-128"/>
              </a:rPr>
              <a:t>Modify </a:t>
            </a:r>
            <a:r>
              <a:rPr lang="en-US" altLang="x-none" sz="2000" dirty="0" smtClean="0">
                <a:ea typeface="ＭＳ Ｐゴシック" charset="-128"/>
              </a:rPr>
              <a:t>files in your working directory</a:t>
            </a:r>
          </a:p>
          <a:p>
            <a:pPr eaLnBrk="1" hangingPunct="1"/>
            <a:r>
              <a:rPr lang="en-US" altLang="x-none" sz="2000" b="1" dirty="0" smtClean="0">
                <a:ea typeface="ＭＳ Ｐゴシック" charset="-128"/>
              </a:rPr>
              <a:t>Stage</a:t>
            </a:r>
            <a:r>
              <a:rPr lang="en-US" altLang="x-none" sz="2000" dirty="0" smtClean="0">
                <a:ea typeface="ＭＳ Ｐゴシック" charset="-128"/>
              </a:rPr>
              <a:t> files, adding snapshots of them to your staging area</a:t>
            </a:r>
          </a:p>
          <a:p>
            <a:pPr eaLnBrk="1" hangingPunct="1"/>
            <a:r>
              <a:rPr lang="en-US" altLang="x-none" sz="2000" b="1" dirty="0" smtClean="0">
                <a:ea typeface="ＭＳ Ｐゴシック" charset="-128"/>
              </a:rPr>
              <a:t>Commit</a:t>
            </a:r>
            <a:r>
              <a:rPr lang="en-US" altLang="x-none" sz="2000" dirty="0" smtClean="0">
                <a:ea typeface="ＭＳ Ｐゴシック" charset="-128"/>
              </a:rPr>
              <a:t> which takes the files in the staging area and stores that snapshot </a:t>
            </a:r>
            <a:r>
              <a:rPr lang="en-US" altLang="x-none" sz="2000" dirty="0" err="1" smtClean="0">
                <a:ea typeface="ＭＳ Ｐゴシック" charset="-128"/>
              </a:rPr>
              <a:t>premanently</a:t>
            </a:r>
            <a:r>
              <a:rPr lang="en-US" altLang="x-none" sz="2000" dirty="0" smtClean="0">
                <a:ea typeface="ＭＳ Ｐゴシック" charset="-128"/>
              </a:rPr>
              <a:t> to your </a:t>
            </a:r>
            <a:r>
              <a:rPr lang="en-US" altLang="x-none" sz="2000" dirty="0" err="1" smtClean="0">
                <a:ea typeface="ＭＳ Ｐゴシック" charset="-128"/>
              </a:rPr>
              <a:t>Git</a:t>
            </a:r>
            <a:r>
              <a:rPr lang="en-US" altLang="x-none" sz="2000" dirty="0" smtClean="0">
                <a:ea typeface="ＭＳ Ｐゴシック" charset="-128"/>
              </a:rPr>
              <a:t> repository</a:t>
            </a:r>
            <a:endParaRPr lang="x-none" altLang="x-none" sz="2000" b="1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Basic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Workflow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02639"/>
            <a:ext cx="3686175" cy="23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Set the name and email for </a:t>
            </a:r>
            <a:r>
              <a:rPr lang="en-US" sz="2000" dirty="0" err="1"/>
              <a:t>Git</a:t>
            </a:r>
            <a:r>
              <a:rPr lang="en-US" sz="2000" dirty="0"/>
              <a:t> to use when you commit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1600" dirty="0" err="1">
                <a:solidFill>
                  <a:schemeClr val="accent2"/>
                </a:solidFill>
              </a:rPr>
              <a:t>git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config</a:t>
            </a:r>
            <a:r>
              <a:rPr lang="en-US" sz="1600" dirty="0">
                <a:solidFill>
                  <a:schemeClr val="accent2"/>
                </a:solidFill>
              </a:rPr>
              <a:t> --global </a:t>
            </a:r>
            <a:r>
              <a:rPr lang="en-US" sz="1600" dirty="0" err="1">
                <a:solidFill>
                  <a:schemeClr val="accent2"/>
                </a:solidFill>
              </a:rPr>
              <a:t>user.name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“Anna Leskova"</a:t>
            </a:r>
            <a:r>
              <a:rPr lang="en-US" sz="1600" dirty="0" smtClean="0"/>
              <a:t> </a:t>
            </a:r>
          </a:p>
          <a:p>
            <a:pPr lvl="1" eaLnBrk="1" hangingPunct="1"/>
            <a:r>
              <a:rPr lang="en-US" sz="1600" dirty="0" err="1">
                <a:solidFill>
                  <a:schemeClr val="accent2"/>
                </a:solidFill>
              </a:rPr>
              <a:t>git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config</a:t>
            </a:r>
            <a:r>
              <a:rPr lang="en-US" sz="1600" dirty="0">
                <a:solidFill>
                  <a:schemeClr val="accent2"/>
                </a:solidFill>
              </a:rPr>
              <a:t> --global </a:t>
            </a:r>
            <a:r>
              <a:rPr lang="en-US" sz="1600" dirty="0" err="1" smtClean="0">
                <a:solidFill>
                  <a:schemeClr val="accent2"/>
                </a:solidFill>
              </a:rPr>
              <a:t>user.email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aleskova@berkeley.edu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sz="1600" dirty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000" dirty="0"/>
              <a:t>Set the editor that is used for writing commit messages: </a:t>
            </a:r>
            <a:r>
              <a:rPr lang="en-US" sz="2000" dirty="0" smtClean="0"/>
              <a:t>(</a:t>
            </a:r>
            <a:r>
              <a:rPr lang="en-US" altLang="x-none" sz="1600" dirty="0" smtClean="0">
                <a:ea typeface="ＭＳ Ｐゴシック" charset="-128"/>
              </a:rPr>
              <a:t>Optional! </a:t>
            </a:r>
            <a:r>
              <a:rPr lang="mr-IN" altLang="x-none" sz="1600" dirty="0" smtClean="0">
                <a:ea typeface="ＭＳ Ｐゴシック" charset="-128"/>
              </a:rPr>
              <a:t>–</a:t>
            </a:r>
            <a:r>
              <a:rPr lang="en-US" altLang="x-none" sz="1600" dirty="0" smtClean="0">
                <a:ea typeface="ＭＳ Ｐゴシック" charset="-128"/>
              </a:rPr>
              <a:t> default editor is vim)</a:t>
            </a:r>
            <a:endParaRPr lang="en-US" sz="2000" dirty="0" smtClean="0"/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config</a:t>
            </a:r>
            <a:r>
              <a:rPr lang="en-US" sz="1600" dirty="0" smtClean="0">
                <a:solidFill>
                  <a:schemeClr val="accent2"/>
                </a:solidFill>
              </a:rPr>
              <a:t> --global </a:t>
            </a:r>
            <a:r>
              <a:rPr lang="en-US" sz="1600" dirty="0" err="1" smtClean="0">
                <a:solidFill>
                  <a:schemeClr val="accent2"/>
                </a:solidFill>
              </a:rPr>
              <a:t>core.editor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nano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Initial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 create a new </a:t>
            </a:r>
            <a:r>
              <a:rPr lang="en-US" sz="2000" b="1" dirty="0"/>
              <a:t>local </a:t>
            </a:r>
            <a:r>
              <a:rPr lang="en-US" sz="2000" b="1" dirty="0" err="1"/>
              <a:t>Git</a:t>
            </a:r>
            <a:r>
              <a:rPr lang="en-US" sz="2000" b="1" dirty="0"/>
              <a:t> repo </a:t>
            </a:r>
            <a:r>
              <a:rPr lang="en-US" sz="2000" dirty="0"/>
              <a:t>in your current </a:t>
            </a:r>
            <a:r>
              <a:rPr lang="en-US" sz="2000" dirty="0" smtClean="0"/>
              <a:t>directory</a:t>
            </a:r>
          </a:p>
          <a:p>
            <a:pPr lvl="1" eaLnBrk="1" hangingPunct="1"/>
            <a:r>
              <a:rPr lang="en-US" sz="1600" dirty="0" err="1">
                <a:solidFill>
                  <a:schemeClr val="accent2"/>
                </a:solidFill>
              </a:rPr>
              <a:t>g</a:t>
            </a:r>
            <a:r>
              <a:rPr lang="en-US" sz="1600" dirty="0" err="1" smtClean="0">
                <a:solidFill>
                  <a:schemeClr val="accent2"/>
                </a:solidFill>
              </a:rPr>
              <a:t>it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init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 eaLnBrk="1" hangingPunct="1"/>
            <a:r>
              <a:rPr lang="en-US" sz="1200" dirty="0" smtClean="0"/>
              <a:t>will </a:t>
            </a:r>
            <a:r>
              <a:rPr lang="en-US" sz="1200" dirty="0"/>
              <a:t>create a .</a:t>
            </a:r>
            <a:r>
              <a:rPr lang="en-US" sz="1200" dirty="0" err="1"/>
              <a:t>git</a:t>
            </a:r>
            <a:r>
              <a:rPr lang="en-US" sz="1200" dirty="0"/>
              <a:t> directory in your current </a:t>
            </a:r>
            <a:r>
              <a:rPr lang="en-US" sz="1200" dirty="0" smtClean="0"/>
              <a:t>directory</a:t>
            </a:r>
          </a:p>
          <a:p>
            <a:pPr lvl="2" eaLnBrk="1" hangingPunct="1"/>
            <a:r>
              <a:rPr lang="en-US" sz="1200" dirty="0" smtClean="0"/>
              <a:t>now </a:t>
            </a:r>
            <a:r>
              <a:rPr lang="en-US" sz="1200" dirty="0"/>
              <a:t>you can commit files in that directory into the repo</a:t>
            </a:r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add </a:t>
            </a:r>
            <a:r>
              <a:rPr lang="en-US" sz="1600" i="1" dirty="0" smtClean="0">
                <a:solidFill>
                  <a:schemeClr val="accent2"/>
                </a:solidFill>
              </a:rPr>
              <a:t>filename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commit </a:t>
            </a:r>
            <a:r>
              <a:rPr lang="mr-IN" sz="1600" dirty="0" smtClean="0">
                <a:solidFill>
                  <a:schemeClr val="accent2"/>
                </a:solidFill>
              </a:rPr>
              <a:t>–</a:t>
            </a:r>
            <a:r>
              <a:rPr lang="en-US" sz="1600" dirty="0" smtClean="0">
                <a:solidFill>
                  <a:schemeClr val="accent2"/>
                </a:solidFill>
              </a:rPr>
              <a:t>m </a:t>
            </a:r>
            <a:r>
              <a:rPr lang="en-US" sz="1600" i="1" dirty="0" smtClean="0">
                <a:solidFill>
                  <a:schemeClr val="accent2"/>
                </a:solidFill>
              </a:rPr>
              <a:t>“commit message”</a:t>
            </a:r>
          </a:p>
          <a:p>
            <a:pPr lvl="2" eaLnBrk="1" hangingPunct="1"/>
            <a:r>
              <a:rPr lang="en-US" sz="1200" dirty="0" smtClean="0"/>
              <a:t>-m indicating a message</a:t>
            </a:r>
          </a:p>
          <a:p>
            <a:pPr lvl="2" eaLnBrk="1" hangingPunct="1"/>
            <a:endParaRPr lang="en-US" sz="1200" dirty="0" smtClean="0"/>
          </a:p>
          <a:p>
            <a:pPr eaLnBrk="1" hangingPunct="1"/>
            <a:r>
              <a:rPr lang="en-US" sz="2000" dirty="0"/>
              <a:t>To </a:t>
            </a:r>
            <a:r>
              <a:rPr lang="en-US" sz="2000" b="1" dirty="0"/>
              <a:t>clone a remote repo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your current directory: </a:t>
            </a:r>
            <a:endParaRPr lang="en-US" sz="2000" dirty="0" smtClean="0"/>
          </a:p>
          <a:p>
            <a:pPr lvl="1" eaLnBrk="1" hangingPunct="1"/>
            <a:r>
              <a:rPr lang="en-US" sz="1600" dirty="0" err="1">
                <a:solidFill>
                  <a:schemeClr val="accent2"/>
                </a:solidFill>
              </a:rPr>
              <a:t>git</a:t>
            </a:r>
            <a:r>
              <a:rPr lang="en-US" sz="1600" dirty="0">
                <a:solidFill>
                  <a:schemeClr val="accent2"/>
                </a:solidFill>
              </a:rPr>
              <a:t> clone </a:t>
            </a:r>
            <a:r>
              <a:rPr lang="en-US" sz="1600" i="1" dirty="0" err="1">
                <a:solidFill>
                  <a:schemeClr val="accent2"/>
                </a:solidFill>
              </a:rPr>
              <a:t>url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i="1" dirty="0" err="1" smtClean="0">
                <a:solidFill>
                  <a:schemeClr val="accent2"/>
                </a:solidFill>
              </a:rPr>
              <a:t>localDirectoryName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1600" dirty="0"/>
              <a:t>create the given local directory, containing a working copy of the files from the </a:t>
            </a:r>
            <a:r>
              <a:rPr lang="en-US" sz="1600" dirty="0" smtClean="0"/>
              <a:t>repo</a:t>
            </a:r>
            <a:endParaRPr lang="en-US" sz="16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Creating 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1861"/>
              </p:ext>
            </p:extLst>
          </p:nvPr>
        </p:nvGraphicFramePr>
        <p:xfrm>
          <a:off x="457200" y="108331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clone </a:t>
                      </a:r>
                      <a:r>
                        <a:rPr lang="en-US" i="1" baseline="0" dirty="0" err="1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copies a remote repository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add </a:t>
                      </a:r>
                      <a:r>
                        <a:rPr lang="en-US" i="1" baseline="0" dirty="0" smtClean="0">
                          <a:solidFill>
                            <a:schemeClr val="accent2"/>
                          </a:solidFill>
                        </a:rPr>
                        <a:t>file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file</a:t>
                      </a:r>
                      <a:r>
                        <a:rPr lang="en-US" baseline="0" dirty="0" smtClean="0"/>
                        <a:t> contents to the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commit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records a snapshot of the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status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the status of your files in the working directory and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help [command]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help info about a particular 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pull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r>
                        <a:rPr lang="en-US" baseline="0" dirty="0" smtClean="0"/>
                        <a:t> from a remote repo and try to merge into the current repository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push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data or branches</a:t>
                      </a:r>
                      <a:r>
                        <a:rPr lang="en-US" baseline="0" dirty="0" smtClean="0"/>
                        <a:t> to a remote repository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undo changes before </a:t>
            </a:r>
            <a:r>
              <a:rPr lang="en-US" sz="2000" dirty="0" err="1" smtClean="0"/>
              <a:t>commiting</a:t>
            </a:r>
            <a:r>
              <a:rPr lang="en-US" sz="2000" dirty="0" smtClean="0"/>
              <a:t> them </a:t>
            </a:r>
          </a:p>
          <a:p>
            <a:pPr eaLnBrk="1" hangingPunct="1"/>
            <a:endParaRPr lang="en-US" sz="2000" dirty="0" smtClean="0"/>
          </a:p>
          <a:p>
            <a:pPr lvl="1" eaLnBrk="1" hangingPunct="1"/>
            <a:r>
              <a:rPr lang="en-US" sz="1600" dirty="0" err="1">
                <a:solidFill>
                  <a:schemeClr val="accent2"/>
                </a:solidFill>
              </a:rPr>
              <a:t>g</a:t>
            </a:r>
            <a:r>
              <a:rPr lang="en-US" sz="1600" dirty="0" err="1" smtClean="0">
                <a:solidFill>
                  <a:schemeClr val="accent2"/>
                </a:solidFill>
              </a:rPr>
              <a:t>it</a:t>
            </a:r>
            <a:r>
              <a:rPr lang="en-US" sz="1600" dirty="0" smtClean="0">
                <a:solidFill>
                  <a:schemeClr val="accent2"/>
                </a:solidFill>
              </a:rPr>
              <a:t> reset HEAD -- </a:t>
            </a:r>
            <a:r>
              <a:rPr lang="en-US" sz="1600" i="1" dirty="0" smtClean="0">
                <a:solidFill>
                  <a:schemeClr val="accent2"/>
                </a:solidFill>
              </a:rPr>
              <a:t>filename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 eaLnBrk="1" hangingPunct="1"/>
            <a:r>
              <a:rPr lang="en-US" sz="1200" dirty="0" err="1"/>
              <a:t>u</a:t>
            </a:r>
            <a:r>
              <a:rPr lang="en-US" sz="1200" dirty="0" err="1" smtClean="0"/>
              <a:t>nstages</a:t>
            </a:r>
            <a:r>
              <a:rPr lang="en-US" sz="1200" dirty="0" smtClean="0"/>
              <a:t> the file</a:t>
            </a:r>
            <a:endParaRPr lang="en-US" sz="1200" dirty="0"/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sz="1600" dirty="0" err="1" smtClean="0">
                <a:solidFill>
                  <a:schemeClr val="accent2"/>
                </a:solidFill>
              </a:rPr>
              <a:t>git</a:t>
            </a:r>
            <a:r>
              <a:rPr lang="en-US" sz="1600" dirty="0" smtClean="0">
                <a:solidFill>
                  <a:schemeClr val="accent2"/>
                </a:solidFill>
              </a:rPr>
              <a:t> stash -- </a:t>
            </a:r>
            <a:r>
              <a:rPr lang="en-US" sz="1600" i="1" dirty="0" smtClean="0">
                <a:solidFill>
                  <a:schemeClr val="accent2"/>
                </a:solidFill>
              </a:rPr>
              <a:t>filename </a:t>
            </a:r>
          </a:p>
          <a:p>
            <a:pPr lvl="2" eaLnBrk="1" hangingPunct="1"/>
            <a:r>
              <a:rPr lang="en-US" sz="1200" i="1" dirty="0"/>
              <a:t>u</a:t>
            </a:r>
            <a:r>
              <a:rPr lang="en-US" sz="1200" i="1" dirty="0" smtClean="0"/>
              <a:t>ndoes all your changes</a:t>
            </a: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Undoing Changes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8268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view status of files in working directory and staging area</a:t>
            </a:r>
            <a:endParaRPr lang="en-US" sz="2000" dirty="0" smtClean="0"/>
          </a:p>
          <a:p>
            <a:pPr lvl="1" eaLnBrk="1" hangingPunct="1"/>
            <a:r>
              <a:rPr lang="en-US" sz="2000" dirty="0" err="1">
                <a:solidFill>
                  <a:schemeClr val="accent2"/>
                </a:solidFill>
              </a:rPr>
              <a:t>g</a:t>
            </a:r>
            <a:r>
              <a:rPr lang="en-US" sz="2000" dirty="0" err="1" smtClean="0">
                <a:solidFill>
                  <a:schemeClr val="accent2"/>
                </a:solidFill>
              </a:rPr>
              <a:t>it</a:t>
            </a:r>
            <a:r>
              <a:rPr lang="en-US" sz="2000" dirty="0" smtClean="0">
                <a:solidFill>
                  <a:schemeClr val="accent2"/>
                </a:solidFill>
              </a:rPr>
              <a:t> status</a:t>
            </a:r>
          </a:p>
          <a:p>
            <a:pPr lvl="2" eaLnBrk="1" hangingPunct="1"/>
            <a:r>
              <a:rPr lang="en-US" sz="1800" dirty="0"/>
              <a:t>view the status of your files in the working directory and staging </a:t>
            </a:r>
            <a:r>
              <a:rPr lang="en-US" sz="1800" dirty="0" smtClean="0"/>
              <a:t>area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2000" dirty="0" err="1">
                <a:solidFill>
                  <a:schemeClr val="accent2"/>
                </a:solidFill>
              </a:rPr>
              <a:t>g</a:t>
            </a:r>
            <a:r>
              <a:rPr lang="en-US" sz="2000" dirty="0" err="1" smtClean="0">
                <a:solidFill>
                  <a:schemeClr val="accent2"/>
                </a:solidFill>
              </a:rPr>
              <a:t>it</a:t>
            </a:r>
            <a:r>
              <a:rPr lang="en-US" sz="2000" dirty="0" smtClean="0">
                <a:solidFill>
                  <a:schemeClr val="accent2"/>
                </a:solidFill>
              </a:rPr>
              <a:t> log</a:t>
            </a:r>
          </a:p>
          <a:p>
            <a:pPr lvl="2" eaLnBrk="1" hangingPunct="1"/>
            <a:r>
              <a:rPr lang="en-US" sz="1800" dirty="0" smtClean="0"/>
              <a:t>See all the changes that your local repo went through</a:t>
            </a:r>
          </a:p>
          <a:p>
            <a:pPr lvl="2" eaLnBrk="1" hangingPunct="1"/>
            <a:r>
              <a:rPr lang="en-US" sz="1800" dirty="0" err="1" smtClean="0">
                <a:solidFill>
                  <a:schemeClr val="accent2"/>
                </a:solidFill>
              </a:rPr>
              <a:t>git</a:t>
            </a:r>
            <a:r>
              <a:rPr lang="en-US" sz="1800" dirty="0" smtClean="0">
                <a:solidFill>
                  <a:schemeClr val="accent2"/>
                </a:solidFill>
              </a:rPr>
              <a:t> log -- </a:t>
            </a:r>
            <a:r>
              <a:rPr lang="en-US" sz="1800" dirty="0" err="1" smtClean="0">
                <a:solidFill>
                  <a:schemeClr val="accent2"/>
                </a:solidFill>
              </a:rPr>
              <a:t>oneline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</a:p>
          <a:p>
            <a:pPr lvl="2" eaLnBrk="1" hangingPunct="1"/>
            <a:r>
              <a:rPr lang="en-US" sz="1800" dirty="0" err="1" smtClean="0">
                <a:solidFill>
                  <a:schemeClr val="accent2"/>
                </a:solidFill>
              </a:rPr>
              <a:t>git</a:t>
            </a:r>
            <a:r>
              <a:rPr lang="en-US" sz="1800" dirty="0" smtClean="0">
                <a:solidFill>
                  <a:schemeClr val="accent2"/>
                </a:solidFill>
              </a:rPr>
              <a:t> log 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Viewing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13281</TotalTime>
  <Words>803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Mangal</vt:lpstr>
      <vt:lpstr>ＭＳ Ｐゴシック</vt:lpstr>
      <vt:lpstr>Arial</vt:lpstr>
      <vt:lpstr>Calibri</vt:lpstr>
      <vt:lpstr>Open Sans</vt:lpstr>
      <vt:lpstr>Source Sans Pro</vt:lpstr>
      <vt:lpstr>Source Sans Pro ExtraLight</vt:lpstr>
      <vt:lpstr>Office Theme</vt:lpstr>
      <vt:lpstr>Giting Good with Git </vt:lpstr>
      <vt:lpstr>What’s Git???</vt:lpstr>
      <vt:lpstr>Distributed Version Control System</vt:lpstr>
      <vt:lpstr>Basic Git Workflow</vt:lpstr>
      <vt:lpstr>Initial Git Configuration</vt:lpstr>
      <vt:lpstr>Creating a Git Repository</vt:lpstr>
      <vt:lpstr>Git Commands</vt:lpstr>
      <vt:lpstr>Undoing Changes</vt:lpstr>
      <vt:lpstr>Viewing Changes</vt:lpstr>
      <vt:lpstr>Branching and Merging</vt:lpstr>
      <vt:lpstr>Rebase</vt:lpstr>
      <vt:lpstr>Rebase Awesomness</vt:lpstr>
      <vt:lpstr>Rebase Awesomness</vt:lpstr>
      <vt:lpstr>Rebase Example</vt:lpstr>
      <vt:lpstr>git cherry-pick</vt:lpstr>
      <vt:lpstr>Merge Conflicts</vt:lpstr>
      <vt:lpstr>Real Life Example - Google</vt:lpstr>
      <vt:lpstr>GitHub</vt:lpstr>
      <vt:lpstr>Installing Git</vt:lpstr>
      <vt:lpstr>Extra - Git Some Resources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Anna Leskova</cp:lastModifiedBy>
  <cp:revision>543</cp:revision>
  <cp:lastPrinted>2017-09-10T18:26:37Z</cp:lastPrinted>
  <dcterms:created xsi:type="dcterms:W3CDTF">2014-06-10T02:15:29Z</dcterms:created>
  <dcterms:modified xsi:type="dcterms:W3CDTF">2017-09-18T22:32:28Z</dcterms:modified>
</cp:coreProperties>
</file>