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1"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4264"/>
    <p:restoredTop sz="94690"/>
  </p:normalViewPr>
  <p:slideViewPr>
    <p:cSldViewPr snapToGrid="0" snapToObjects="1">
      <p:cViewPr>
        <p:scale>
          <a:sx n="18" d="100"/>
          <a:sy n="18" d="100"/>
        </p:scale>
        <p:origin x="1520" y="28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9/10/18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5054419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9/10/18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7425935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smtClean="0"/>
              <a:t>9/10/18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115258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smtClean="0"/>
              <a:t>9/10/18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156299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smtClean="0"/>
              <a:t>9/10/18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1449386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smtClean="0"/>
              <a:t>9/10/18</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6544040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smtClean="0"/>
              <a:t>9/10/18</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7348002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9/10/18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7210947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9/10/18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076006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9/10/18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846676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smtClean="0"/>
              <a:t>9/10/18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8012273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t>9/10/18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779831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smtClean="0"/>
              <a:t>9/10/18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401229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smtClean="0"/>
              <a:t>9/10/18</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7565104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smtClean="0"/>
              <a:t>9/10/18</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6898770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4509A250-FF31-4206-8172-F9D3106AACB1}" type="datetimeFigureOut">
              <a:rPr lang="en-US" smtClean="0"/>
              <a:t>9/10/18</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3492903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9/10/18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306021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smtClean="0"/>
              <a:t>9/10/18</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1131513890"/>
      </p:ext>
    </p:extLst>
  </p:cSld>
  <p:clrMap bg1="dk1" tx1="lt1" bg2="dk2" tx2="lt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84" r:id="rId13"/>
    <p:sldLayoutId id="2147483685" r:id="rId14"/>
    <p:sldLayoutId id="2147483686" r:id="rId15"/>
    <p:sldLayoutId id="2147483687" r:id="rId16"/>
    <p:sldLayoutId id="2147483688"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overleaf.com/latex/learn/free-online-introduction-to-latex-part-2" TargetMode="External"/><Relationship Id="rId2" Type="http://schemas.openxmlformats.org/officeDocument/2006/relationships/hyperlink" Target="https://www.overleaf.com/latex/learn/free-online-introduction-to-latex-part-1#.Vd6sv7S57BI" TargetMode="External"/><Relationship Id="rId1" Type="http://schemas.openxmlformats.org/officeDocument/2006/relationships/slideLayout" Target="../slideLayouts/slideLayout2.xml"/><Relationship Id="rId4" Type="http://schemas.openxmlformats.org/officeDocument/2006/relationships/hyperlink" Target="https://www.overleaf.com/latex/learn/free-online-introduction-to-latex-part-3"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76DD7-29F7-844B-AC15-9B5B64C34023}"/>
              </a:ext>
            </a:extLst>
          </p:cNvPr>
          <p:cNvSpPr>
            <a:spLocks noGrp="1"/>
          </p:cNvSpPr>
          <p:nvPr>
            <p:ph type="ctrTitle"/>
          </p:nvPr>
        </p:nvSpPr>
        <p:spPr>
          <a:xfrm>
            <a:off x="1154955" y="886691"/>
            <a:ext cx="8825658" cy="914400"/>
          </a:xfrm>
        </p:spPr>
        <p:txBody>
          <a:bodyPr/>
          <a:lstStyle/>
          <a:p>
            <a:r>
              <a:rPr lang="en-US" dirty="0"/>
              <a:t>Why Learn Latex?</a:t>
            </a:r>
          </a:p>
        </p:txBody>
      </p:sp>
      <p:sp>
        <p:nvSpPr>
          <p:cNvPr id="3" name="Subtitle 2">
            <a:extLst>
              <a:ext uri="{FF2B5EF4-FFF2-40B4-BE49-F238E27FC236}">
                <a16:creationId xmlns:a16="http://schemas.microsoft.com/office/drawing/2014/main" id="{D13D97FD-30B1-2648-9E89-47A73930E5DC}"/>
              </a:ext>
            </a:extLst>
          </p:cNvPr>
          <p:cNvSpPr>
            <a:spLocks noGrp="1"/>
          </p:cNvSpPr>
          <p:nvPr>
            <p:ph type="subTitle" idx="1"/>
          </p:nvPr>
        </p:nvSpPr>
        <p:spPr>
          <a:xfrm>
            <a:off x="1154955" y="2022764"/>
            <a:ext cx="8825658" cy="3616036"/>
          </a:xfrm>
        </p:spPr>
        <p:txBody>
          <a:bodyPr>
            <a:normAutofit/>
          </a:bodyPr>
          <a:lstStyle/>
          <a:p>
            <a:pPr marL="457200" indent="-457200">
              <a:buFont typeface="+mj-lt"/>
              <a:buAutoNum type="arabicPeriod"/>
            </a:pPr>
            <a:r>
              <a:rPr lang="en-US" sz="2800" b="1" dirty="0">
                <a:solidFill>
                  <a:schemeClr val="tx1"/>
                </a:solidFill>
              </a:rPr>
              <a:t>Latex is  used all over the world for scientific documents, books as well as many other forms of publishing.</a:t>
            </a:r>
          </a:p>
          <a:p>
            <a:pPr marL="457200" indent="-457200">
              <a:buFont typeface="+mj-lt"/>
              <a:buAutoNum type="arabicPeriod"/>
            </a:pPr>
            <a:r>
              <a:rPr lang="en-US" sz="2800" b="1" dirty="0">
                <a:solidFill>
                  <a:schemeClr val="tx1"/>
                </a:solidFill>
              </a:rPr>
              <a:t>One of the most important reasons people use latex is that it separates the content of the document from the style.</a:t>
            </a:r>
          </a:p>
          <a:p>
            <a:pPr marL="457200" indent="-457200">
              <a:buFont typeface="+mj-lt"/>
              <a:buAutoNum type="arabicPeriod"/>
            </a:pPr>
            <a:r>
              <a:rPr lang="en-US" sz="2800" b="1" dirty="0">
                <a:solidFill>
                  <a:schemeClr val="tx1"/>
                </a:solidFill>
              </a:rPr>
              <a:t>Some of you will be using latex in cs70 .</a:t>
            </a:r>
          </a:p>
        </p:txBody>
      </p:sp>
    </p:spTree>
    <p:extLst>
      <p:ext uri="{BB962C8B-B14F-4D97-AF65-F5344CB8AC3E}">
        <p14:creationId xmlns:p14="http://schemas.microsoft.com/office/powerpoint/2010/main" val="21637661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9E21C-884A-914D-BE5D-866320508A63}"/>
              </a:ext>
            </a:extLst>
          </p:cNvPr>
          <p:cNvSpPr>
            <a:spLocks noGrp="1"/>
          </p:cNvSpPr>
          <p:nvPr>
            <p:ph type="title"/>
          </p:nvPr>
        </p:nvSpPr>
        <p:spPr>
          <a:xfrm>
            <a:off x="2828925" y="452718"/>
            <a:ext cx="7221909" cy="1004607"/>
          </a:xfrm>
        </p:spPr>
        <p:txBody>
          <a:bodyPr/>
          <a:lstStyle/>
          <a:p>
            <a:r>
              <a:rPr lang="en-US" b="1" dirty="0"/>
              <a:t>BASIC FORMATTING</a:t>
            </a:r>
          </a:p>
        </p:txBody>
      </p:sp>
      <p:pic>
        <p:nvPicPr>
          <p:cNvPr id="8" name="Content Placeholder 7">
            <a:extLst>
              <a:ext uri="{FF2B5EF4-FFF2-40B4-BE49-F238E27FC236}">
                <a16:creationId xmlns:a16="http://schemas.microsoft.com/office/drawing/2014/main" id="{EDACFAE4-2B53-ED43-B36F-F15840EE6B23}"/>
              </a:ext>
            </a:extLst>
          </p:cNvPr>
          <p:cNvPicPr>
            <a:picLocks noGrp="1" noChangeAspect="1"/>
          </p:cNvPicPr>
          <p:nvPr>
            <p:ph idx="1"/>
          </p:nvPr>
        </p:nvPicPr>
        <p:blipFill>
          <a:blip r:embed="rId2"/>
          <a:stretch>
            <a:fillRect/>
          </a:stretch>
        </p:blipFill>
        <p:spPr>
          <a:xfrm>
            <a:off x="557870" y="1457324"/>
            <a:ext cx="4985680" cy="4924285"/>
          </a:xfrm>
        </p:spPr>
      </p:pic>
      <p:pic>
        <p:nvPicPr>
          <p:cNvPr id="10" name="Picture 9">
            <a:extLst>
              <a:ext uri="{FF2B5EF4-FFF2-40B4-BE49-F238E27FC236}">
                <a16:creationId xmlns:a16="http://schemas.microsoft.com/office/drawing/2014/main" id="{3F6B4BDE-888C-F346-BD09-9B4FC1DB0928}"/>
              </a:ext>
            </a:extLst>
          </p:cNvPr>
          <p:cNvPicPr>
            <a:picLocks noChangeAspect="1"/>
          </p:cNvPicPr>
          <p:nvPr/>
        </p:nvPicPr>
        <p:blipFill>
          <a:blip r:embed="rId3"/>
          <a:stretch>
            <a:fillRect/>
          </a:stretch>
        </p:blipFill>
        <p:spPr>
          <a:xfrm>
            <a:off x="6205086" y="1405078"/>
            <a:ext cx="5382527" cy="4976532"/>
          </a:xfrm>
          <a:prstGeom prst="rect">
            <a:avLst/>
          </a:prstGeom>
        </p:spPr>
      </p:pic>
    </p:spTree>
    <p:extLst>
      <p:ext uri="{BB962C8B-B14F-4D97-AF65-F5344CB8AC3E}">
        <p14:creationId xmlns:p14="http://schemas.microsoft.com/office/powerpoint/2010/main" val="20714082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D6DE4-5B50-2E49-BE31-BE0EBE904BF4}"/>
              </a:ext>
            </a:extLst>
          </p:cNvPr>
          <p:cNvSpPr>
            <a:spLocks noGrp="1"/>
          </p:cNvSpPr>
          <p:nvPr>
            <p:ph type="title"/>
          </p:nvPr>
        </p:nvSpPr>
        <p:spPr>
          <a:xfrm>
            <a:off x="2857500" y="452718"/>
            <a:ext cx="7193334" cy="890307"/>
          </a:xfrm>
        </p:spPr>
        <p:txBody>
          <a:bodyPr/>
          <a:lstStyle/>
          <a:p>
            <a:r>
              <a:rPr lang="en-US" b="1" dirty="0"/>
              <a:t>CREATING TABLES</a:t>
            </a:r>
          </a:p>
        </p:txBody>
      </p:sp>
      <p:pic>
        <p:nvPicPr>
          <p:cNvPr id="5" name="Content Placeholder 4">
            <a:extLst>
              <a:ext uri="{FF2B5EF4-FFF2-40B4-BE49-F238E27FC236}">
                <a16:creationId xmlns:a16="http://schemas.microsoft.com/office/drawing/2014/main" id="{2C9DA963-2C90-664C-AA5E-724421BFA891}"/>
              </a:ext>
            </a:extLst>
          </p:cNvPr>
          <p:cNvPicPr>
            <a:picLocks noGrp="1" noChangeAspect="1"/>
          </p:cNvPicPr>
          <p:nvPr>
            <p:ph idx="1"/>
          </p:nvPr>
        </p:nvPicPr>
        <p:blipFill>
          <a:blip r:embed="rId2"/>
          <a:stretch>
            <a:fillRect/>
          </a:stretch>
        </p:blipFill>
        <p:spPr>
          <a:xfrm>
            <a:off x="1685925" y="1343025"/>
            <a:ext cx="7743825" cy="4886325"/>
          </a:xfrm>
        </p:spPr>
      </p:pic>
    </p:spTree>
    <p:extLst>
      <p:ext uri="{BB962C8B-B14F-4D97-AF65-F5344CB8AC3E}">
        <p14:creationId xmlns:p14="http://schemas.microsoft.com/office/powerpoint/2010/main" val="12923062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232FA-73FC-BB4B-BA8B-9214843DC7EB}"/>
              </a:ext>
            </a:extLst>
          </p:cNvPr>
          <p:cNvSpPr>
            <a:spLocks noGrp="1"/>
          </p:cNvSpPr>
          <p:nvPr>
            <p:ph type="title"/>
          </p:nvPr>
        </p:nvSpPr>
        <p:spPr>
          <a:xfrm>
            <a:off x="3457575" y="452718"/>
            <a:ext cx="6593259" cy="776007"/>
          </a:xfrm>
        </p:spPr>
        <p:txBody>
          <a:bodyPr/>
          <a:lstStyle/>
          <a:p>
            <a:r>
              <a:rPr lang="en-US" b="1" dirty="0"/>
              <a:t>SOME RESOURCES</a:t>
            </a:r>
          </a:p>
        </p:txBody>
      </p:sp>
      <p:sp>
        <p:nvSpPr>
          <p:cNvPr id="3" name="Content Placeholder 2">
            <a:extLst>
              <a:ext uri="{FF2B5EF4-FFF2-40B4-BE49-F238E27FC236}">
                <a16:creationId xmlns:a16="http://schemas.microsoft.com/office/drawing/2014/main" id="{A255EC06-6E44-5240-8491-983843FAB910}"/>
              </a:ext>
            </a:extLst>
          </p:cNvPr>
          <p:cNvSpPr>
            <a:spLocks noGrp="1"/>
          </p:cNvSpPr>
          <p:nvPr>
            <p:ph idx="1"/>
          </p:nvPr>
        </p:nvSpPr>
        <p:spPr>
          <a:xfrm>
            <a:off x="1103312" y="1228726"/>
            <a:ext cx="10069513" cy="5019674"/>
          </a:xfrm>
        </p:spPr>
        <p:txBody>
          <a:bodyPr>
            <a:normAutofit fontScale="92500" lnSpcReduction="20000"/>
          </a:bodyPr>
          <a:lstStyle/>
          <a:p>
            <a:r>
              <a:rPr lang="en-US" sz="3200" dirty="0"/>
              <a:t>The following are links to my favorite </a:t>
            </a:r>
            <a:r>
              <a:rPr lang="en-US" sz="3200" dirty="0" err="1"/>
              <a:t>LaTeX</a:t>
            </a:r>
            <a:r>
              <a:rPr lang="en-US" sz="3200" dirty="0"/>
              <a:t> tutorial. They cover the most basic to slightly advanced </a:t>
            </a:r>
            <a:r>
              <a:rPr lang="en-US" sz="3200" dirty="0" err="1"/>
              <a:t>LaTeX</a:t>
            </a:r>
            <a:r>
              <a:rPr lang="en-US" sz="3200" dirty="0"/>
              <a:t>, which you may need in this course.</a:t>
            </a:r>
          </a:p>
          <a:p>
            <a:r>
              <a:rPr lang="en-US" sz="3200" dirty="0">
                <a:hlinkClick r:id="rId2"/>
              </a:rPr>
              <a:t>https://www.overleaf.com/latex/learn/free-online-introduction-to-latex-part-1</a:t>
            </a:r>
            <a:endParaRPr lang="en-US" sz="3200" dirty="0"/>
          </a:p>
          <a:p>
            <a:r>
              <a:rPr lang="en-US" sz="3200" dirty="0">
                <a:hlinkClick r:id="rId3"/>
              </a:rPr>
              <a:t>https://www.overleaf.com/latex/learn/free-online-introduction-to-latex-part-2</a:t>
            </a:r>
            <a:endParaRPr lang="en-US" sz="3200" dirty="0"/>
          </a:p>
          <a:p>
            <a:r>
              <a:rPr lang="en-US" sz="3200" dirty="0">
                <a:hlinkClick r:id="rId4"/>
              </a:rPr>
              <a:t>https://www.overleaf.com/latex/learn/free-online-introduction-to-latex-part-3</a:t>
            </a:r>
            <a:endParaRPr lang="en-US" sz="3200" dirty="0"/>
          </a:p>
          <a:p>
            <a:r>
              <a:rPr lang="en-US" sz="3200" dirty="0"/>
              <a:t>If you get stuck, Stack Overflow may be one of your best friends.</a:t>
            </a:r>
          </a:p>
          <a:p>
            <a:endParaRPr lang="en-US" dirty="0"/>
          </a:p>
        </p:txBody>
      </p:sp>
    </p:spTree>
    <p:extLst>
      <p:ext uri="{BB962C8B-B14F-4D97-AF65-F5344CB8AC3E}">
        <p14:creationId xmlns:p14="http://schemas.microsoft.com/office/powerpoint/2010/main" val="25592819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2000"/>
                <a:hueMod val="108000"/>
                <a:satMod val="164000"/>
                <a:lumMod val="69000"/>
              </a:schemeClr>
              <a:schemeClr val="bg2">
                <a:tint val="96000"/>
                <a:hueMod val="90000"/>
                <a:satMod val="130000"/>
                <a:lumMod val="134000"/>
              </a:schemeClr>
            </a:duotone>
            <a:extLst/>
          </a:blip>
          <a:stretch/>
        </a:blipFill>
        <a:effectLst/>
      </p:bgPr>
    </p:bg>
    <p:spTree>
      <p:nvGrpSpPr>
        <p:cNvPr id="1" name=""/>
        <p:cNvGrpSpPr/>
        <p:nvPr/>
      </p:nvGrpSpPr>
      <p:grpSpPr>
        <a:xfrm>
          <a:off x="0" y="0"/>
          <a:ext cx="0" cy="0"/>
          <a:chOff x="0" y="0"/>
          <a:chExt cx="0" cy="0"/>
        </a:xfrm>
      </p:grpSpPr>
      <p:sp>
        <p:nvSpPr>
          <p:cNvPr id="13" name="Freeform 7">
            <a:extLst>
              <a:ext uri="{FF2B5EF4-FFF2-40B4-BE49-F238E27FC236}">
                <a16:creationId xmlns:a16="http://schemas.microsoft.com/office/drawing/2014/main" id="{0A01F2A2-AEDD-47DC-AFB5-B97CEB9A53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9BA81571-F1C1-804B-A9B0-37A15D63627C}"/>
              </a:ext>
            </a:extLst>
          </p:cNvPr>
          <p:cNvSpPr>
            <a:spLocks noGrp="1"/>
          </p:cNvSpPr>
          <p:nvPr>
            <p:ph type="title"/>
          </p:nvPr>
        </p:nvSpPr>
        <p:spPr>
          <a:xfrm>
            <a:off x="648930" y="629267"/>
            <a:ext cx="9252154" cy="1132800"/>
          </a:xfrm>
        </p:spPr>
        <p:txBody>
          <a:bodyPr>
            <a:normAutofit/>
          </a:bodyPr>
          <a:lstStyle/>
          <a:p>
            <a:r>
              <a:rPr lang="en-US" sz="4000" b="1" dirty="0"/>
              <a:t>WRITING YOUR FIRST PIECE OF </a:t>
            </a:r>
            <a:r>
              <a:rPr lang="en-US" sz="4000" b="1" dirty="0" err="1"/>
              <a:t>LaTeX</a:t>
            </a:r>
            <a:endParaRPr lang="en-US" sz="4000" b="1" dirty="0"/>
          </a:p>
        </p:txBody>
      </p:sp>
      <p:sp>
        <p:nvSpPr>
          <p:cNvPr id="15" name="Rectangle 14">
            <a:extLst>
              <a:ext uri="{FF2B5EF4-FFF2-40B4-BE49-F238E27FC236}">
                <a16:creationId xmlns:a16="http://schemas.microsoft.com/office/drawing/2014/main" id="{DB5AF5F3-AD0A-4EFA-854A-47C780F262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924298"/>
            <a:ext cx="12192417" cy="293370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5">
            <a:extLst>
              <a:ext uri="{FF2B5EF4-FFF2-40B4-BE49-F238E27FC236}">
                <a16:creationId xmlns:a16="http://schemas.microsoft.com/office/drawing/2014/main" id="{1E3D6D6C-E192-4135-B1DB-17C71EEBC9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1695" cy="2802467"/>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sp>
        <p:nvSpPr>
          <p:cNvPr id="10" name="Content Placeholder 9">
            <a:extLst>
              <a:ext uri="{FF2B5EF4-FFF2-40B4-BE49-F238E27FC236}">
                <a16:creationId xmlns:a16="http://schemas.microsoft.com/office/drawing/2014/main" id="{DD554326-07CF-4AA2-96E4-00C507D529B3}"/>
              </a:ext>
            </a:extLst>
          </p:cNvPr>
          <p:cNvSpPr>
            <a:spLocks noGrp="1"/>
          </p:cNvSpPr>
          <p:nvPr>
            <p:ph idx="1"/>
          </p:nvPr>
        </p:nvSpPr>
        <p:spPr>
          <a:xfrm>
            <a:off x="648931" y="2587997"/>
            <a:ext cx="4491480" cy="3837517"/>
          </a:xfrm>
        </p:spPr>
        <p:txBody>
          <a:bodyPr>
            <a:noAutofit/>
          </a:bodyPr>
          <a:lstStyle/>
          <a:p>
            <a:r>
              <a:rPr lang="en-US" sz="1800" dirty="0">
                <a:solidFill>
                  <a:schemeClr val="bg1"/>
                </a:solidFill>
              </a:rPr>
              <a:t>The first line of code declares the type of document, known as the class. The class controls the overall appearance of the document. Different types of documents require different classes. i.e. CV/resume requires a different class than a scientific paper</a:t>
            </a:r>
          </a:p>
          <a:p>
            <a:r>
              <a:rPr lang="en-US" sz="1800" dirty="0">
                <a:solidFill>
                  <a:schemeClr val="bg1"/>
                </a:solidFill>
              </a:rPr>
              <a:t>After this, you write the content of our document, enclosed inside the \begin{document} and \end{document} tags.  This </a:t>
            </a:r>
            <a:r>
              <a:rPr lang="en-US" sz="1800" i="1" dirty="0">
                <a:solidFill>
                  <a:schemeClr val="bg1"/>
                </a:solidFill>
              </a:rPr>
              <a:t>s known as the body of the document.</a:t>
            </a:r>
            <a:endParaRPr lang="en-US" sz="1800" dirty="0">
              <a:solidFill>
                <a:schemeClr val="bg1"/>
              </a:solidFill>
            </a:endParaRPr>
          </a:p>
        </p:txBody>
      </p:sp>
      <p:pic>
        <p:nvPicPr>
          <p:cNvPr id="8" name="Content Placeholder 4">
            <a:extLst>
              <a:ext uri="{FF2B5EF4-FFF2-40B4-BE49-F238E27FC236}">
                <a16:creationId xmlns:a16="http://schemas.microsoft.com/office/drawing/2014/main" id="{90865765-36A4-4544-9504-CD914ED33DF0}"/>
              </a:ext>
            </a:extLst>
          </p:cNvPr>
          <p:cNvPicPr>
            <a:picLocks noChangeAspect="1"/>
          </p:cNvPicPr>
          <p:nvPr/>
        </p:nvPicPr>
        <p:blipFill>
          <a:blip r:embed="rId3"/>
          <a:stretch>
            <a:fillRect/>
          </a:stretch>
        </p:blipFill>
        <p:spPr>
          <a:xfrm>
            <a:off x="5789341" y="2810843"/>
            <a:ext cx="6171999" cy="3614671"/>
          </a:xfrm>
          <a:prstGeom prst="rect">
            <a:avLst/>
          </a:prstGeom>
          <a:effectLst/>
        </p:spPr>
      </p:pic>
    </p:spTree>
    <p:extLst>
      <p:ext uri="{BB962C8B-B14F-4D97-AF65-F5344CB8AC3E}">
        <p14:creationId xmlns:p14="http://schemas.microsoft.com/office/powerpoint/2010/main" val="18768598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2000"/>
                <a:hueMod val="108000"/>
                <a:satMod val="164000"/>
                <a:lumMod val="69000"/>
              </a:schemeClr>
              <a:schemeClr val="bg2">
                <a:tint val="96000"/>
                <a:hueMod val="90000"/>
                <a:satMod val="130000"/>
                <a:lumMod val="134000"/>
              </a:schemeClr>
            </a:duotone>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38AC2-3C02-AA45-86DC-674C90BF74E7}"/>
              </a:ext>
            </a:extLst>
          </p:cNvPr>
          <p:cNvSpPr>
            <a:spLocks noGrp="1"/>
          </p:cNvSpPr>
          <p:nvPr>
            <p:ph type="title"/>
          </p:nvPr>
        </p:nvSpPr>
        <p:spPr>
          <a:xfrm>
            <a:off x="643855" y="345990"/>
            <a:ext cx="3108626" cy="1880802"/>
          </a:xfrm>
        </p:spPr>
        <p:txBody>
          <a:bodyPr anchor="b">
            <a:normAutofit/>
          </a:bodyPr>
          <a:lstStyle/>
          <a:p>
            <a:pPr>
              <a:lnSpc>
                <a:spcPct val="90000"/>
              </a:lnSpc>
            </a:pPr>
            <a:r>
              <a:rPr lang="en-US" sz="3200" b="1" dirty="0"/>
              <a:t>ADDING A TITLE, AUTHOR AND DATE</a:t>
            </a:r>
          </a:p>
        </p:txBody>
      </p:sp>
      <p:sp>
        <p:nvSpPr>
          <p:cNvPr id="14" name="Freeform 11">
            <a:extLst>
              <a:ext uri="{FF2B5EF4-FFF2-40B4-BE49-F238E27FC236}">
                <a16:creationId xmlns:a16="http://schemas.microsoft.com/office/drawing/2014/main" id="{2FEA51AE-2D18-46BE-B2CA-B90B131689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16" name="Rectangle 15">
            <a:extLst>
              <a:ext uri="{FF2B5EF4-FFF2-40B4-BE49-F238E27FC236}">
                <a16:creationId xmlns:a16="http://schemas.microsoft.com/office/drawing/2014/main" id="{5E6A537E-C106-45AE-9BBB-3CE5594418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5">
            <a:extLst>
              <a:ext uri="{FF2B5EF4-FFF2-40B4-BE49-F238E27FC236}">
                <a16:creationId xmlns:a16="http://schemas.microsoft.com/office/drawing/2014/main" id="{F918BA52-E4A7-4EEC-898E-C49023767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1404667" y="2756642"/>
            <a:ext cx="6858000" cy="1344715"/>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sp>
        <p:nvSpPr>
          <p:cNvPr id="20" name="Rectangle 19">
            <a:extLst>
              <a:ext uri="{FF2B5EF4-FFF2-40B4-BE49-F238E27FC236}">
                <a16:creationId xmlns:a16="http://schemas.microsoft.com/office/drawing/2014/main" id="{86D3F3B7-282C-4DDC-AD1B-C497F2942B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1" name="Content Placeholder 10">
            <a:extLst>
              <a:ext uri="{FF2B5EF4-FFF2-40B4-BE49-F238E27FC236}">
                <a16:creationId xmlns:a16="http://schemas.microsoft.com/office/drawing/2014/main" id="{942A3076-E96E-4E59-A855-CB038F72B922}"/>
              </a:ext>
            </a:extLst>
          </p:cNvPr>
          <p:cNvSpPr>
            <a:spLocks noGrp="1"/>
          </p:cNvSpPr>
          <p:nvPr>
            <p:ph idx="1"/>
          </p:nvPr>
        </p:nvSpPr>
        <p:spPr>
          <a:xfrm>
            <a:off x="5884968" y="345989"/>
            <a:ext cx="5928090" cy="5980670"/>
          </a:xfrm>
        </p:spPr>
        <p:txBody>
          <a:bodyPr>
            <a:normAutofit/>
          </a:bodyPr>
          <a:lstStyle/>
          <a:p>
            <a:r>
              <a:rPr lang="en-US" sz="1800" b="1" dirty="0">
                <a:solidFill>
                  <a:srgbClr val="505050"/>
                </a:solidFill>
                <a:latin typeface="Open Sans"/>
              </a:rPr>
              <a:t>\USEPACKAGE </a:t>
            </a:r>
            <a:r>
              <a:rPr lang="en-US" sz="1800" dirty="0">
                <a:solidFill>
                  <a:srgbClr val="505050"/>
                </a:solidFill>
                <a:latin typeface="Open Sans"/>
              </a:rPr>
              <a:t>- This is the encoding for the document. It can be omitted or changed to another encoding but utf-8 is recommended. </a:t>
            </a:r>
          </a:p>
          <a:p>
            <a:r>
              <a:rPr lang="en-US" sz="1800" b="1" dirty="0">
                <a:solidFill>
                  <a:srgbClr val="505050"/>
                </a:solidFill>
                <a:latin typeface="Open Sans"/>
              </a:rPr>
              <a:t>\TITLE </a:t>
            </a:r>
            <a:r>
              <a:rPr lang="en-US" sz="1800" dirty="0">
                <a:solidFill>
                  <a:srgbClr val="505050"/>
                </a:solidFill>
                <a:latin typeface="Open Sans"/>
              </a:rPr>
              <a:t>– The name says it all.</a:t>
            </a:r>
          </a:p>
          <a:p>
            <a:r>
              <a:rPr lang="en-US" sz="1800" b="1" dirty="0">
                <a:solidFill>
                  <a:srgbClr val="505050"/>
                </a:solidFill>
                <a:latin typeface="Open Sans"/>
              </a:rPr>
              <a:t>\AUTHOR </a:t>
            </a:r>
            <a:r>
              <a:rPr lang="en-US" sz="1800" dirty="0">
                <a:solidFill>
                  <a:srgbClr val="505050"/>
                </a:solidFill>
                <a:latin typeface="Open Sans"/>
              </a:rPr>
              <a:t>- Here you put the name of the Author(s) and, as a optional parameter, you can add the next command.</a:t>
            </a:r>
          </a:p>
          <a:p>
            <a:r>
              <a:rPr lang="en-US" sz="1800" b="1" dirty="0">
                <a:solidFill>
                  <a:srgbClr val="505050"/>
                </a:solidFill>
                <a:latin typeface="Open Sans"/>
              </a:rPr>
              <a:t>\thanks: </a:t>
            </a:r>
            <a:r>
              <a:rPr lang="en-US" sz="1800" dirty="0">
                <a:solidFill>
                  <a:srgbClr val="505050"/>
                </a:solidFill>
                <a:latin typeface="Open Sans"/>
              </a:rPr>
              <a:t>This can be added after the name of the author, inside the braces of the title command. It will add a superscript and a footnote with the text inside the braces. Useful if you need to thank an institution in your article.</a:t>
            </a:r>
          </a:p>
          <a:p>
            <a:r>
              <a:rPr lang="en-US" sz="1800" dirty="0">
                <a:solidFill>
                  <a:srgbClr val="505050"/>
                </a:solidFill>
                <a:latin typeface="Open Sans"/>
              </a:rPr>
              <a:t>You can enter the date manually or use the command </a:t>
            </a:r>
            <a:r>
              <a:rPr lang="en-US" sz="1800" b="1" dirty="0">
                <a:solidFill>
                  <a:srgbClr val="505050"/>
                </a:solidFill>
                <a:latin typeface="Open Sans"/>
              </a:rPr>
              <a:t>\today</a:t>
            </a:r>
            <a:r>
              <a:rPr lang="en-US" sz="1800" dirty="0">
                <a:solidFill>
                  <a:srgbClr val="505050"/>
                </a:solidFill>
                <a:latin typeface="Open Sans"/>
              </a:rPr>
              <a:t> so the date will be updated automatically at the time you compile your document</a:t>
            </a:r>
          </a:p>
          <a:p>
            <a:r>
              <a:rPr lang="en-US" sz="1800" dirty="0">
                <a:solidFill>
                  <a:srgbClr val="505050"/>
                </a:solidFill>
                <a:latin typeface="Open Sans"/>
              </a:rPr>
              <a:t>Now that you have given your document a title, author and date, you can print this information on the document with the </a:t>
            </a:r>
            <a:r>
              <a:rPr lang="en-US" sz="1800" b="1" dirty="0">
                <a:solidFill>
                  <a:srgbClr val="505050"/>
                </a:solidFill>
                <a:latin typeface="Open Sans"/>
              </a:rPr>
              <a:t>\</a:t>
            </a:r>
            <a:r>
              <a:rPr lang="en-US" sz="1800" b="1" dirty="0" err="1">
                <a:solidFill>
                  <a:srgbClr val="505050"/>
                </a:solidFill>
                <a:latin typeface="Open Sans"/>
              </a:rPr>
              <a:t>maketitle</a:t>
            </a:r>
            <a:r>
              <a:rPr lang="en-US" sz="1800" dirty="0">
                <a:solidFill>
                  <a:srgbClr val="505050"/>
                </a:solidFill>
                <a:latin typeface="Open Sans"/>
              </a:rPr>
              <a:t> command. This should be included in the </a:t>
            </a:r>
            <a:r>
              <a:rPr lang="en-US" sz="1800" b="1" dirty="0">
                <a:solidFill>
                  <a:srgbClr val="505050"/>
                </a:solidFill>
                <a:latin typeface="Open Sans"/>
              </a:rPr>
              <a:t>body</a:t>
            </a:r>
            <a:r>
              <a:rPr lang="en-US" sz="1800" dirty="0">
                <a:solidFill>
                  <a:srgbClr val="505050"/>
                </a:solidFill>
                <a:latin typeface="Open Sans"/>
              </a:rPr>
              <a:t> of the document at the place you want the title to be printed.</a:t>
            </a:r>
          </a:p>
        </p:txBody>
      </p:sp>
      <p:pic>
        <p:nvPicPr>
          <p:cNvPr id="9" name="Content Placeholder 4">
            <a:extLst>
              <a:ext uri="{FF2B5EF4-FFF2-40B4-BE49-F238E27FC236}">
                <a16:creationId xmlns:a16="http://schemas.microsoft.com/office/drawing/2014/main" id="{A829C461-2050-1E4B-B564-EC519A17CB7C}"/>
              </a:ext>
            </a:extLst>
          </p:cNvPr>
          <p:cNvPicPr>
            <a:picLocks noChangeAspect="1"/>
          </p:cNvPicPr>
          <p:nvPr/>
        </p:nvPicPr>
        <p:blipFill>
          <a:blip r:embed="rId3"/>
          <a:stretch>
            <a:fillRect/>
          </a:stretch>
        </p:blipFill>
        <p:spPr>
          <a:xfrm>
            <a:off x="348547" y="2758133"/>
            <a:ext cx="4693009" cy="3568526"/>
          </a:xfrm>
          <a:prstGeom prst="rect">
            <a:avLst/>
          </a:prstGeom>
          <a:effectLst/>
        </p:spPr>
      </p:pic>
    </p:spTree>
    <p:extLst>
      <p:ext uri="{BB962C8B-B14F-4D97-AF65-F5344CB8AC3E}">
        <p14:creationId xmlns:p14="http://schemas.microsoft.com/office/powerpoint/2010/main" val="41452526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EB6DF-EBBA-D449-B51B-34C5DE3AA0F2}"/>
              </a:ext>
            </a:extLst>
          </p:cNvPr>
          <p:cNvSpPr>
            <a:spLocks noGrp="1"/>
          </p:cNvSpPr>
          <p:nvPr>
            <p:ph type="title"/>
          </p:nvPr>
        </p:nvSpPr>
        <p:spPr>
          <a:xfrm>
            <a:off x="444843" y="380958"/>
            <a:ext cx="10626811" cy="881415"/>
          </a:xfrm>
        </p:spPr>
        <p:txBody>
          <a:bodyPr/>
          <a:lstStyle/>
          <a:p>
            <a:r>
              <a:rPr lang="en-US" dirty="0"/>
              <a:t>YOU WOULD GET SOMETHING LIKE THIS</a:t>
            </a:r>
          </a:p>
        </p:txBody>
      </p:sp>
      <p:pic>
        <p:nvPicPr>
          <p:cNvPr id="5" name="Content Placeholder 4">
            <a:extLst>
              <a:ext uri="{FF2B5EF4-FFF2-40B4-BE49-F238E27FC236}">
                <a16:creationId xmlns:a16="http://schemas.microsoft.com/office/drawing/2014/main" id="{D19E4E24-B8E5-E948-8393-98F4FBF688A4}"/>
              </a:ext>
            </a:extLst>
          </p:cNvPr>
          <p:cNvPicPr>
            <a:picLocks noGrp="1" noChangeAspect="1"/>
          </p:cNvPicPr>
          <p:nvPr>
            <p:ph idx="1"/>
          </p:nvPr>
        </p:nvPicPr>
        <p:blipFill>
          <a:blip r:embed="rId2"/>
          <a:stretch>
            <a:fillRect/>
          </a:stretch>
        </p:blipFill>
        <p:spPr>
          <a:xfrm>
            <a:off x="2435739" y="1262373"/>
            <a:ext cx="6645017" cy="5064286"/>
          </a:xfrm>
        </p:spPr>
      </p:pic>
    </p:spTree>
    <p:extLst>
      <p:ext uri="{BB962C8B-B14F-4D97-AF65-F5344CB8AC3E}">
        <p14:creationId xmlns:p14="http://schemas.microsoft.com/office/powerpoint/2010/main" val="978781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B91EE8-3C8D-7345-87DB-9560FA4D38AD}"/>
              </a:ext>
            </a:extLst>
          </p:cNvPr>
          <p:cNvSpPr>
            <a:spLocks noGrp="1"/>
          </p:cNvSpPr>
          <p:nvPr>
            <p:ph type="title"/>
          </p:nvPr>
        </p:nvSpPr>
        <p:spPr>
          <a:xfrm>
            <a:off x="646111" y="452718"/>
            <a:ext cx="9404723" cy="906525"/>
          </a:xfrm>
        </p:spPr>
        <p:txBody>
          <a:bodyPr/>
          <a:lstStyle/>
          <a:p>
            <a:pPr algn="ctr"/>
            <a:r>
              <a:rPr lang="en-US" b="1" dirty="0"/>
              <a:t>ADDING COMMENTS</a:t>
            </a:r>
          </a:p>
        </p:txBody>
      </p:sp>
      <p:pic>
        <p:nvPicPr>
          <p:cNvPr id="5" name="Content Placeholder 4">
            <a:extLst>
              <a:ext uri="{FF2B5EF4-FFF2-40B4-BE49-F238E27FC236}">
                <a16:creationId xmlns:a16="http://schemas.microsoft.com/office/drawing/2014/main" id="{DBF58459-6B60-7849-86CE-1C97EA556692}"/>
              </a:ext>
            </a:extLst>
          </p:cNvPr>
          <p:cNvPicPr>
            <a:picLocks noGrp="1" noChangeAspect="1"/>
          </p:cNvPicPr>
          <p:nvPr>
            <p:ph idx="1"/>
          </p:nvPr>
        </p:nvPicPr>
        <p:blipFill>
          <a:blip r:embed="rId2"/>
          <a:stretch>
            <a:fillRect/>
          </a:stretch>
        </p:blipFill>
        <p:spPr>
          <a:xfrm>
            <a:off x="1729946" y="1358900"/>
            <a:ext cx="8007178" cy="5165468"/>
          </a:xfrm>
        </p:spPr>
      </p:pic>
    </p:spTree>
    <p:extLst>
      <p:ext uri="{BB962C8B-B14F-4D97-AF65-F5344CB8AC3E}">
        <p14:creationId xmlns:p14="http://schemas.microsoft.com/office/powerpoint/2010/main" val="1225263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2000"/>
                <a:hueMod val="108000"/>
                <a:satMod val="164000"/>
                <a:lumMod val="69000"/>
              </a:schemeClr>
              <a:schemeClr val="bg2">
                <a:tint val="96000"/>
                <a:hueMod val="90000"/>
                <a:satMod val="130000"/>
                <a:lumMod val="134000"/>
              </a:schemeClr>
            </a:duotone>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906DC-BA8E-CF4B-BD0B-9CF24E95352B}"/>
              </a:ext>
            </a:extLst>
          </p:cNvPr>
          <p:cNvSpPr>
            <a:spLocks noGrp="1"/>
          </p:cNvSpPr>
          <p:nvPr>
            <p:ph type="title"/>
          </p:nvPr>
        </p:nvSpPr>
        <p:spPr>
          <a:xfrm>
            <a:off x="200025" y="257176"/>
            <a:ext cx="3552456" cy="2171700"/>
          </a:xfrm>
        </p:spPr>
        <p:txBody>
          <a:bodyPr anchor="b">
            <a:noAutofit/>
          </a:bodyPr>
          <a:lstStyle/>
          <a:p>
            <a:pPr>
              <a:lnSpc>
                <a:spcPct val="90000"/>
              </a:lnSpc>
            </a:pPr>
            <a:r>
              <a:rPr lang="en-US" sz="4000" b="1" dirty="0"/>
              <a:t>BOLD, </a:t>
            </a:r>
            <a:r>
              <a:rPr lang="en-US" sz="4000" i="1" dirty="0"/>
              <a:t>ITALICS </a:t>
            </a:r>
            <a:r>
              <a:rPr lang="en-US" sz="4000" dirty="0"/>
              <a:t>and </a:t>
            </a:r>
            <a:r>
              <a:rPr lang="en-US" sz="4000" u="sng" dirty="0"/>
              <a:t>UNDERLINING</a:t>
            </a:r>
            <a:endParaRPr lang="en-US" sz="4000" b="1" dirty="0"/>
          </a:p>
        </p:txBody>
      </p:sp>
      <p:sp>
        <p:nvSpPr>
          <p:cNvPr id="28" name="Freeform 11">
            <a:extLst>
              <a:ext uri="{FF2B5EF4-FFF2-40B4-BE49-F238E27FC236}">
                <a16:creationId xmlns:a16="http://schemas.microsoft.com/office/drawing/2014/main" id="{2FEA51AE-2D18-46BE-B2CA-B90B131689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30" name="Rectangle 29">
            <a:extLst>
              <a:ext uri="{FF2B5EF4-FFF2-40B4-BE49-F238E27FC236}">
                <a16:creationId xmlns:a16="http://schemas.microsoft.com/office/drawing/2014/main" id="{5E6A537E-C106-45AE-9BBB-3CE5594418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5">
            <a:extLst>
              <a:ext uri="{FF2B5EF4-FFF2-40B4-BE49-F238E27FC236}">
                <a16:creationId xmlns:a16="http://schemas.microsoft.com/office/drawing/2014/main" id="{F918BA52-E4A7-4EEC-898E-C49023767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1404667" y="2756642"/>
            <a:ext cx="6858000" cy="1344715"/>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sp>
        <p:nvSpPr>
          <p:cNvPr id="34" name="Rectangle 33">
            <a:extLst>
              <a:ext uri="{FF2B5EF4-FFF2-40B4-BE49-F238E27FC236}">
                <a16:creationId xmlns:a16="http://schemas.microsoft.com/office/drawing/2014/main" id="{86D3F3B7-282C-4DDC-AD1B-C497F2942B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21" name="Content Placeholder 4">
            <a:extLst>
              <a:ext uri="{FF2B5EF4-FFF2-40B4-BE49-F238E27FC236}">
                <a16:creationId xmlns:a16="http://schemas.microsoft.com/office/drawing/2014/main" id="{1D103FB1-9199-B749-B227-0C9D378FCC89}"/>
              </a:ext>
            </a:extLst>
          </p:cNvPr>
          <p:cNvPicPr>
            <a:picLocks noChangeAspect="1"/>
          </p:cNvPicPr>
          <p:nvPr/>
        </p:nvPicPr>
        <p:blipFill rotWithShape="1">
          <a:blip r:embed="rId3"/>
          <a:srcRect l="2935" r="9426"/>
          <a:stretch/>
        </p:blipFill>
        <p:spPr>
          <a:xfrm>
            <a:off x="5312211" y="257176"/>
            <a:ext cx="6206633" cy="6172199"/>
          </a:xfrm>
          <a:prstGeom prst="rect">
            <a:avLst/>
          </a:prstGeom>
          <a:effectLst/>
        </p:spPr>
      </p:pic>
    </p:spTree>
    <p:extLst>
      <p:ext uri="{BB962C8B-B14F-4D97-AF65-F5344CB8AC3E}">
        <p14:creationId xmlns:p14="http://schemas.microsoft.com/office/powerpoint/2010/main" val="19143299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2000"/>
                <a:hueMod val="108000"/>
                <a:satMod val="164000"/>
                <a:lumMod val="69000"/>
              </a:schemeClr>
              <a:schemeClr val="bg2">
                <a:tint val="96000"/>
                <a:hueMod val="90000"/>
                <a:satMod val="130000"/>
                <a:lumMod val="134000"/>
              </a:schemeClr>
            </a:duotone>
            <a:extLst/>
          </a:blip>
          <a:stretch/>
        </a:blip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7594FC8B-8CD2-407F-94F1-9C71F5AEC2B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2" name="Picture 11">
            <a:extLst>
              <a:ext uri="{FF2B5EF4-FFF2-40B4-BE49-F238E27FC236}">
                <a16:creationId xmlns:a16="http://schemas.microsoft.com/office/drawing/2014/main" id="{DBABC971-8D40-4A4F-AC60-28B9172789B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4" name="Oval 13">
            <a:extLst>
              <a:ext uri="{FF2B5EF4-FFF2-40B4-BE49-F238E27FC236}">
                <a16:creationId xmlns:a16="http://schemas.microsoft.com/office/drawing/2014/main" id="{B9C04DC5-313B-4FE4-B868-5672A37641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6" name="Picture 15">
            <a:extLst>
              <a:ext uri="{FF2B5EF4-FFF2-40B4-BE49-F238E27FC236}">
                <a16:creationId xmlns:a16="http://schemas.microsoft.com/office/drawing/2014/main" id="{791AE23E-90C9-4963-96E2-8DADBFC3BC0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8" name="Picture 17">
            <a:extLst>
              <a:ext uri="{FF2B5EF4-FFF2-40B4-BE49-F238E27FC236}">
                <a16:creationId xmlns:a16="http://schemas.microsoft.com/office/drawing/2014/main" id="{C5F93E90-4379-4AAC-B021-E5FA6D974AE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20" name="Rectangle 19">
            <a:extLst>
              <a:ext uri="{FF2B5EF4-FFF2-40B4-BE49-F238E27FC236}">
                <a16:creationId xmlns:a16="http://schemas.microsoft.com/office/drawing/2014/main" id="{329FDD08-42D8-4AFF-90E5-5DAA5BC4CB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F68F6EF3-92B4-AF4D-842E-84ED5711A213}"/>
              </a:ext>
            </a:extLst>
          </p:cNvPr>
          <p:cNvSpPr>
            <a:spLocks noGrp="1"/>
          </p:cNvSpPr>
          <p:nvPr>
            <p:ph type="title"/>
          </p:nvPr>
        </p:nvSpPr>
        <p:spPr>
          <a:xfrm>
            <a:off x="8191925" y="342900"/>
            <a:ext cx="3352375" cy="3629025"/>
          </a:xfrm>
        </p:spPr>
        <p:txBody>
          <a:bodyPr vert="horz" lIns="91440" tIns="45720" rIns="91440" bIns="45720" rtlCol="0" anchor="b">
            <a:normAutofit/>
          </a:bodyPr>
          <a:lstStyle/>
          <a:p>
            <a:r>
              <a:rPr lang="en-US" sz="5400" dirty="0"/>
              <a:t>ADDING IMAGES</a:t>
            </a:r>
          </a:p>
        </p:txBody>
      </p:sp>
      <p:sp>
        <p:nvSpPr>
          <p:cNvPr id="22" name="Rectangle 21">
            <a:extLst>
              <a:ext uri="{FF2B5EF4-FFF2-40B4-BE49-F238E27FC236}">
                <a16:creationId xmlns:a16="http://schemas.microsoft.com/office/drawing/2014/main" id="{4C1E981B-F06E-48B4-9275-F4B261AFCA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157124"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36">
            <a:extLst>
              <a:ext uri="{FF2B5EF4-FFF2-40B4-BE49-F238E27FC236}">
                <a16:creationId xmlns:a16="http://schemas.microsoft.com/office/drawing/2014/main" id="{312E2C24-0CD2-4071-8CE2-B059993A99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463681"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26" name="Freeform 5">
            <a:extLst>
              <a:ext uri="{FF2B5EF4-FFF2-40B4-BE49-F238E27FC236}">
                <a16:creationId xmlns:a16="http://schemas.microsoft.com/office/drawing/2014/main" id="{24F1DC13-C830-4B86-A9C6-927F5C55DB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5400000" flipH="1">
            <a:off x="3708596" y="2756642"/>
            <a:ext cx="6858000" cy="1344715"/>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pic>
        <p:nvPicPr>
          <p:cNvPr id="5" name="Content Placeholder 4">
            <a:extLst>
              <a:ext uri="{FF2B5EF4-FFF2-40B4-BE49-F238E27FC236}">
                <a16:creationId xmlns:a16="http://schemas.microsoft.com/office/drawing/2014/main" id="{A0A9B16E-FF59-344A-87E6-C2AB08090CD2}"/>
              </a:ext>
            </a:extLst>
          </p:cNvPr>
          <p:cNvPicPr>
            <a:picLocks noGrp="1" noChangeAspect="1"/>
          </p:cNvPicPr>
          <p:nvPr>
            <p:ph idx="1"/>
          </p:nvPr>
        </p:nvPicPr>
        <p:blipFill>
          <a:blip r:embed="rId7"/>
          <a:stretch>
            <a:fillRect/>
          </a:stretch>
        </p:blipFill>
        <p:spPr>
          <a:xfrm>
            <a:off x="948579" y="647698"/>
            <a:ext cx="5661211" cy="5562139"/>
          </a:xfrm>
          <a:prstGeom prst="rect">
            <a:avLst/>
          </a:prstGeom>
          <a:effectLst/>
        </p:spPr>
      </p:pic>
    </p:spTree>
    <p:extLst>
      <p:ext uri="{BB962C8B-B14F-4D97-AF65-F5344CB8AC3E}">
        <p14:creationId xmlns:p14="http://schemas.microsoft.com/office/powerpoint/2010/main" val="10974408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2000"/>
                <a:hueMod val="108000"/>
                <a:satMod val="164000"/>
                <a:lumMod val="69000"/>
              </a:schemeClr>
              <a:schemeClr val="bg2">
                <a:tint val="96000"/>
                <a:hueMod val="90000"/>
                <a:satMod val="130000"/>
                <a:lumMod val="134000"/>
              </a:schemeClr>
            </a:duotone>
            <a:extLst/>
          </a:blip>
          <a:stretch/>
        </a:blipFill>
        <a:effectLst/>
      </p:bgPr>
    </p:bg>
    <p:spTree>
      <p:nvGrpSpPr>
        <p:cNvPr id="1" name=""/>
        <p:cNvGrpSpPr/>
        <p:nvPr/>
      </p:nvGrpSpPr>
      <p:grpSpPr>
        <a:xfrm>
          <a:off x="0" y="0"/>
          <a:ext cx="0" cy="0"/>
          <a:chOff x="0" y="0"/>
          <a:chExt cx="0" cy="0"/>
        </a:xfrm>
      </p:grpSpPr>
      <p:sp>
        <p:nvSpPr>
          <p:cNvPr id="13" name="Freeform 7">
            <a:extLst>
              <a:ext uri="{FF2B5EF4-FFF2-40B4-BE49-F238E27FC236}">
                <a16:creationId xmlns:a16="http://schemas.microsoft.com/office/drawing/2014/main" id="{0A01F2A2-AEDD-47DC-AFB5-B97CEB9A53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62C4ECCC-C0BD-D24B-8BCF-BE5544184211}"/>
              </a:ext>
            </a:extLst>
          </p:cNvPr>
          <p:cNvSpPr>
            <a:spLocks noGrp="1"/>
          </p:cNvSpPr>
          <p:nvPr>
            <p:ph type="title"/>
          </p:nvPr>
        </p:nvSpPr>
        <p:spPr>
          <a:xfrm>
            <a:off x="648930" y="629267"/>
            <a:ext cx="9252154" cy="1016654"/>
          </a:xfrm>
        </p:spPr>
        <p:txBody>
          <a:bodyPr>
            <a:normAutofit/>
          </a:bodyPr>
          <a:lstStyle/>
          <a:p>
            <a:r>
              <a:rPr lang="en-US" sz="3900" b="1"/>
              <a:t>CAPTIONS, LABELS AND REFERENCES</a:t>
            </a:r>
          </a:p>
        </p:txBody>
      </p:sp>
      <p:sp>
        <p:nvSpPr>
          <p:cNvPr id="15" name="Rectangle 14">
            <a:extLst>
              <a:ext uri="{FF2B5EF4-FFF2-40B4-BE49-F238E27FC236}">
                <a16:creationId xmlns:a16="http://schemas.microsoft.com/office/drawing/2014/main" id="{DB5AF5F3-AD0A-4EFA-854A-47C780F262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924298"/>
            <a:ext cx="12192417" cy="293370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5">
            <a:extLst>
              <a:ext uri="{FF2B5EF4-FFF2-40B4-BE49-F238E27FC236}">
                <a16:creationId xmlns:a16="http://schemas.microsoft.com/office/drawing/2014/main" id="{1E3D6D6C-E192-4135-B1DB-17C71EEBC9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1695" cy="2802467"/>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sp>
        <p:nvSpPr>
          <p:cNvPr id="10" name="Content Placeholder 9">
            <a:extLst>
              <a:ext uri="{FF2B5EF4-FFF2-40B4-BE49-F238E27FC236}">
                <a16:creationId xmlns:a16="http://schemas.microsoft.com/office/drawing/2014/main" id="{3BB81C15-6CF2-4442-80B7-E2770830F340}"/>
              </a:ext>
            </a:extLst>
          </p:cNvPr>
          <p:cNvSpPr>
            <a:spLocks noGrp="1"/>
          </p:cNvSpPr>
          <p:nvPr>
            <p:ph idx="1"/>
          </p:nvPr>
        </p:nvSpPr>
        <p:spPr>
          <a:xfrm>
            <a:off x="257176" y="2286162"/>
            <a:ext cx="5229224" cy="4440603"/>
          </a:xfrm>
        </p:spPr>
        <p:txBody>
          <a:bodyPr>
            <a:normAutofit/>
          </a:bodyPr>
          <a:lstStyle/>
          <a:p>
            <a:pPr>
              <a:buFont typeface="Arial" panose="020B0604020202020204" pitchFamily="34" charset="0"/>
              <a:buChar char="•"/>
            </a:pPr>
            <a:r>
              <a:rPr lang="en-US" b="1" dirty="0">
                <a:solidFill>
                  <a:srgbClr val="505050"/>
                </a:solidFill>
                <a:latin typeface="Open Sans"/>
              </a:rPr>
              <a:t>\caption{a nice plot}</a:t>
            </a:r>
            <a:r>
              <a:rPr lang="en-US" dirty="0">
                <a:solidFill>
                  <a:srgbClr val="505050"/>
                </a:solidFill>
                <a:latin typeface="Open Sans"/>
              </a:rPr>
              <a:t>: As you may expect this command sets the caption for the figure. If you create a list of figures this caption will be used there. You can place it above or below the figure.</a:t>
            </a:r>
          </a:p>
          <a:p>
            <a:pPr>
              <a:buFont typeface="Arial" panose="020B0604020202020204" pitchFamily="34" charset="0"/>
              <a:buChar char="•"/>
            </a:pPr>
            <a:r>
              <a:rPr lang="en-US" b="1" dirty="0">
                <a:solidFill>
                  <a:srgbClr val="505050"/>
                </a:solidFill>
                <a:latin typeface="Open Sans"/>
              </a:rPr>
              <a:t>\label{fig:mesh1}</a:t>
            </a:r>
            <a:r>
              <a:rPr lang="en-US" dirty="0">
                <a:solidFill>
                  <a:srgbClr val="505050"/>
                </a:solidFill>
                <a:latin typeface="Open Sans"/>
              </a:rPr>
              <a:t>: If you need to refer the image within your document, set a label with this command. The label will number the image, and combined with the next command will allow you to reference it.</a:t>
            </a:r>
          </a:p>
          <a:p>
            <a:pPr>
              <a:buFont typeface="Arial" panose="020B0604020202020204" pitchFamily="34" charset="0"/>
              <a:buChar char="•"/>
            </a:pPr>
            <a:r>
              <a:rPr lang="en-US" b="1" dirty="0">
                <a:solidFill>
                  <a:srgbClr val="505050"/>
                </a:solidFill>
                <a:latin typeface="Open Sans"/>
              </a:rPr>
              <a:t>\ref{fig:mesh1}</a:t>
            </a:r>
            <a:r>
              <a:rPr lang="en-US" dirty="0">
                <a:solidFill>
                  <a:srgbClr val="505050"/>
                </a:solidFill>
                <a:latin typeface="Open Sans"/>
              </a:rPr>
              <a:t>: This code will be substituted by the number corresponding to the referenced figure.</a:t>
            </a:r>
          </a:p>
          <a:p>
            <a:endParaRPr lang="en-US" dirty="0">
              <a:solidFill>
                <a:schemeClr val="bg1"/>
              </a:solidFill>
            </a:endParaRPr>
          </a:p>
        </p:txBody>
      </p:sp>
      <p:pic>
        <p:nvPicPr>
          <p:cNvPr id="8" name="Content Placeholder 4">
            <a:extLst>
              <a:ext uri="{FF2B5EF4-FFF2-40B4-BE49-F238E27FC236}">
                <a16:creationId xmlns:a16="http://schemas.microsoft.com/office/drawing/2014/main" id="{10604BC2-EC12-4242-AF93-2393D8E6E8FA}"/>
              </a:ext>
            </a:extLst>
          </p:cNvPr>
          <p:cNvPicPr>
            <a:picLocks noChangeAspect="1"/>
          </p:cNvPicPr>
          <p:nvPr/>
        </p:nvPicPr>
        <p:blipFill>
          <a:blip r:embed="rId3"/>
          <a:stretch>
            <a:fillRect/>
          </a:stretch>
        </p:blipFill>
        <p:spPr>
          <a:xfrm>
            <a:off x="5772150" y="1460229"/>
            <a:ext cx="6419545" cy="5266535"/>
          </a:xfrm>
          <a:prstGeom prst="rect">
            <a:avLst/>
          </a:prstGeom>
          <a:effectLst/>
        </p:spPr>
      </p:pic>
    </p:spTree>
    <p:extLst>
      <p:ext uri="{BB962C8B-B14F-4D97-AF65-F5344CB8AC3E}">
        <p14:creationId xmlns:p14="http://schemas.microsoft.com/office/powerpoint/2010/main" val="25801802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2000"/>
                <a:hueMod val="108000"/>
                <a:satMod val="164000"/>
                <a:lumMod val="69000"/>
              </a:schemeClr>
              <a:schemeClr val="bg2">
                <a:tint val="96000"/>
                <a:hueMod val="90000"/>
                <a:satMod val="130000"/>
                <a:lumMod val="134000"/>
              </a:schemeClr>
            </a:duotone>
            <a:extLst/>
          </a:blip>
          <a:stretch/>
        </a:blipFill>
        <a:effectLst/>
      </p:bgPr>
    </p:bg>
    <p:spTree>
      <p:nvGrpSpPr>
        <p:cNvPr id="1" name=""/>
        <p:cNvGrpSpPr/>
        <p:nvPr/>
      </p:nvGrpSpPr>
      <p:grpSpPr>
        <a:xfrm>
          <a:off x="0" y="0"/>
          <a:ext cx="0" cy="0"/>
          <a:chOff x="0" y="0"/>
          <a:chExt cx="0" cy="0"/>
        </a:xfrm>
      </p:grpSpPr>
      <p:sp>
        <p:nvSpPr>
          <p:cNvPr id="13" name="Freeform 7">
            <a:extLst>
              <a:ext uri="{FF2B5EF4-FFF2-40B4-BE49-F238E27FC236}">
                <a16:creationId xmlns:a16="http://schemas.microsoft.com/office/drawing/2014/main" id="{0A01F2A2-AEDD-47DC-AFB5-B97CEB9A53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CBDA7A7C-5AE0-AD43-BA17-5889D7E2FF67}"/>
              </a:ext>
            </a:extLst>
          </p:cNvPr>
          <p:cNvSpPr>
            <a:spLocks noGrp="1"/>
          </p:cNvSpPr>
          <p:nvPr>
            <p:ph type="title"/>
          </p:nvPr>
        </p:nvSpPr>
        <p:spPr>
          <a:xfrm>
            <a:off x="648930" y="629267"/>
            <a:ext cx="9252154" cy="1016654"/>
          </a:xfrm>
        </p:spPr>
        <p:txBody>
          <a:bodyPr>
            <a:normAutofit/>
          </a:bodyPr>
          <a:lstStyle/>
          <a:p>
            <a:r>
              <a:rPr lang="en-US" b="1" dirty="0"/>
              <a:t>CREATING LISTS</a:t>
            </a:r>
          </a:p>
        </p:txBody>
      </p:sp>
      <p:sp>
        <p:nvSpPr>
          <p:cNvPr id="15" name="Rectangle 14">
            <a:extLst>
              <a:ext uri="{FF2B5EF4-FFF2-40B4-BE49-F238E27FC236}">
                <a16:creationId xmlns:a16="http://schemas.microsoft.com/office/drawing/2014/main" id="{DB5AF5F3-AD0A-4EFA-854A-47C780F262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924298"/>
            <a:ext cx="12192417" cy="293370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5">
            <a:extLst>
              <a:ext uri="{FF2B5EF4-FFF2-40B4-BE49-F238E27FC236}">
                <a16:creationId xmlns:a16="http://schemas.microsoft.com/office/drawing/2014/main" id="{1E3D6D6C-E192-4135-B1DB-17C71EEBC9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1695" cy="2802467"/>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pic>
        <p:nvPicPr>
          <p:cNvPr id="6" name="Content Placeholder 5">
            <a:extLst>
              <a:ext uri="{FF2B5EF4-FFF2-40B4-BE49-F238E27FC236}">
                <a16:creationId xmlns:a16="http://schemas.microsoft.com/office/drawing/2014/main" id="{90DE3D26-7D25-9249-9827-4EFD55919949}"/>
              </a:ext>
            </a:extLst>
          </p:cNvPr>
          <p:cNvPicPr>
            <a:picLocks noGrp="1" noChangeAspect="1"/>
          </p:cNvPicPr>
          <p:nvPr>
            <p:ph idx="1"/>
          </p:nvPr>
        </p:nvPicPr>
        <p:blipFill>
          <a:blip r:embed="rId3"/>
          <a:stretch>
            <a:fillRect/>
          </a:stretch>
        </p:blipFill>
        <p:spPr>
          <a:xfrm>
            <a:off x="649288" y="3174773"/>
            <a:ext cx="5122862" cy="3027897"/>
          </a:xfrm>
        </p:spPr>
      </p:pic>
      <p:pic>
        <p:nvPicPr>
          <p:cNvPr id="8" name="Content Placeholder 4">
            <a:extLst>
              <a:ext uri="{FF2B5EF4-FFF2-40B4-BE49-F238E27FC236}">
                <a16:creationId xmlns:a16="http://schemas.microsoft.com/office/drawing/2014/main" id="{BF6A0061-C41E-8B48-89B1-2A8354F7D91C}"/>
              </a:ext>
            </a:extLst>
          </p:cNvPr>
          <p:cNvPicPr>
            <a:picLocks noChangeAspect="1"/>
          </p:cNvPicPr>
          <p:nvPr/>
        </p:nvPicPr>
        <p:blipFill>
          <a:blip r:embed="rId4"/>
          <a:stretch>
            <a:fillRect/>
          </a:stretch>
        </p:blipFill>
        <p:spPr>
          <a:xfrm>
            <a:off x="6091916" y="3174772"/>
            <a:ext cx="5451627" cy="3027898"/>
          </a:xfrm>
          <a:prstGeom prst="rect">
            <a:avLst/>
          </a:prstGeom>
          <a:effectLst/>
        </p:spPr>
      </p:pic>
      <p:sp>
        <p:nvSpPr>
          <p:cNvPr id="9" name="TextBox 8">
            <a:extLst>
              <a:ext uri="{FF2B5EF4-FFF2-40B4-BE49-F238E27FC236}">
                <a16:creationId xmlns:a16="http://schemas.microsoft.com/office/drawing/2014/main" id="{8944D49B-D828-AC48-BAC6-F917D405CB7A}"/>
              </a:ext>
            </a:extLst>
          </p:cNvPr>
          <p:cNvSpPr txBox="1"/>
          <p:nvPr/>
        </p:nvSpPr>
        <p:spPr>
          <a:xfrm>
            <a:off x="1620480" y="2658517"/>
            <a:ext cx="3822561" cy="400110"/>
          </a:xfrm>
          <a:prstGeom prst="rect">
            <a:avLst/>
          </a:prstGeom>
          <a:noFill/>
        </p:spPr>
        <p:txBody>
          <a:bodyPr wrap="square" rtlCol="0">
            <a:spAutoFit/>
          </a:bodyPr>
          <a:lstStyle/>
          <a:p>
            <a:r>
              <a:rPr lang="en-US" sz="2000" dirty="0">
                <a:solidFill>
                  <a:schemeClr val="bg1"/>
                </a:solidFill>
              </a:rPr>
              <a:t>ORDERED LISTS</a:t>
            </a:r>
          </a:p>
        </p:txBody>
      </p:sp>
      <p:sp>
        <p:nvSpPr>
          <p:cNvPr id="11" name="TextBox 10">
            <a:extLst>
              <a:ext uri="{FF2B5EF4-FFF2-40B4-BE49-F238E27FC236}">
                <a16:creationId xmlns:a16="http://schemas.microsoft.com/office/drawing/2014/main" id="{0E307B32-6517-B946-9E02-069D5DE9C723}"/>
              </a:ext>
            </a:extLst>
          </p:cNvPr>
          <p:cNvSpPr txBox="1"/>
          <p:nvPr/>
        </p:nvSpPr>
        <p:spPr>
          <a:xfrm>
            <a:off x="7063520" y="2658517"/>
            <a:ext cx="3880705" cy="400110"/>
          </a:xfrm>
          <a:prstGeom prst="rect">
            <a:avLst/>
          </a:prstGeom>
          <a:noFill/>
        </p:spPr>
        <p:txBody>
          <a:bodyPr wrap="square" rtlCol="0">
            <a:spAutoFit/>
          </a:bodyPr>
          <a:lstStyle/>
          <a:p>
            <a:r>
              <a:rPr lang="en-US" sz="2000" dirty="0">
                <a:solidFill>
                  <a:schemeClr val="bg1"/>
                </a:solidFill>
              </a:rPr>
              <a:t>UNORDERED LISTS</a:t>
            </a:r>
          </a:p>
        </p:txBody>
      </p:sp>
    </p:spTree>
    <p:extLst>
      <p:ext uri="{BB962C8B-B14F-4D97-AF65-F5344CB8AC3E}">
        <p14:creationId xmlns:p14="http://schemas.microsoft.com/office/powerpoint/2010/main" val="10550124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docProps/app.xml><?xml version="1.0" encoding="utf-8"?>
<Properties xmlns="http://schemas.openxmlformats.org/officeDocument/2006/extended-properties" xmlns:vt="http://schemas.openxmlformats.org/officeDocument/2006/docPropsVTypes">
  <Template>{A63DB3FC-827F-DC4F-8A2D-A54F1096CB28}tf10001062</Template>
  <TotalTime>41</TotalTime>
  <Words>382</Words>
  <Application>Microsoft Macintosh PowerPoint</Application>
  <PresentationFormat>Widescreen</PresentationFormat>
  <Paragraphs>33</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Century Gothic</vt:lpstr>
      <vt:lpstr>Open Sans</vt:lpstr>
      <vt:lpstr>Wingdings 3</vt:lpstr>
      <vt:lpstr>Ion</vt:lpstr>
      <vt:lpstr>Why Learn Latex?</vt:lpstr>
      <vt:lpstr>WRITING YOUR FIRST PIECE OF LaTeX</vt:lpstr>
      <vt:lpstr>ADDING A TITLE, AUTHOR AND DATE</vt:lpstr>
      <vt:lpstr>YOU WOULD GET SOMETHING LIKE THIS</vt:lpstr>
      <vt:lpstr>ADDING COMMENTS</vt:lpstr>
      <vt:lpstr>BOLD, ITALICS and UNDERLINING</vt:lpstr>
      <vt:lpstr>ADDING IMAGES</vt:lpstr>
      <vt:lpstr>CAPTIONS, LABELS AND REFERENCES</vt:lpstr>
      <vt:lpstr>CREATING LISTS</vt:lpstr>
      <vt:lpstr>BASIC FORMATTING</vt:lpstr>
      <vt:lpstr>CREATING TABLES</vt:lpstr>
      <vt:lpstr>SOME RESOURCES</vt:lpstr>
    </vt:vector>
  </TitlesOfParts>
  <Company/>
  <LinksUpToDate>false</LinksUpToDate>
  <SharedDoc>false</SharedDoc>
  <HyperlinksChanged>false</HyperlinksChanged>
  <AppVersion>16.0011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Why Learn Latex?</dc:title>
  <dc:creator>Pranav Bhasin</dc:creator>
  <cp:lastModifiedBy>Pranav Bhasin</cp:lastModifiedBy>
  <cp:revision>5</cp:revision>
  <dcterms:created xsi:type="dcterms:W3CDTF">2018-09-11T03:12:41Z</dcterms:created>
  <dcterms:modified xsi:type="dcterms:W3CDTF">2018-09-11T03:54:20Z</dcterms:modified>
</cp:coreProperties>
</file>