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Nuni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Nunit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63a93821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4063a93821_1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63a9382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063a93821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063a93821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4063a93821_1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063a93821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4063a93821_1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063a93821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4063a93821_1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063a93821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4063a93821_1_4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063a93821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4063a93821_1_2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063a93821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4063a93821_1_3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063a93821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4063a93821_1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063a9382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4063a93821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63a93821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063a93821_1_4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063a93821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4063a93821_1_2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063a93821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an example of clustering with lots of model such as </a:t>
            </a:r>
            <a:r>
              <a:rPr lang="en-GB"/>
              <a:t>hierarchical clustering, k means clustering. </a:t>
            </a:r>
            <a:r>
              <a:rPr lang="en-GB"/>
              <a:t> </a:t>
            </a:r>
            <a:endParaRPr/>
          </a:p>
        </p:txBody>
      </p:sp>
      <p:sp>
        <p:nvSpPr>
          <p:cNvPr id="306" name="Google Shape;306;g4063a93821_1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0788083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07880835e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063a93821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4063a93821_1_3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063a93821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4063a93821_1_3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063a93821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4063a93821_1_3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063a93821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4063a93821_1_3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063a93821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4063a93821_1_3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063a93821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4063a93821_1_3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063a93821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4063a93821_1_3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63a9382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063a93821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063a93821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4063a93821_1_3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063a93821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4063a93821_1_3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063a93821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4063a93821_1_3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0788083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407880835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063a93821_1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063a93821_1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063a93821_1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4063a93821_1_4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63a9382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063a93821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63a93821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4063a93821_1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063a93821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063a93821_1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63a93821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4063a93821_1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063a93821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4063a93821_1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063a9382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4063a93821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58400" cy="5143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381000" y="2061450"/>
            <a:ext cx="84945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Lifecycle of Data </a:t>
            </a:r>
            <a:r>
              <a:rPr b="1" lang="en-GB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Scientist</a:t>
            </a:r>
            <a:r>
              <a:rPr b="1" lang="en-GB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(or Analyst)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381000" y="4422469"/>
            <a:ext cx="6674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26 August 2018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381000" y="3704054"/>
            <a:ext cx="6674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Muhammad Fariduddin Adham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Ingest the Data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495" y="1208745"/>
            <a:ext cx="3887249" cy="22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13525" y="3494325"/>
            <a:ext cx="9131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Ingest the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Ingest the Data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Create the Requirement based on the variable that is needed to solve the problem.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Design the Data that will be ingested from database.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the data team has been properly established, usually there is a Data Engineer that will execute this.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Cleanse</a:t>
            </a: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the Data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13525" y="3494325"/>
            <a:ext cx="9131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Cleanse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the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18145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Cleanse</a:t>
            </a: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the Data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Usually there are some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discrepancy or perhaps missing value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 the data.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cleanse those unwanted values, there is a method called </a:t>
            </a: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Extract Transform Load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 known as ETL.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Analyst / Scientist will create the design / requirement for the ETL.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the data team has been properly established, usually there is a Data Engineer that will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execute this.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Mine and </a:t>
            </a: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Explore the Data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13525" y="3494325"/>
            <a:ext cx="9131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Mine and Explore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the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320875"/>
            <a:ext cx="20002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Mine and Explore</a:t>
            </a: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the Data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is the fun part for Data Analyst.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Analyze the behavior of the data.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Check for trend and seasonality in the data.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Familiarize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with the behavior of the data.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Check for out of ordinary situation in the data.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Feature Engineering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13525" y="3494325"/>
            <a:ext cx="9131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Feature Engineering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50" y="1058219"/>
            <a:ext cx="4197949" cy="2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There are several data that needs to be properly transformed.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example: when we want to analyze the behaviour of a customer. When we designed the data warehouse we only know when they booked the ticket as well as knowing when they are searching the ticket. This can easily combined to be a new variable: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	Booking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Window=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Booking Date - Search Date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can help keeping down the effect of seasonality as well as trends in some cases.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is one of the simplest example as there are lots and lots of transformation that can be done.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1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Feature Engineering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2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Who are you working with?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Product Engineer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Engineer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Analyst (for Data Scientist)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Minimum level of understanding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Analyst: Mastery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Scientist: Basic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Third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Modeling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43"/>
          <p:cNvSpPr/>
          <p:nvPr/>
        </p:nvSpPr>
        <p:spPr>
          <a:xfrm>
            <a:off x="3392738" y="1223350"/>
            <a:ext cx="2453400" cy="93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 Understanding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43"/>
          <p:cNvSpPr/>
          <p:nvPr/>
        </p:nvSpPr>
        <p:spPr>
          <a:xfrm rot="5401034">
            <a:off x="6087562" y="1248500"/>
            <a:ext cx="997500" cy="148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>
            <a:off x="5788163" y="2489438"/>
            <a:ext cx="2453400" cy="93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Understanding &amp; Processing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43"/>
          <p:cNvSpPr/>
          <p:nvPr/>
        </p:nvSpPr>
        <p:spPr>
          <a:xfrm rot="-10797734">
            <a:off x="5846137" y="3424700"/>
            <a:ext cx="1365300" cy="1001100"/>
          </a:xfrm>
          <a:prstGeom prst="bentArrow">
            <a:avLst>
              <a:gd fmla="val 2633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3392738" y="3755525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34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Lifecycle of Data Scientist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392738" y="1223350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 Understanding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6"/>
          <p:cNvSpPr/>
          <p:nvPr/>
        </p:nvSpPr>
        <p:spPr>
          <a:xfrm rot="5401034">
            <a:off x="6087562" y="1248500"/>
            <a:ext cx="997500" cy="148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5788163" y="2489438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Understanding &amp; Processing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26"/>
          <p:cNvSpPr/>
          <p:nvPr/>
        </p:nvSpPr>
        <p:spPr>
          <a:xfrm rot="-10797734">
            <a:off x="5846137" y="3424700"/>
            <a:ext cx="1365300" cy="1001100"/>
          </a:xfrm>
          <a:prstGeom prst="bentArrow">
            <a:avLst>
              <a:gd fmla="val 2633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3392738" y="3755525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902438" y="2489450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Deployment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6"/>
          <p:cNvSpPr/>
          <p:nvPr/>
        </p:nvSpPr>
        <p:spPr>
          <a:xfrm rot="-5397861">
            <a:off x="2118112" y="3118700"/>
            <a:ext cx="964200" cy="1571400"/>
          </a:xfrm>
          <a:prstGeom prst="bentArrow">
            <a:avLst>
              <a:gd fmla="val 2587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 rot="1923">
            <a:off x="1777112" y="1494400"/>
            <a:ext cx="1609200" cy="996900"/>
          </a:xfrm>
          <a:prstGeom prst="bentArrow">
            <a:avLst>
              <a:gd fmla="val 2587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44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Third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Modeling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Formulate the Model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1933575"/>
            <a:ext cx="35814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 txBox="1"/>
          <p:nvPr/>
        </p:nvSpPr>
        <p:spPr>
          <a:xfrm>
            <a:off x="13525" y="3494325"/>
            <a:ext cx="9131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Formulate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the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is where mathematics and statistics come in. Also this step is the hardest and the most time-consuming.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After choosing the variables and transforming the variable into their appropriate form, find the model that is similar with the problem we are facing.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There is </a:t>
            </a: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not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 single right answer. Don’t get excited over a model that fits the problem. Find other model that may look close so that they may be compared or even combine them.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Don’t panic when you didn’t find any model that close with the problem. There is always an option of creating your </a:t>
            </a: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own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model.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45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5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Third Step: Modeling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Formulate the Model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Third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Modeling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Formulate the Model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Let’s take an example when we are trying to do optimization.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General formula for linear optimization: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z=a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+a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+.....+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With z as the value that we want to optimize, x as the variable that affect z, and a as the coefficient of x.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Now that we know all the possible x, we need to find out the value of 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47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7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Third Step: Modeling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Training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13525" y="3494325"/>
            <a:ext cx="9131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Model Training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25" y="1069138"/>
            <a:ext cx="66675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is where computational science comes in.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When the model has a very small error or fits perfectly with the data, there is a chance of overfitting happened. Ask for feedback with your lead or fellow data scientists.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There are certain conditions that made training or even testing model virtually impossible to be done. For this exceptional condition, formulating the model is more than enough.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48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8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Third Step: Modeling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Training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49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Third Step: Modeling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Evaluation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13525" y="3494325"/>
            <a:ext cx="9131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Model Evaluation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363" y="979175"/>
            <a:ext cx="4159275" cy="25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is where mathematics and statistics come in (again) 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Evaluation of the model needs to choose method of evaluating the model. Even choosing the right model to calculate error made the difference of choosing the “best” solution.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Ask for feedback from fellow data scientist or data lead to gain fresh insight on the model. This can help to minimize expertise bias.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50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0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Third Step: Modeling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Evaluation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Third Step: Modeling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Who are you working with?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Product Engineer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Product Manager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Scientist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Lead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Minimum level of understanding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Analyst: Basic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Scientist: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Mastery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/>
          <p:nvPr/>
        </p:nvSpPr>
        <p:spPr>
          <a:xfrm>
            <a:off x="3392738" y="1223350"/>
            <a:ext cx="2453400" cy="93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 Understanding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52"/>
          <p:cNvSpPr/>
          <p:nvPr/>
        </p:nvSpPr>
        <p:spPr>
          <a:xfrm rot="5401034">
            <a:off x="6087562" y="1248500"/>
            <a:ext cx="997500" cy="148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5788163" y="2489438"/>
            <a:ext cx="2453400" cy="93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Understanding &amp; Processing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52"/>
          <p:cNvSpPr/>
          <p:nvPr/>
        </p:nvSpPr>
        <p:spPr>
          <a:xfrm rot="-10797734">
            <a:off x="5846137" y="3424700"/>
            <a:ext cx="1365300" cy="1001100"/>
          </a:xfrm>
          <a:prstGeom prst="bentArrow">
            <a:avLst>
              <a:gd fmla="val 2633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2"/>
          <p:cNvSpPr/>
          <p:nvPr/>
        </p:nvSpPr>
        <p:spPr>
          <a:xfrm>
            <a:off x="3392738" y="3755525"/>
            <a:ext cx="2453400" cy="93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52"/>
          <p:cNvSpPr/>
          <p:nvPr/>
        </p:nvSpPr>
        <p:spPr>
          <a:xfrm>
            <a:off x="902438" y="2489450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Deployment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52"/>
          <p:cNvSpPr/>
          <p:nvPr/>
        </p:nvSpPr>
        <p:spPr>
          <a:xfrm rot="-5397861">
            <a:off x="2118112" y="3118700"/>
            <a:ext cx="964200" cy="1571400"/>
          </a:xfrm>
          <a:prstGeom prst="bentArrow">
            <a:avLst>
              <a:gd fmla="val 2587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/>
          <p:nvPr/>
        </p:nvSpPr>
        <p:spPr>
          <a:xfrm rot="1923">
            <a:off x="1777112" y="1494400"/>
            <a:ext cx="1609200" cy="996900"/>
          </a:xfrm>
          <a:prstGeom prst="bentArrow">
            <a:avLst>
              <a:gd fmla="val 2587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2"/>
          <p:cNvSpPr/>
          <p:nvPr/>
        </p:nvSpPr>
        <p:spPr>
          <a:xfrm>
            <a:off x="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2"/>
          <p:cNvSpPr txBox="1"/>
          <p:nvPr/>
        </p:nvSpPr>
        <p:spPr>
          <a:xfrm>
            <a:off x="134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Fourth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Deployment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53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3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Fourth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Deployment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Deploy the Model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53"/>
          <p:cNvSpPr txBox="1"/>
          <p:nvPr/>
        </p:nvSpPr>
        <p:spPr>
          <a:xfrm>
            <a:off x="13525" y="3113325"/>
            <a:ext cx="9131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Deploy the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 rotWithShape="1">
          <a:blip r:embed="rId3">
            <a:alphaModFix/>
          </a:blip>
          <a:srcRect b="0" l="0" r="2940" t="0"/>
          <a:stretch/>
        </p:blipFill>
        <p:spPr>
          <a:xfrm>
            <a:off x="3957625" y="2856150"/>
            <a:ext cx="11926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First Step: Business Understanding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3102325" y="1297700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 Understanding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4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Fourth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Deployment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Deploy the Model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is the moment that send shiver down your spine.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Deploy the model for production and add system to monitor the status of the model.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Check whether the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production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 answers the problem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the production result answers the problem, prepare the model so that you don’t have to babysit the model in production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5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Fourth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Deployment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Feedback 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55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55"/>
          <p:cNvPicPr preferRelativeResize="0"/>
          <p:nvPr/>
        </p:nvPicPr>
        <p:blipFill rotWithShape="1">
          <a:blip r:embed="rId3">
            <a:alphaModFix/>
          </a:blip>
          <a:srcRect b="9338" l="0" r="0" t="0"/>
          <a:stretch/>
        </p:blipFill>
        <p:spPr>
          <a:xfrm>
            <a:off x="5833250" y="1440700"/>
            <a:ext cx="2057400" cy="2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5"/>
          <p:cNvSpPr txBox="1"/>
          <p:nvPr/>
        </p:nvSpPr>
        <p:spPr>
          <a:xfrm>
            <a:off x="2097325" y="3552650"/>
            <a:ext cx="5115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Feedback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6" name="Google Shape;39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550" y="1486025"/>
            <a:ext cx="2057400" cy="2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5"/>
          <p:cNvSpPr/>
          <p:nvPr/>
        </p:nvSpPr>
        <p:spPr>
          <a:xfrm>
            <a:off x="3495225" y="2134400"/>
            <a:ext cx="2389800" cy="513600"/>
          </a:xfrm>
          <a:prstGeom prst="wedgeRoundRectCallout">
            <a:avLst>
              <a:gd fmla="val 61678" name="adj1"/>
              <a:gd fmla="val 51601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Has the problem been solved?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6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Fourth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Deployment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56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Who are you working with?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Product Engineer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Product Manager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Lead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Minimum level of understanding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Analyst: Basic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Scientist: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Mastery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/>
          <p:nvPr/>
        </p:nvSpPr>
        <p:spPr>
          <a:xfrm>
            <a:off x="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7"/>
          <p:cNvSpPr txBox="1"/>
          <p:nvPr/>
        </p:nvSpPr>
        <p:spPr>
          <a:xfrm>
            <a:off x="134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Lifecycle of Data Scientist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57"/>
          <p:cNvSpPr/>
          <p:nvPr/>
        </p:nvSpPr>
        <p:spPr>
          <a:xfrm>
            <a:off x="3392738" y="1223350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 Understanding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57"/>
          <p:cNvSpPr/>
          <p:nvPr/>
        </p:nvSpPr>
        <p:spPr>
          <a:xfrm rot="5401034">
            <a:off x="6087562" y="1248500"/>
            <a:ext cx="997500" cy="148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7"/>
          <p:cNvSpPr/>
          <p:nvPr/>
        </p:nvSpPr>
        <p:spPr>
          <a:xfrm>
            <a:off x="5788163" y="2489438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Understanding &amp; Processing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57"/>
          <p:cNvSpPr/>
          <p:nvPr/>
        </p:nvSpPr>
        <p:spPr>
          <a:xfrm rot="-10797734">
            <a:off x="5846137" y="3424700"/>
            <a:ext cx="1365300" cy="1001100"/>
          </a:xfrm>
          <a:prstGeom prst="bentArrow">
            <a:avLst>
              <a:gd fmla="val 2633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7"/>
          <p:cNvSpPr/>
          <p:nvPr/>
        </p:nvSpPr>
        <p:spPr>
          <a:xfrm>
            <a:off x="3392738" y="3755525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57"/>
          <p:cNvSpPr/>
          <p:nvPr/>
        </p:nvSpPr>
        <p:spPr>
          <a:xfrm>
            <a:off x="902438" y="2489450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Deployment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57"/>
          <p:cNvSpPr/>
          <p:nvPr/>
        </p:nvSpPr>
        <p:spPr>
          <a:xfrm rot="-5397861">
            <a:off x="2118112" y="3118700"/>
            <a:ext cx="964200" cy="1571400"/>
          </a:xfrm>
          <a:prstGeom prst="bentArrow">
            <a:avLst>
              <a:gd fmla="val 2587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7"/>
          <p:cNvSpPr/>
          <p:nvPr/>
        </p:nvSpPr>
        <p:spPr>
          <a:xfrm rot="1923">
            <a:off x="1777112" y="1494400"/>
            <a:ext cx="1609200" cy="996900"/>
          </a:xfrm>
          <a:prstGeom prst="bentArrow">
            <a:avLst>
              <a:gd fmla="val 25871" name="adj1"/>
              <a:gd fmla="val 2579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/>
          <p:nvPr/>
        </p:nvSpPr>
        <p:spPr>
          <a:xfrm>
            <a:off x="0" y="0"/>
            <a:ext cx="9158400" cy="5143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8"/>
          <p:cNvSpPr txBox="1"/>
          <p:nvPr/>
        </p:nvSpPr>
        <p:spPr>
          <a:xfrm>
            <a:off x="381000" y="2061450"/>
            <a:ext cx="84945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/>
          <p:nvPr/>
        </p:nvSpPr>
        <p:spPr>
          <a:xfrm>
            <a:off x="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9"/>
          <p:cNvSpPr txBox="1"/>
          <p:nvPr/>
        </p:nvSpPr>
        <p:spPr>
          <a:xfrm>
            <a:off x="134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What’s Next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59"/>
          <p:cNvSpPr txBox="1"/>
          <p:nvPr/>
        </p:nvSpPr>
        <p:spPr>
          <a:xfrm>
            <a:off x="6750" y="885400"/>
            <a:ext cx="91440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Read paper or books.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Improve the model.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Prepare for the next problem.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First Step: Business Understanding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Find out the business process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9338" l="0" r="0" t="0"/>
          <a:stretch/>
        </p:blipFill>
        <p:spPr>
          <a:xfrm>
            <a:off x="6218500" y="2224100"/>
            <a:ext cx="2057400" cy="2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2097325" y="4314650"/>
            <a:ext cx="5115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Find out the Business Process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1646" y="2270221"/>
            <a:ext cx="3157200" cy="19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/>
          <p:nvPr/>
        </p:nvSpPr>
        <p:spPr>
          <a:xfrm rot="5400000">
            <a:off x="5021850" y="2570225"/>
            <a:ext cx="1919700" cy="1319700"/>
          </a:xfrm>
          <a:prstGeom prst="triangle">
            <a:avLst>
              <a:gd fmla="val 34331" name="adj"/>
            </a:avLst>
          </a:prstGeom>
          <a:solidFill>
            <a:srgbClr val="FFF2CC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164650" y="2286823"/>
            <a:ext cx="3157200" cy="1886700"/>
          </a:xfrm>
          <a:prstGeom prst="rect">
            <a:avLst/>
          </a:prstGeom>
          <a:solidFill>
            <a:srgbClr val="FFF2CC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First Step: Business Understanding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Define the Problem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9338" l="0" r="0" t="0"/>
          <a:stretch/>
        </p:blipFill>
        <p:spPr>
          <a:xfrm>
            <a:off x="5833250" y="1440700"/>
            <a:ext cx="2057400" cy="2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097325" y="3552650"/>
            <a:ext cx="5115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Define the 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550" y="1486025"/>
            <a:ext cx="2057400" cy="2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/>
          <p:nvPr/>
        </p:nvSpPr>
        <p:spPr>
          <a:xfrm>
            <a:off x="2974800" y="1816725"/>
            <a:ext cx="2389800" cy="513600"/>
          </a:xfrm>
          <a:prstGeom prst="wedgeRoundRectCallout">
            <a:avLst>
              <a:gd fmla="val -40746" name="adj1"/>
              <a:gd fmla="val 153261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 want to optimize z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First Step: Business Understanding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Define the parameter to solve the problem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9338" l="0" r="0" t="0"/>
          <a:stretch/>
        </p:blipFill>
        <p:spPr>
          <a:xfrm>
            <a:off x="3543300" y="1462100"/>
            <a:ext cx="2057400" cy="20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2097325" y="3552650"/>
            <a:ext cx="5115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Define the Parameter to Solve the 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4572000" y="1120025"/>
            <a:ext cx="1099500" cy="4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Sum(x)</a:t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5562600" y="2491625"/>
            <a:ext cx="1099500" cy="492000"/>
          </a:xfrm>
          <a:prstGeom prst="wedgeRectCallout">
            <a:avLst>
              <a:gd fmla="val -80332" name="adj1"/>
              <a:gd fmla="val -184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E[</a:t>
            </a:r>
            <a:r>
              <a:rPr lang="en-GB"/>
              <a:t>x]</a:t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2454050" y="1424825"/>
            <a:ext cx="1541100" cy="492000"/>
          </a:xfrm>
          <a:prstGeom prst="wedgeRectCallout">
            <a:avLst>
              <a:gd fmla="val 51285" name="adj1"/>
              <a:gd fmla="val 9683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Window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1847350" y="2605125"/>
            <a:ext cx="1541100" cy="492000"/>
          </a:xfrm>
          <a:prstGeom prst="wedgeRectCallout">
            <a:avLst>
              <a:gd fmla="val 73616" name="adj1"/>
              <a:gd fmla="val -1980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DAU &amp; MAU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First Step: Business Understanding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Define the parameter to solve the problem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Let’s take an example when we are trying to do optimization.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General formula for linear optimization: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z=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+a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+.....+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With z as the value that we want to optimize, x as the variable that affect z, and a as the coefficient of x.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Obviously we need to find out what the x are we need to consider every x in the business process.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is why we need to understand the business process </a:t>
            </a: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first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before asking the problem.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First Step: Business Understanding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750" y="898925"/>
            <a:ext cx="9144000" cy="4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Who are you working with?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Product Manager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Marketing Manager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Lead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Minimum level of understanding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Analyst: Mastery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Scientist: Mastery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	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/>
          <p:nvPr/>
        </p:nvSpPr>
        <p:spPr>
          <a:xfrm>
            <a:off x="100" y="0"/>
            <a:ext cx="9144000" cy="877500"/>
          </a:xfrm>
          <a:prstGeom prst="rect">
            <a:avLst/>
          </a:prstGeom>
          <a:solidFill>
            <a:srgbClr val="1BA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13525" y="0"/>
            <a:ext cx="91440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Second</a:t>
            </a:r>
            <a:r>
              <a:rPr b="1" lang="en-GB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Step: Data Understanding &amp; Processing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3392738" y="1223350"/>
            <a:ext cx="2453400" cy="93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Business Understanding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33"/>
          <p:cNvSpPr/>
          <p:nvPr/>
        </p:nvSpPr>
        <p:spPr>
          <a:xfrm rot="5401034">
            <a:off x="6087562" y="1248500"/>
            <a:ext cx="997500" cy="148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5788163" y="2489438"/>
            <a:ext cx="2453400" cy="93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Understanding &amp; Processing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