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Roboto Light"/>
      <p:regular r:id="rId25"/>
      <p:bold r:id="rId26"/>
      <p:italic r:id="rId27"/>
      <p:boldItalic r:id="rId28"/>
    </p:embeddedFont>
    <p:embeddedFont>
      <p:font typeface="Source Sans Pr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Light-bold.fntdata"/><Relationship Id="rId25" Type="http://schemas.openxmlformats.org/officeDocument/2006/relationships/font" Target="fonts/RobotoLight-regular.fntdata"/><Relationship Id="rId28" Type="http://schemas.openxmlformats.org/officeDocument/2006/relationships/font" Target="fonts/RobotoLight-boldItalic.fntdata"/><Relationship Id="rId27" Type="http://schemas.openxmlformats.org/officeDocument/2006/relationships/font" Target="fonts/Roboto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Sans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SansPro-italic.fntdata"/><Relationship Id="rId30" Type="http://schemas.openxmlformats.org/officeDocument/2006/relationships/font" Target="fonts/SourceSans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SourceSansPr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7cb9495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7cb9495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7cb949592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7cb949592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7cb949592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7cb949592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7cb949592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7cb949592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7cb949592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7cb949592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7cb949592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7cb949592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7cb949592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7cb949592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7cb949592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7cb949592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7cb949592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7cb949592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7cb949592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7cb949592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7cb949592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7cb949592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7cb949592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7cb949592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7cb949592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7cb94959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7cb949592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7cb94959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7cb949592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7cb949592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hyperlink" Target="https://medium.com/future-vision/the-math-of-prophet-46864fa9c55a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hyperlink" Target="https://medium.com/future-vision/the-math-of-prophet-46864fa9c55a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youtube.com/watch?v=pOYAXv15r3A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colab.research.google.com/drive/1Y5-TK2Li0Gdx1-NPqypvraxKkcGAz5n1#scrollTo=fg7_Qx0WBmJ0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Forecasting at Scale using FBProphet in Python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Nikolaus Herjuno Sapto Dwi Atmojo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FBProphet is decomposed time series model</a:t>
            </a:r>
            <a:endParaRPr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1177650" y="1178450"/>
            <a:ext cx="6788700" cy="466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393939"/>
                </a:solidFill>
                <a:latin typeface="Roboto Light"/>
                <a:ea typeface="Roboto Light"/>
                <a:cs typeface="Roboto Light"/>
                <a:sym typeface="Roboto Light"/>
              </a:rPr>
              <a:t>y(t) : piecewise_trend(t) + seasonality(t) + holiday_effect(t) + noise</a:t>
            </a:r>
            <a:endParaRPr>
              <a:solidFill>
                <a:srgbClr val="39393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113" name="Google Shape;113;p22"/>
          <p:cNvCxnSpPr>
            <a:stCxn id="112" idx="1"/>
            <a:endCxn id="114" idx="0"/>
          </p:cNvCxnSpPr>
          <p:nvPr/>
        </p:nvCxnSpPr>
        <p:spPr>
          <a:xfrm>
            <a:off x="1177650" y="1411850"/>
            <a:ext cx="719700" cy="1618500"/>
          </a:xfrm>
          <a:prstGeom prst="bentConnector4">
            <a:avLst>
              <a:gd fmla="val -33087" name="adj1"/>
              <a:gd fmla="val 5721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5" name="Google Shape;115;p22"/>
          <p:cNvCxnSpPr/>
          <p:nvPr/>
        </p:nvCxnSpPr>
        <p:spPr>
          <a:xfrm rot="5400000">
            <a:off x="3875200" y="2063650"/>
            <a:ext cx="1461600" cy="399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6" name="Google Shape;116;p22"/>
          <p:cNvCxnSpPr/>
          <p:nvPr/>
        </p:nvCxnSpPr>
        <p:spPr>
          <a:xfrm flipH="1" rot="-5400000">
            <a:off x="6333450" y="1693525"/>
            <a:ext cx="1435500" cy="1148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4" name="Google Shape;114;p22"/>
          <p:cNvSpPr txBox="1"/>
          <p:nvPr/>
        </p:nvSpPr>
        <p:spPr>
          <a:xfrm>
            <a:off x="638425" y="3030350"/>
            <a:ext cx="2517900" cy="166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Light"/>
              <a:buChar char="-"/>
            </a:pPr>
            <a:r>
              <a:rPr lang="en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Saturating growth model</a:t>
            </a: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Light"/>
              <a:buChar char="-"/>
            </a:pPr>
            <a:r>
              <a:rPr lang="en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Piecewise linear model</a:t>
            </a: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Light"/>
              <a:buChar char="-"/>
            </a:pPr>
            <a:r>
              <a:rPr lang="en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Automatic Changepoints Selection</a:t>
            </a: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Light"/>
              <a:buChar char="-"/>
            </a:pPr>
            <a:r>
              <a:rPr lang="en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Trend forecast uncertainty</a:t>
            </a: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7000" y="3030350"/>
            <a:ext cx="2367258" cy="185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2"/>
          <p:cNvSpPr txBox="1"/>
          <p:nvPr/>
        </p:nvSpPr>
        <p:spPr>
          <a:xfrm>
            <a:off x="593475" y="4756825"/>
            <a:ext cx="51795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Reference :</a:t>
            </a:r>
            <a:r>
              <a:rPr lang="en" sz="1200"/>
              <a:t> </a:t>
            </a:r>
            <a:r>
              <a:rPr lang="en" sz="1200" u="sng">
                <a:solidFill>
                  <a:schemeClr val="hlink"/>
                </a:solidFill>
                <a:latin typeface="Roboto Light"/>
                <a:ea typeface="Roboto Light"/>
                <a:cs typeface="Roboto Light"/>
                <a:sym typeface="Roboto Light"/>
                <a:hlinkClick r:id="rId4"/>
              </a:rPr>
              <a:t>The Math of Prophet - Future Vision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9" name="Google Shape;119;p22"/>
          <p:cNvSpPr txBox="1"/>
          <p:nvPr/>
        </p:nvSpPr>
        <p:spPr>
          <a:xfrm>
            <a:off x="3473525" y="3030350"/>
            <a:ext cx="2850600" cy="104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 Light"/>
                <a:ea typeface="Roboto Light"/>
                <a:cs typeface="Roboto Light"/>
                <a:sym typeface="Roboto Light"/>
              </a:rPr>
              <a:t>provides a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 Light"/>
                <a:ea typeface="Roboto Light"/>
                <a:cs typeface="Roboto Light"/>
                <a:sym typeface="Roboto Light"/>
              </a:rPr>
              <a:t>adaptability to the model by allowing periodic changes based on sub-daily, daily, weekly and yearly seasonality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Forecast Component</a:t>
            </a:r>
            <a:endParaRPr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850" y="1017725"/>
            <a:ext cx="3867363" cy="3820978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3"/>
          <p:cNvSpPr txBox="1"/>
          <p:nvPr/>
        </p:nvSpPr>
        <p:spPr>
          <a:xfrm>
            <a:off x="4606650" y="2164775"/>
            <a:ext cx="4173600" cy="9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Split single model of forecast to tell us the trend on yearly, monthly, day or even in hour unit level in descriptive way</a:t>
            </a:r>
            <a:endParaRPr sz="16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33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Trend changepoints</a:t>
            </a:r>
            <a:endParaRPr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24"/>
          <p:cNvSpPr txBox="1"/>
          <p:nvPr/>
        </p:nvSpPr>
        <p:spPr>
          <a:xfrm>
            <a:off x="4785050" y="1104325"/>
            <a:ext cx="3648900" cy="1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93939"/>
                </a:solidFill>
                <a:latin typeface="Roboto Light"/>
                <a:ea typeface="Roboto Light"/>
                <a:cs typeface="Roboto Light"/>
                <a:sym typeface="Roboto Light"/>
              </a:rPr>
              <a:t>Prophet detects changepoints by first specifying a large number of </a:t>
            </a:r>
            <a:r>
              <a:rPr i="1" lang="en" sz="1350">
                <a:solidFill>
                  <a:srgbClr val="393939"/>
                </a:solidFill>
                <a:latin typeface="Roboto Light"/>
                <a:ea typeface="Roboto Light"/>
                <a:cs typeface="Roboto Light"/>
                <a:sym typeface="Roboto Light"/>
              </a:rPr>
              <a:t>potential changepoints</a:t>
            </a:r>
            <a:r>
              <a:rPr lang="en" sz="1350">
                <a:solidFill>
                  <a:srgbClr val="393939"/>
                </a:solidFill>
                <a:latin typeface="Roboto Light"/>
                <a:ea typeface="Roboto Light"/>
                <a:cs typeface="Roboto Light"/>
                <a:sym typeface="Roboto Light"/>
              </a:rPr>
              <a:t> at which the rate is allowed to change. It then puts a sparse prior on the magnitudes of the rate changes (equivalent to L1 regularization)</a:t>
            </a:r>
            <a:endParaRPr sz="16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850" y="1017725"/>
            <a:ext cx="3648899" cy="2163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5050" y="2745998"/>
            <a:ext cx="3718199" cy="222777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4"/>
          <p:cNvSpPr txBox="1"/>
          <p:nvPr/>
        </p:nvSpPr>
        <p:spPr>
          <a:xfrm>
            <a:off x="573250" y="3395500"/>
            <a:ext cx="3648900" cy="1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93939"/>
                </a:solidFill>
                <a:latin typeface="Roboto Light"/>
                <a:ea typeface="Roboto Light"/>
                <a:cs typeface="Roboto Light"/>
                <a:sym typeface="Roboto Light"/>
              </a:rPr>
              <a:t>~ Laplace </a:t>
            </a:r>
            <a:endParaRPr sz="1350">
              <a:solidFill>
                <a:srgbClr val="39393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93939"/>
                </a:solidFill>
                <a:latin typeface="Roboto Light"/>
                <a:ea typeface="Roboto Light"/>
                <a:cs typeface="Roboto Light"/>
                <a:sym typeface="Roboto Light"/>
              </a:rPr>
              <a:t>Fit : Estimate trend change distribution</a:t>
            </a:r>
            <a:endParaRPr sz="1350">
              <a:solidFill>
                <a:srgbClr val="39393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93939"/>
                </a:solidFill>
                <a:latin typeface="Roboto Light"/>
                <a:ea typeface="Roboto Light"/>
                <a:cs typeface="Roboto Light"/>
                <a:sym typeface="Roboto Light"/>
              </a:rPr>
              <a:t>Estimate : Sample future trend change from distribution</a:t>
            </a:r>
            <a:endParaRPr sz="1350">
              <a:solidFill>
                <a:srgbClr val="39393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36" name="Google Shape;136;p24"/>
          <p:cNvSpPr txBox="1"/>
          <p:nvPr/>
        </p:nvSpPr>
        <p:spPr>
          <a:xfrm>
            <a:off x="593475" y="4756825"/>
            <a:ext cx="51795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Reference :</a:t>
            </a:r>
            <a:r>
              <a:rPr lang="en" sz="1200"/>
              <a:t> </a:t>
            </a:r>
            <a:r>
              <a:rPr lang="en" sz="1200" u="sng">
                <a:solidFill>
                  <a:schemeClr val="hlink"/>
                </a:solidFill>
                <a:latin typeface="Roboto Light"/>
                <a:ea typeface="Roboto Light"/>
                <a:cs typeface="Roboto Light"/>
                <a:sym typeface="Roboto Light"/>
                <a:hlinkClick r:id="rId5"/>
              </a:rPr>
              <a:t>The Math of Prophet - Future Vision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833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Knobs and Lever</a:t>
            </a:r>
            <a:endParaRPr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25"/>
          <p:cNvSpPr txBox="1"/>
          <p:nvPr/>
        </p:nvSpPr>
        <p:spPr>
          <a:xfrm>
            <a:off x="4785050" y="1104325"/>
            <a:ext cx="3648900" cy="30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93939"/>
              </a:buClr>
              <a:buSzPts val="1400"/>
              <a:buFont typeface="Roboto Light"/>
              <a:buChar char="-"/>
            </a:pPr>
            <a:r>
              <a:rPr lang="en">
                <a:solidFill>
                  <a:srgbClr val="393939"/>
                </a:solidFill>
                <a:latin typeface="Roboto Light"/>
                <a:ea typeface="Roboto Light"/>
                <a:cs typeface="Roboto Light"/>
                <a:sym typeface="Roboto Light"/>
              </a:rPr>
              <a:t>Priors and seasonality parameter</a:t>
            </a:r>
            <a:endParaRPr>
              <a:solidFill>
                <a:srgbClr val="39393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93939"/>
              </a:buClr>
              <a:buSzPts val="1400"/>
              <a:buFont typeface="Roboto Light"/>
              <a:buChar char="-"/>
            </a:pPr>
            <a:r>
              <a:rPr lang="en">
                <a:solidFill>
                  <a:srgbClr val="393939"/>
                </a:solidFill>
                <a:latin typeface="Roboto Light"/>
                <a:ea typeface="Roboto Light"/>
                <a:cs typeface="Roboto Light"/>
                <a:sym typeface="Roboto Light"/>
              </a:rPr>
              <a:t>Priors on how often we expect changepoints</a:t>
            </a:r>
            <a:endParaRPr>
              <a:solidFill>
                <a:srgbClr val="39393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93939"/>
              </a:buClr>
              <a:buSzPts val="1400"/>
              <a:buFont typeface="Roboto Light"/>
              <a:buChar char="-"/>
            </a:pPr>
            <a:r>
              <a:rPr lang="en">
                <a:solidFill>
                  <a:srgbClr val="393939"/>
                </a:solidFill>
                <a:latin typeface="Roboto Light"/>
                <a:ea typeface="Roboto Light"/>
                <a:cs typeface="Roboto Light"/>
                <a:sym typeface="Roboto Light"/>
              </a:rPr>
              <a:t>Functional form of growth (piecewise linear and logistics)</a:t>
            </a:r>
            <a:endParaRPr>
              <a:solidFill>
                <a:srgbClr val="39393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93939"/>
              </a:buClr>
              <a:buSzPts val="1400"/>
              <a:buFont typeface="Roboto Light"/>
              <a:buChar char="-"/>
            </a:pPr>
            <a:r>
              <a:rPr lang="en">
                <a:solidFill>
                  <a:srgbClr val="393939"/>
                </a:solidFill>
                <a:latin typeface="Roboto Light"/>
                <a:ea typeface="Roboto Light"/>
                <a:cs typeface="Roboto Light"/>
                <a:sym typeface="Roboto Light"/>
              </a:rPr>
              <a:t>Covariates and holiday</a:t>
            </a:r>
            <a:endParaRPr>
              <a:solidFill>
                <a:srgbClr val="39393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93939"/>
              </a:buClr>
              <a:buSzPts val="1400"/>
              <a:buFont typeface="Roboto Light"/>
              <a:buChar char="-"/>
            </a:pPr>
            <a:r>
              <a:rPr lang="en">
                <a:solidFill>
                  <a:srgbClr val="393939"/>
                </a:solidFill>
                <a:latin typeface="Roboto Light"/>
                <a:ea typeface="Roboto Light"/>
                <a:cs typeface="Roboto Light"/>
                <a:sym typeface="Roboto Light"/>
              </a:rPr>
              <a:t>Custom seasonalities</a:t>
            </a:r>
            <a:endParaRPr>
              <a:solidFill>
                <a:srgbClr val="39393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93939"/>
              </a:buClr>
              <a:buSzPts val="1400"/>
              <a:buFont typeface="Roboto Light"/>
              <a:buChar char="-"/>
            </a:pPr>
            <a:r>
              <a:rPr lang="en">
                <a:solidFill>
                  <a:srgbClr val="393939"/>
                </a:solidFill>
                <a:latin typeface="Roboto Light"/>
                <a:ea typeface="Roboto Light"/>
                <a:cs typeface="Roboto Light"/>
                <a:sym typeface="Roboto Light"/>
              </a:rPr>
              <a:t>MAP and full posterior</a:t>
            </a:r>
            <a:endParaRPr>
              <a:solidFill>
                <a:srgbClr val="39393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60625"/>
            <a:ext cx="2646700" cy="22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2325" y="2921825"/>
            <a:ext cx="2434675" cy="182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highlight>
                  <a:srgbClr val="FFFFFF"/>
                </a:highlight>
                <a:latin typeface="Roboto Light"/>
                <a:ea typeface="Roboto Light"/>
                <a:cs typeface="Roboto Light"/>
                <a:sym typeface="Roboto Light"/>
              </a:rPr>
              <a:t>Prophet was developed to close the skill gap and help analysts with a variety of backgrounds produce more forecasts with less time invested towards doing so. This was achieved by sticking to a relatively plain mode</a:t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434343"/>
                </a:solidFill>
                <a:highlight>
                  <a:srgbClr val="FFFFFF"/>
                </a:highlight>
                <a:latin typeface="Roboto Light"/>
                <a:ea typeface="Roboto Light"/>
                <a:cs typeface="Roboto Light"/>
                <a:sym typeface="Roboto Light"/>
              </a:rPr>
              <a:t>If you have some of free time, please watch this video, it will gives you some insights regarding Prophet : </a:t>
            </a:r>
            <a:r>
              <a:rPr lang="en" sz="1400">
                <a:solidFill>
                  <a:schemeClr val="accent5"/>
                </a:solidFill>
                <a:uFill>
                  <a:noFill/>
                </a:uFill>
                <a:latin typeface="Roboto Light"/>
                <a:ea typeface="Roboto Light"/>
                <a:cs typeface="Roboto Light"/>
                <a:sym typeface="Roboto Light"/>
                <a:hlinkClick r:id="rId3"/>
              </a:rPr>
              <a:t>Forecasting at Scale: How and Why We Developed Prophet for Forecasting at Facebook</a:t>
            </a:r>
            <a:endParaRPr sz="1400">
              <a:solidFill>
                <a:srgbClr val="434343"/>
              </a:solidFill>
              <a:highlight>
                <a:srgbClr val="FFFFFF"/>
              </a:highlight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practice together ! ;)</a:t>
            </a:r>
            <a:endParaRPr/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311700" y="2571750"/>
            <a:ext cx="8520600" cy="5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latin typeface="Roboto Light"/>
                <a:ea typeface="Roboto Light"/>
                <a:cs typeface="Roboto Light"/>
                <a:sym typeface="Roboto Light"/>
                <a:hlinkClick r:id="rId3"/>
              </a:rPr>
              <a:t>Google Colab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1438800" y="1281225"/>
            <a:ext cx="7375500" cy="28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Source Sans Pro"/>
              <a:buChar char="-"/>
            </a:pPr>
            <a:r>
              <a:rPr b="1" lang="en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Traveloka (September 2019 - Present)</a:t>
            </a:r>
            <a:endParaRPr b="1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Source Sans Pro"/>
              <a:buChar char="-"/>
            </a:pPr>
            <a:r>
              <a:rPr b="1" lang="en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 Analyst for Bill Payment &amp; Payment (September 2019 - December 2019)</a:t>
            </a:r>
            <a:endParaRPr b="1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Source Sans Pro"/>
              <a:buChar char="-"/>
            </a:pPr>
            <a:r>
              <a:rPr b="1" lang="en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 Analyst for PayLater (December 2019 - Present)</a:t>
            </a:r>
            <a:endParaRPr b="1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Source Sans Pro"/>
              <a:buChar char="-"/>
            </a:pPr>
            <a:r>
              <a:rPr b="1" lang="en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Tokopedia (September 2017 - Aug 2019) </a:t>
            </a:r>
            <a:endParaRPr b="1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Source Sans Pro"/>
              <a:buChar char="-"/>
            </a:pPr>
            <a:r>
              <a:rPr b="1" lang="en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 Analyst for Operations</a:t>
            </a:r>
            <a:endParaRPr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Source Sans Pro"/>
              <a:buChar char="-"/>
            </a:pPr>
            <a:r>
              <a:rPr b="1" lang="en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Jakarta Smart City (June 2016 - Aug 2016) </a:t>
            </a:r>
            <a:endParaRPr b="1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Source Sans Pro"/>
              <a:buChar char="-"/>
            </a:pPr>
            <a:r>
              <a:rPr b="1" lang="en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Data Scientist Internship</a:t>
            </a:r>
            <a:endParaRPr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Source Sans Pro"/>
              <a:buChar char="-"/>
            </a:pPr>
            <a:r>
              <a:rPr b="1" lang="en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Institut Teknologi Sepuluh November (2013 - 2017)</a:t>
            </a:r>
            <a:endParaRPr b="1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Source Sans Pro"/>
              <a:buChar char="-"/>
            </a:pPr>
            <a:r>
              <a:rPr b="1" lang="en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Information Systems 2013</a:t>
            </a:r>
            <a:endParaRPr b="1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500" y="1793225"/>
            <a:ext cx="760074" cy="760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700" y="1335550"/>
            <a:ext cx="1339825" cy="29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3351" y="2512125"/>
            <a:ext cx="510360" cy="572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3363" y="3231274"/>
            <a:ext cx="510349" cy="51034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>
            <p:ph type="title"/>
          </p:nvPr>
        </p:nvSpPr>
        <p:spPr>
          <a:xfrm>
            <a:off x="240700" y="598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Nikolaus Herjuno Sapto Dwi Atmojo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311708" y="13470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What does it mean “at scale” ?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ctrTitle"/>
          </p:nvPr>
        </p:nvSpPr>
        <p:spPr>
          <a:xfrm>
            <a:off x="311700" y="1212175"/>
            <a:ext cx="8520600" cy="25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Forecasting “at scale” is </a:t>
            </a:r>
            <a:r>
              <a:rPr b="1"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25% a technology problem</a:t>
            </a:r>
            <a:endParaRPr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nd </a:t>
            </a:r>
            <a:r>
              <a:rPr b="1"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75% a people problem</a:t>
            </a:r>
            <a:endParaRPr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What’s FBProphet 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28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93939"/>
              </a:buClr>
              <a:buSzPts val="1800"/>
              <a:buChar char="-"/>
            </a:pPr>
            <a:r>
              <a:rPr lang="en">
                <a:solidFill>
                  <a:srgbClr val="393939"/>
                </a:solidFill>
                <a:latin typeface="Roboto Light"/>
                <a:ea typeface="Roboto Light"/>
                <a:cs typeface="Roboto Light"/>
                <a:sym typeface="Roboto Light"/>
              </a:rPr>
              <a:t>Prophet is based on an additive model where non-linear trends are fit with </a:t>
            </a:r>
            <a:r>
              <a:rPr b="1"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yearly, weekly, and daily seasonality, plus holiday effects</a:t>
            </a:r>
            <a:r>
              <a:rPr lang="en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. </a:t>
            </a:r>
            <a:endParaRPr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9393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393939"/>
              </a:buClr>
              <a:buSzPts val="1800"/>
              <a:buFont typeface="Roboto Light"/>
              <a:buChar char="-"/>
            </a:pPr>
            <a:r>
              <a:rPr lang="en">
                <a:solidFill>
                  <a:srgbClr val="393939"/>
                </a:solidFill>
                <a:latin typeface="Roboto Light"/>
                <a:ea typeface="Roboto Light"/>
                <a:cs typeface="Roboto Light"/>
                <a:sym typeface="Roboto Light"/>
              </a:rPr>
              <a:t>It </a:t>
            </a:r>
            <a:r>
              <a:rPr b="1"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works best</a:t>
            </a:r>
            <a:r>
              <a:rPr lang="en">
                <a:solidFill>
                  <a:srgbClr val="393939"/>
                </a:solidFill>
                <a:latin typeface="Roboto Light"/>
                <a:ea typeface="Roboto Light"/>
                <a:cs typeface="Roboto Light"/>
                <a:sym typeface="Roboto Light"/>
              </a:rPr>
              <a:t> with time series that have </a:t>
            </a:r>
            <a:r>
              <a:rPr b="1"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strong seasonal effects and several</a:t>
            </a:r>
            <a:r>
              <a:rPr b="1" lang="en">
                <a:solidFill>
                  <a:srgbClr val="39393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seasons of historical data</a:t>
            </a:r>
            <a:r>
              <a:rPr lang="en">
                <a:solidFill>
                  <a:srgbClr val="393939"/>
                </a:solidFill>
                <a:latin typeface="Roboto Light"/>
                <a:ea typeface="Roboto Light"/>
                <a:cs typeface="Roboto Light"/>
                <a:sym typeface="Roboto Light"/>
              </a:rPr>
              <a:t>. Facebook claims that Prophet is </a:t>
            </a:r>
            <a:r>
              <a:rPr b="1"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robust to missing data</a:t>
            </a:r>
            <a:r>
              <a:rPr lang="en">
                <a:solidFill>
                  <a:srgbClr val="393939"/>
                </a:solidFill>
                <a:latin typeface="Roboto Light"/>
                <a:ea typeface="Roboto Light"/>
                <a:cs typeface="Roboto Light"/>
                <a:sym typeface="Roboto Light"/>
              </a:rPr>
              <a:t> and shifts in the trend, and typically </a:t>
            </a:r>
            <a:r>
              <a:rPr b="1"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handles outliers</a:t>
            </a:r>
            <a:r>
              <a:rPr lang="en">
                <a:solidFill>
                  <a:srgbClr val="393939"/>
                </a:solidFill>
                <a:latin typeface="Roboto Light"/>
                <a:ea typeface="Roboto Light"/>
                <a:cs typeface="Roboto Light"/>
                <a:sym typeface="Roboto Light"/>
              </a:rPr>
              <a:t> well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Problems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28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93939"/>
              </a:buClr>
              <a:buSzPts val="1800"/>
              <a:buFont typeface="Roboto Light"/>
              <a:buChar char="-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Many applications that require forecast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-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Single metric can be forecasted numerous times (eg. each country, ..)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-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Not many people have forecasting training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-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Not many existing tool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vs Time Series Trend</a:t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850" y="1017725"/>
            <a:ext cx="5276724" cy="33884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9"/>
          <p:cNvSpPr txBox="1"/>
          <p:nvPr/>
        </p:nvSpPr>
        <p:spPr>
          <a:xfrm>
            <a:off x="427850" y="4595000"/>
            <a:ext cx="51795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Source : http://insights.stackoverflow.com/trends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Why was FBProphet developed at the first place ?</a:t>
            </a:r>
            <a:endParaRPr b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28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93939"/>
                </a:solidFill>
                <a:latin typeface="Roboto Light"/>
                <a:ea typeface="Roboto Light"/>
                <a:cs typeface="Roboto Light"/>
                <a:sym typeface="Roboto Light"/>
              </a:rPr>
              <a:t>(semi) automated forecasting :</a:t>
            </a:r>
            <a:endParaRPr>
              <a:solidFill>
                <a:srgbClr val="39393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393939"/>
              </a:buClr>
              <a:buSzPts val="1800"/>
              <a:buFont typeface="Roboto Light"/>
              <a:buChar char="-"/>
            </a:pPr>
            <a:r>
              <a:rPr lang="en">
                <a:solidFill>
                  <a:srgbClr val="393939"/>
                </a:solidFill>
                <a:latin typeface="Roboto Light"/>
                <a:ea typeface="Roboto Light"/>
                <a:cs typeface="Roboto Light"/>
                <a:sym typeface="Roboto Light"/>
              </a:rPr>
              <a:t>Find similarities across of forecasting problem</a:t>
            </a:r>
            <a:endParaRPr>
              <a:solidFill>
                <a:srgbClr val="39393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93939"/>
              </a:buClr>
              <a:buSzPts val="1800"/>
              <a:buFont typeface="Roboto Light"/>
              <a:buChar char="-"/>
            </a:pPr>
            <a:r>
              <a:rPr lang="en">
                <a:solidFill>
                  <a:srgbClr val="393939"/>
                </a:solidFill>
                <a:latin typeface="Roboto Light"/>
                <a:ea typeface="Roboto Light"/>
                <a:cs typeface="Roboto Light"/>
                <a:sym typeface="Roboto Light"/>
              </a:rPr>
              <a:t>Build a tool that can solve most of the forecasting problem</a:t>
            </a:r>
            <a:endParaRPr>
              <a:solidFill>
                <a:srgbClr val="39393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93939"/>
              </a:buClr>
              <a:buSzPts val="1800"/>
              <a:buFont typeface="Roboto Light"/>
              <a:buChar char="-"/>
            </a:pPr>
            <a:r>
              <a:rPr lang="en">
                <a:solidFill>
                  <a:srgbClr val="393939"/>
                </a:solidFill>
                <a:latin typeface="Roboto Light"/>
                <a:ea typeface="Roboto Light"/>
                <a:cs typeface="Roboto Light"/>
                <a:sym typeface="Roboto Light"/>
              </a:rPr>
              <a:t>Make it </a:t>
            </a:r>
            <a:r>
              <a:rPr b="1"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easy to</a:t>
            </a:r>
            <a:r>
              <a:rPr lang="en">
                <a:solidFill>
                  <a:srgbClr val="393939"/>
                </a:solidFill>
                <a:latin typeface="Roboto Light"/>
                <a:ea typeface="Roboto Light"/>
                <a:cs typeface="Roboto Light"/>
                <a:sym typeface="Roboto Light"/>
              </a:rPr>
              <a:t> use and </a:t>
            </a:r>
            <a:r>
              <a:rPr b="1"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teach</a:t>
            </a:r>
            <a:r>
              <a:rPr lang="en">
                <a:solidFill>
                  <a:srgbClr val="393939"/>
                </a:solidFill>
                <a:latin typeface="Roboto Light"/>
                <a:ea typeface="Roboto Light"/>
                <a:cs typeface="Roboto Light"/>
                <a:sym typeface="Roboto Light"/>
              </a:rPr>
              <a:t> everyone to use it</a:t>
            </a:r>
            <a:endParaRPr>
              <a:solidFill>
                <a:srgbClr val="39393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93939"/>
              </a:buClr>
              <a:buSzPts val="1800"/>
              <a:buFont typeface="Roboto Light"/>
              <a:buChar char="-"/>
            </a:pPr>
            <a:r>
              <a:rPr lang="en">
                <a:solidFill>
                  <a:srgbClr val="393939"/>
                </a:solidFill>
                <a:latin typeface="Roboto Light"/>
                <a:ea typeface="Roboto Light"/>
                <a:cs typeface="Roboto Light"/>
                <a:sym typeface="Roboto Light"/>
              </a:rPr>
              <a:t>Offer advanced features when necessary</a:t>
            </a:r>
            <a:endParaRPr>
              <a:solidFill>
                <a:srgbClr val="39393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Why was FBProphet developed at the first place ?</a:t>
            </a:r>
            <a:endParaRPr b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28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93939"/>
                </a:solidFill>
                <a:latin typeface="Roboto Light"/>
                <a:ea typeface="Roboto Light"/>
                <a:cs typeface="Roboto Light"/>
                <a:sym typeface="Roboto Light"/>
              </a:rPr>
              <a:t>(semi) automated forecasting :</a:t>
            </a:r>
            <a:endParaRPr>
              <a:solidFill>
                <a:srgbClr val="39393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393939"/>
              </a:buClr>
              <a:buSzPts val="1800"/>
              <a:buFont typeface="Roboto Light"/>
              <a:buChar char="-"/>
            </a:pPr>
            <a:r>
              <a:rPr lang="en">
                <a:solidFill>
                  <a:srgbClr val="393939"/>
                </a:solidFill>
                <a:latin typeface="Roboto Light"/>
                <a:ea typeface="Roboto Light"/>
                <a:cs typeface="Roboto Light"/>
                <a:sym typeface="Roboto Light"/>
              </a:rPr>
              <a:t>Find similarities across of forecasting problem</a:t>
            </a:r>
            <a:endParaRPr>
              <a:solidFill>
                <a:srgbClr val="39393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93939"/>
              </a:buClr>
              <a:buSzPts val="1800"/>
              <a:buFont typeface="Roboto Light"/>
              <a:buChar char="-"/>
            </a:pPr>
            <a:r>
              <a:rPr lang="en">
                <a:solidFill>
                  <a:srgbClr val="393939"/>
                </a:solidFill>
                <a:latin typeface="Roboto Light"/>
                <a:ea typeface="Roboto Light"/>
                <a:cs typeface="Roboto Light"/>
                <a:sym typeface="Roboto Light"/>
              </a:rPr>
              <a:t>Build a tool that can solve most of the forecasting problem</a:t>
            </a:r>
            <a:endParaRPr>
              <a:solidFill>
                <a:srgbClr val="39393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93939"/>
              </a:buClr>
              <a:buSzPts val="1800"/>
              <a:buFont typeface="Roboto Light"/>
              <a:buChar char="-"/>
            </a:pPr>
            <a:r>
              <a:rPr lang="en">
                <a:solidFill>
                  <a:srgbClr val="393939"/>
                </a:solidFill>
                <a:latin typeface="Roboto Light"/>
                <a:ea typeface="Roboto Light"/>
                <a:cs typeface="Roboto Light"/>
                <a:sym typeface="Roboto Light"/>
              </a:rPr>
              <a:t>Make it </a:t>
            </a:r>
            <a:r>
              <a:rPr b="1"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easy to</a:t>
            </a:r>
            <a:r>
              <a:rPr lang="en">
                <a:solidFill>
                  <a:srgbClr val="393939"/>
                </a:solidFill>
                <a:latin typeface="Roboto Light"/>
                <a:ea typeface="Roboto Light"/>
                <a:cs typeface="Roboto Light"/>
                <a:sym typeface="Roboto Light"/>
              </a:rPr>
              <a:t> use and </a:t>
            </a:r>
            <a:r>
              <a:rPr b="1"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teach</a:t>
            </a:r>
            <a:r>
              <a:rPr lang="en">
                <a:solidFill>
                  <a:srgbClr val="393939"/>
                </a:solidFill>
                <a:latin typeface="Roboto Light"/>
                <a:ea typeface="Roboto Light"/>
                <a:cs typeface="Roboto Light"/>
                <a:sym typeface="Roboto Light"/>
              </a:rPr>
              <a:t> everyone to use it</a:t>
            </a:r>
            <a:endParaRPr>
              <a:solidFill>
                <a:srgbClr val="39393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93939"/>
              </a:buClr>
              <a:buSzPts val="1800"/>
              <a:buFont typeface="Roboto Light"/>
              <a:buChar char="-"/>
            </a:pPr>
            <a:r>
              <a:rPr lang="en">
                <a:solidFill>
                  <a:srgbClr val="393939"/>
                </a:solidFill>
                <a:latin typeface="Roboto Light"/>
                <a:ea typeface="Roboto Light"/>
                <a:cs typeface="Roboto Light"/>
                <a:sym typeface="Roboto Light"/>
              </a:rPr>
              <a:t>Offer advanced features when necessary</a:t>
            </a:r>
            <a:endParaRPr>
              <a:solidFill>
                <a:srgbClr val="39393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