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ceeeb07e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eeeb07e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ceeeb07e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ceeeb07e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ceeeb07e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ceeeb07e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ceeeb07e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ceeeb07e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ceeeb07e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ceeeb07e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eeeb07e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eeeb07e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ceeeb07e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ceeeb07e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ceeeb07e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ceeeb07e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ceeeb07e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ceeeb07e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eeeb07e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eeeb07e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ceeeb07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ceeeb07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ceeeb07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eeeb07e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ceeeb07e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ceeeb07e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ceeeb07e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ceeeb07e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cfe0e9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cfe0e9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cffe352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cffe352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ceeeb07e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ceeeb07e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ceeeb07e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ceeeb07e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cfe0e96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cfe0e96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ceeeb07e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ceeeb07e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cfe0e96c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fe0e96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cfe0e96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cfe0e96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cfe0e96c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cfe0e96c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cfe0e96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cfe0e96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ebdev.slides.com/coltsteele/mysql-99-10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w3schools.com/sql/default.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ebdev.slides.com/coltsteele/mysql-99-10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ebdev.slides.com/coltsteele/mysql-99-10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ebdev.slides.com/coltsteele/mysql-99-10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1421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Basic SQL 2</a:t>
            </a:r>
            <a:endParaRPr/>
          </a:p>
        </p:txBody>
      </p:sp>
      <p:sp>
        <p:nvSpPr>
          <p:cNvPr id="67" name="Google Shape;67;p13"/>
          <p:cNvSpPr txBox="1"/>
          <p:nvPr>
            <p:ph idx="1" type="subTitle"/>
          </p:nvPr>
        </p:nvSpPr>
        <p:spPr>
          <a:xfrm>
            <a:off x="2137225" y="20118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Jazi Munjazi</a:t>
            </a:r>
            <a:endParaRPr/>
          </a:p>
        </p:txBody>
      </p:sp>
      <p:pic>
        <p:nvPicPr>
          <p:cNvPr id="68" name="Google Shape;68;p13"/>
          <p:cNvPicPr preferRelativeResize="0"/>
          <p:nvPr/>
        </p:nvPicPr>
        <p:blipFill>
          <a:blip r:embed="rId3">
            <a:alphaModFix/>
          </a:blip>
          <a:stretch>
            <a:fillRect/>
          </a:stretch>
        </p:blipFill>
        <p:spPr>
          <a:xfrm>
            <a:off x="3932475" y="2645250"/>
            <a:ext cx="1279050" cy="1279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fungsi</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SQL memiliki banyak fungsi built-in untuk melakukan perhitungan data.</a:t>
            </a:r>
            <a:endParaRPr sz="1400"/>
          </a:p>
          <a:p>
            <a:pPr indent="0" lvl="0" marL="0" rtl="0" algn="l">
              <a:spcBef>
                <a:spcPts val="1600"/>
              </a:spcBef>
              <a:spcAft>
                <a:spcPts val="0"/>
              </a:spcAft>
              <a:buNone/>
            </a:pPr>
            <a:r>
              <a:t/>
            </a:r>
            <a:endParaRPr>
              <a:solidFill>
                <a:schemeClr val="accent1"/>
              </a:solidFill>
            </a:endParaRPr>
          </a:p>
          <a:p>
            <a:pPr indent="0" lvl="0" marL="0" rtl="0" algn="l">
              <a:spcBef>
                <a:spcPts val="0"/>
              </a:spcBef>
              <a:spcAft>
                <a:spcPts val="0"/>
              </a:spcAft>
              <a:buNone/>
            </a:pPr>
            <a:r>
              <a:rPr b="1" lang="en">
                <a:solidFill>
                  <a:schemeClr val="accent1"/>
                </a:solidFill>
              </a:rPr>
              <a:t>Fungsi SQL Aggregate:</a:t>
            </a:r>
            <a:endParaRPr b="1">
              <a:solidFill>
                <a:schemeClr val="accent1"/>
              </a:solidFill>
            </a:endParaRPr>
          </a:p>
          <a:p>
            <a:pPr indent="0" lvl="0" marL="0" rtl="0" algn="l">
              <a:spcBef>
                <a:spcPts val="0"/>
              </a:spcBef>
              <a:spcAft>
                <a:spcPts val="0"/>
              </a:spcAft>
              <a:buNone/>
            </a:pPr>
            <a:r>
              <a:rPr lang="en" sz="1400"/>
              <a:t>SQL fungsi agregat mengembalikan nilai tunggal, dihitung dari nilai-nilai dalam kolom.</a:t>
            </a:r>
            <a:endParaRPr sz="1400"/>
          </a:p>
          <a:p>
            <a:pPr indent="0" lvl="0" marL="0" rtl="0" algn="l">
              <a:spcBef>
                <a:spcPts val="1600"/>
              </a:spcBef>
              <a:spcAft>
                <a:spcPts val="0"/>
              </a:spcAft>
              <a:buNone/>
            </a:pPr>
            <a:r>
              <a:rPr b="1" lang="en">
                <a:solidFill>
                  <a:schemeClr val="accent1"/>
                </a:solidFill>
              </a:rPr>
              <a:t>Fungsi SQL Scalar:</a:t>
            </a:r>
            <a:endParaRPr b="1">
              <a:solidFill>
                <a:schemeClr val="accent1"/>
              </a:solidFill>
            </a:endParaRPr>
          </a:p>
          <a:p>
            <a:pPr indent="0" lvl="0" marL="0" rtl="0" algn="l">
              <a:spcBef>
                <a:spcPts val="0"/>
              </a:spcBef>
              <a:spcAft>
                <a:spcPts val="0"/>
              </a:spcAft>
              <a:buNone/>
            </a:pPr>
            <a:r>
              <a:rPr lang="en" sz="1400"/>
              <a:t>SQL fungsi skalar kembali nilai tunggal, berdasarkan nilai input.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Fungsi SQL Aggregate:</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 Mengembalikan nilai rata-rata</a:t>
            </a:r>
            <a:endParaRPr/>
          </a:p>
          <a:p>
            <a:pPr indent="0" lvl="0" marL="0" rtl="0" algn="l">
              <a:spcBef>
                <a:spcPts val="0"/>
              </a:spcBef>
              <a:spcAft>
                <a:spcPts val="0"/>
              </a:spcAft>
              <a:buNone/>
            </a:pPr>
            <a:r>
              <a:rPr lang="en"/>
              <a:t>COUNT() - Mengembalikan jumlah baris</a:t>
            </a:r>
            <a:endParaRPr/>
          </a:p>
          <a:p>
            <a:pPr indent="0" lvl="0" marL="0" rtl="0" algn="l">
              <a:spcBef>
                <a:spcPts val="0"/>
              </a:spcBef>
              <a:spcAft>
                <a:spcPts val="0"/>
              </a:spcAft>
              <a:buNone/>
            </a:pPr>
            <a:r>
              <a:rPr lang="en"/>
              <a:t>FIRST() - Mengembalikan nilai pertama</a:t>
            </a:r>
            <a:endParaRPr/>
          </a:p>
          <a:p>
            <a:pPr indent="0" lvl="0" marL="0" rtl="0" algn="l">
              <a:spcBef>
                <a:spcPts val="0"/>
              </a:spcBef>
              <a:spcAft>
                <a:spcPts val="0"/>
              </a:spcAft>
              <a:buNone/>
            </a:pPr>
            <a:r>
              <a:rPr lang="en"/>
              <a:t>LAST() - Mengembalikan nilai terakhir</a:t>
            </a:r>
            <a:endParaRPr/>
          </a:p>
          <a:p>
            <a:pPr indent="0" lvl="0" marL="0" rtl="0" algn="l">
              <a:spcBef>
                <a:spcPts val="0"/>
              </a:spcBef>
              <a:spcAft>
                <a:spcPts val="0"/>
              </a:spcAft>
              <a:buNone/>
            </a:pPr>
            <a:r>
              <a:rPr lang="en"/>
              <a:t>MAX() - Mengembalikan nilai terbesar</a:t>
            </a:r>
            <a:endParaRPr/>
          </a:p>
          <a:p>
            <a:pPr indent="0" lvl="0" marL="0" rtl="0" algn="l">
              <a:spcBef>
                <a:spcPts val="0"/>
              </a:spcBef>
              <a:spcAft>
                <a:spcPts val="0"/>
              </a:spcAft>
              <a:buNone/>
            </a:pPr>
            <a:r>
              <a:rPr lang="en"/>
              <a:t>MIN() - Mengembalikan nilai terkecil</a:t>
            </a:r>
            <a:endParaRPr/>
          </a:p>
          <a:p>
            <a:pPr indent="0" lvl="0" marL="0" rtl="0" algn="l">
              <a:spcBef>
                <a:spcPts val="0"/>
              </a:spcBef>
              <a:spcAft>
                <a:spcPts val="0"/>
              </a:spcAft>
              <a:buNone/>
            </a:pPr>
            <a:r>
              <a:rPr lang="en"/>
              <a:t>SUM() - Mengembalikan jumlahnya</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Fungsi SQL Aggregate:</a:t>
            </a:r>
            <a:endParaRPr/>
          </a:p>
          <a:p>
            <a:pPr indent="0" lvl="0" marL="0" rtl="0" algn="l">
              <a:spcBef>
                <a:spcPts val="0"/>
              </a:spcBef>
              <a:spcAft>
                <a:spcPts val="0"/>
              </a:spcAft>
              <a:buNone/>
            </a:pPr>
            <a:r>
              <a:t/>
            </a:r>
            <a:endParaRPr/>
          </a:p>
        </p:txBody>
      </p:sp>
      <p:sp>
        <p:nvSpPr>
          <p:cNvPr id="134" name="Google Shape;13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Contoh:</a:t>
            </a:r>
            <a:endParaRPr/>
          </a:p>
          <a:p>
            <a:pPr indent="0" lvl="0" marL="0" rtl="0" algn="l">
              <a:spcBef>
                <a:spcPts val="1600"/>
              </a:spcBef>
              <a:spcAft>
                <a:spcPts val="0"/>
              </a:spcAft>
              <a:buNone/>
            </a:pPr>
            <a:r>
              <a:rPr lang="en"/>
              <a:t>SELECT AVG(nama_field) FROM nama_tabel;</a:t>
            </a:r>
            <a:endParaRPr/>
          </a:p>
          <a:p>
            <a:pPr indent="0" lvl="0" marL="0" rtl="0" algn="l">
              <a:spcBef>
                <a:spcPts val="0"/>
              </a:spcBef>
              <a:spcAft>
                <a:spcPts val="0"/>
              </a:spcAft>
              <a:buNone/>
            </a:pPr>
            <a:r>
              <a:rPr lang="en"/>
              <a:t>SELECT COUNT(nama_field) FROM nama_tabel;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Fungsi SQL Scalar:</a:t>
            </a:r>
            <a:endParaRPr/>
          </a:p>
        </p:txBody>
      </p:sp>
      <p:sp>
        <p:nvSpPr>
          <p:cNvPr id="140" name="Google Shape;140;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UCASE() - Mengkonversi lapangan untuk huruf</a:t>
            </a:r>
            <a:endParaRPr/>
          </a:p>
          <a:p>
            <a:pPr indent="0" lvl="0" marL="0" rtl="0" algn="l">
              <a:spcBef>
                <a:spcPts val="0"/>
              </a:spcBef>
              <a:spcAft>
                <a:spcPts val="0"/>
              </a:spcAft>
              <a:buNone/>
            </a:pPr>
            <a:r>
              <a:rPr lang="en"/>
              <a:t>LCASE() - Mengkonversi bidang untuk menurunkan kasus</a:t>
            </a:r>
            <a:endParaRPr/>
          </a:p>
          <a:p>
            <a:pPr indent="0" lvl="0" marL="0" rtl="0" algn="l">
              <a:spcBef>
                <a:spcPts val="0"/>
              </a:spcBef>
              <a:spcAft>
                <a:spcPts val="0"/>
              </a:spcAft>
              <a:buNone/>
            </a:pPr>
            <a:r>
              <a:rPr lang="en"/>
              <a:t>MID() - karakter Extract dari kolom teks</a:t>
            </a:r>
            <a:endParaRPr/>
          </a:p>
          <a:p>
            <a:pPr indent="0" lvl="0" marL="0" rtl="0" algn="l">
              <a:spcBef>
                <a:spcPts val="0"/>
              </a:spcBef>
              <a:spcAft>
                <a:spcPts val="0"/>
              </a:spcAft>
              <a:buNone/>
            </a:pPr>
            <a:r>
              <a:rPr lang="en"/>
              <a:t>LEN() - Mengembalikan panjang dari kolom teks</a:t>
            </a:r>
            <a:endParaRPr/>
          </a:p>
          <a:p>
            <a:pPr indent="0" lvl="0" marL="0" rtl="0" algn="l">
              <a:spcBef>
                <a:spcPts val="0"/>
              </a:spcBef>
              <a:spcAft>
                <a:spcPts val="0"/>
              </a:spcAft>
              <a:buNone/>
            </a:pPr>
            <a:r>
              <a:rPr lang="en"/>
              <a:t>ROUND() - Rounds bidang numerik untuk jumlah desimal yang ditentukan</a:t>
            </a:r>
            <a:endParaRPr/>
          </a:p>
          <a:p>
            <a:pPr indent="0" lvl="0" marL="0" rtl="0" algn="l">
              <a:spcBef>
                <a:spcPts val="0"/>
              </a:spcBef>
              <a:spcAft>
                <a:spcPts val="0"/>
              </a:spcAft>
              <a:buNone/>
            </a:pPr>
            <a:r>
              <a:rPr lang="en"/>
              <a:t>NOW() - Mengembalikan tanggal sistem saat ini dan waktu</a:t>
            </a:r>
            <a:endParaRPr/>
          </a:p>
          <a:p>
            <a:pPr indent="0" lvl="0" marL="0" rtl="0" algn="l">
              <a:spcBef>
                <a:spcPts val="0"/>
              </a:spcBef>
              <a:spcAft>
                <a:spcPts val="0"/>
              </a:spcAft>
              <a:buNone/>
            </a:pPr>
            <a:r>
              <a:rPr lang="en"/>
              <a:t>FORMAT() - Format bagaimana lapangan yang akan ditampilkan</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Fungsi SQL Scalar:</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Contoh:</a:t>
            </a:r>
            <a:endParaRPr/>
          </a:p>
          <a:p>
            <a:pPr indent="0" lvl="0" marL="0" rtl="0" algn="l">
              <a:spcBef>
                <a:spcPts val="1600"/>
              </a:spcBef>
              <a:spcAft>
                <a:spcPts val="0"/>
              </a:spcAft>
              <a:buNone/>
            </a:pPr>
            <a:r>
              <a:rPr lang="en"/>
              <a:t>SELECT ROUND(nama_field,jumlah_digit_dibelkang_koma) FROM nama_tabel;</a:t>
            </a:r>
            <a:endParaRPr/>
          </a:p>
          <a:p>
            <a:pPr indent="0" lvl="0" marL="0" rtl="0" algn="l">
              <a:spcBef>
                <a:spcPts val="0"/>
              </a:spcBef>
              <a:spcAft>
                <a:spcPts val="0"/>
              </a:spcAft>
              <a:buNone/>
            </a:pPr>
            <a:r>
              <a:rPr lang="en"/>
              <a:t>SELECT MID(nama_field,start,jumlah_digit) AS nama_lain FROM nama_tabel;</a:t>
            </a:r>
            <a:endParaRPr/>
          </a:p>
          <a:p>
            <a:pPr indent="0" lvl="0" marL="0" rtl="0" algn="l">
              <a:spcBef>
                <a:spcPts val="0"/>
              </a:spcBef>
              <a:spcAft>
                <a:spcPts val="0"/>
              </a:spcAft>
              <a:buNone/>
            </a:pPr>
            <a:r>
              <a:rPr lang="en"/>
              <a:t>SELECT Price, FORMAT(Now(),'YYYY-MM-DD') AS PerDate FROM Products;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a:t>
            </a:r>
            <a:endParaRPr/>
          </a:p>
        </p:txBody>
      </p:sp>
      <p:sp>
        <p:nvSpPr>
          <p:cNvPr id="152" name="Google Shape;152;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fungsi unuk mengelompokkan suatu data berdasarkan satu field yang diperlukan pada suatu tabel.</a:t>
            </a:r>
            <a:endParaRPr/>
          </a:p>
          <a:p>
            <a:pPr indent="0" lvl="0" marL="0" rtl="0" algn="l">
              <a:spcBef>
                <a:spcPts val="1600"/>
              </a:spcBef>
              <a:spcAft>
                <a:spcPts val="0"/>
              </a:spcAft>
              <a:buNone/>
            </a:pPr>
            <a:r>
              <a:rPr lang="en"/>
              <a:t>Order by</a:t>
            </a:r>
            <a:endParaRPr/>
          </a:p>
          <a:p>
            <a:pPr indent="0" lvl="0" marL="0" rtl="0" algn="l">
              <a:spcBef>
                <a:spcPts val="1600"/>
              </a:spcBef>
              <a:spcAft>
                <a:spcPts val="0"/>
              </a:spcAft>
              <a:buNone/>
            </a:pPr>
            <a:r>
              <a:rPr lang="en"/>
              <a:t>Group by</a:t>
            </a:r>
            <a:endParaRPr/>
          </a:p>
          <a:p>
            <a:pPr indent="0" lvl="0" marL="0" rtl="0" algn="l">
              <a:spcBef>
                <a:spcPts val="1600"/>
              </a:spcBef>
              <a:spcAft>
                <a:spcPts val="0"/>
              </a:spcAft>
              <a:buNone/>
            </a:pPr>
            <a:r>
              <a:rPr lang="en"/>
              <a:t>Having</a:t>
            </a:r>
            <a:endParaRPr/>
          </a:p>
          <a:p>
            <a:pPr indent="0" lvl="0" marL="0" rtl="0" algn="l">
              <a:spcBef>
                <a:spcPts val="1600"/>
              </a:spcBef>
              <a:spcAft>
                <a:spcPts val="0"/>
              </a:spcAft>
              <a:buNone/>
            </a:pPr>
            <a:r>
              <a:rPr lang="en"/>
              <a:t>Sub Query</a:t>
            </a:r>
            <a:endParaRPr/>
          </a:p>
          <a:p>
            <a:pPr indent="0" lvl="0" marL="0" rtl="0" algn="l">
              <a:spcBef>
                <a:spcPts val="1600"/>
              </a:spcBef>
              <a:spcAft>
                <a:spcPts val="0"/>
              </a:spcAft>
              <a:buNone/>
            </a:pPr>
            <a:r>
              <a:rPr lang="en"/>
              <a:t>View</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by</a:t>
            </a:r>
            <a:endParaRPr/>
          </a:p>
        </p:txBody>
      </p:sp>
      <p:sp>
        <p:nvSpPr>
          <p:cNvPr id="158" name="Google Shape;158;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Digunakan untuk menampilkan data secAra terurut berdasarkan nilai tertentu. </a:t>
            </a:r>
            <a:endParaRPr/>
          </a:p>
          <a:p>
            <a:pPr indent="0" lvl="0" marL="0" rtl="0" algn="l">
              <a:spcBef>
                <a:spcPts val="1600"/>
              </a:spcBef>
              <a:spcAft>
                <a:spcPts val="0"/>
              </a:spcAft>
              <a:buNone/>
            </a:pPr>
            <a:r>
              <a:rPr lang="en"/>
              <a:t>Ada dua jenis yaitu ASCENDING dan DESCENDING.</a:t>
            </a:r>
            <a:endParaRPr/>
          </a:p>
          <a:p>
            <a:pPr indent="0" lvl="0" marL="0" rtl="0" algn="l">
              <a:spcBef>
                <a:spcPts val="1600"/>
              </a:spcBef>
              <a:spcAft>
                <a:spcPts val="1600"/>
              </a:spcAft>
              <a:buNone/>
            </a:pPr>
            <a:r>
              <a:rPr lang="en"/>
              <a:t>SELECT * FROM nama_tabel ORDER BY nama_field ASC/DESC;</a:t>
            </a:r>
            <a:endParaRPr/>
          </a:p>
        </p:txBody>
      </p:sp>
      <p:pic>
        <p:nvPicPr>
          <p:cNvPr id="159" name="Google Shape;159;p28"/>
          <p:cNvPicPr preferRelativeResize="0"/>
          <p:nvPr/>
        </p:nvPicPr>
        <p:blipFill>
          <a:blip r:embed="rId3">
            <a:alphaModFix/>
          </a:blip>
          <a:stretch>
            <a:fillRect/>
          </a:stretch>
        </p:blipFill>
        <p:spPr>
          <a:xfrm>
            <a:off x="2438138" y="3083125"/>
            <a:ext cx="4010025" cy="148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by</a:t>
            </a:r>
            <a:endParaRPr/>
          </a:p>
        </p:txBody>
      </p:sp>
      <p:sp>
        <p:nvSpPr>
          <p:cNvPr id="165" name="Google Shape;16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Digunakan untuk mengelompokan beberapa data pada perintah SELECT.</a:t>
            </a:r>
            <a:endParaRPr/>
          </a:p>
          <a:p>
            <a:pPr indent="0" lvl="0" marL="0" rtl="0" algn="l">
              <a:spcBef>
                <a:spcPts val="1600"/>
              </a:spcBef>
              <a:spcAft>
                <a:spcPts val="0"/>
              </a:spcAft>
              <a:buNone/>
            </a:pPr>
            <a:r>
              <a:rPr lang="en"/>
              <a:t>SELECT * FROM nama_tabel GROUP BY nama_field;</a:t>
            </a:r>
            <a:endParaRPr/>
          </a:p>
          <a:p>
            <a:pPr indent="0" lvl="0" marL="0" rtl="0" algn="l">
              <a:spcBef>
                <a:spcPts val="1600"/>
              </a:spcBef>
              <a:spcAft>
                <a:spcPts val="1600"/>
              </a:spcAft>
              <a:buNone/>
            </a:pPr>
            <a:r>
              <a:t/>
            </a:r>
            <a:endParaRPr/>
          </a:p>
        </p:txBody>
      </p:sp>
      <p:pic>
        <p:nvPicPr>
          <p:cNvPr id="166" name="Google Shape;166;p29"/>
          <p:cNvPicPr preferRelativeResize="0"/>
          <p:nvPr/>
        </p:nvPicPr>
        <p:blipFill>
          <a:blip r:embed="rId3">
            <a:alphaModFix/>
          </a:blip>
          <a:stretch>
            <a:fillRect/>
          </a:stretch>
        </p:blipFill>
        <p:spPr>
          <a:xfrm>
            <a:off x="2166925" y="2316975"/>
            <a:ext cx="4810125" cy="140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a:t>
            </a:r>
            <a:endParaRPr/>
          </a:p>
        </p:txBody>
      </p:sp>
      <p:sp>
        <p:nvSpPr>
          <p:cNvPr id="172" name="Google Shape;172;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Fungsi ini hampir sama dengan fungsi WHERE, hanya saja WHERE tidak dapat digunakan dengan fungsi agregasi.</a:t>
            </a:r>
            <a:endParaRPr/>
          </a:p>
          <a:p>
            <a:pPr indent="0" lvl="0" marL="0" rtl="0" algn="l">
              <a:spcBef>
                <a:spcPts val="1600"/>
              </a:spcBef>
              <a:spcAft>
                <a:spcPts val="0"/>
              </a:spcAft>
              <a:buNone/>
            </a:pPr>
            <a:r>
              <a:rPr lang="en"/>
              <a:t>SELECT *FROM nama_tabel GROUP BY nama_field HAVING fungsi_agregasi;</a:t>
            </a:r>
            <a:endParaRPr/>
          </a:p>
          <a:p>
            <a:pPr indent="0" lvl="0" marL="0" rtl="0" algn="l">
              <a:spcBef>
                <a:spcPts val="1600"/>
              </a:spcBef>
              <a:spcAft>
                <a:spcPts val="1600"/>
              </a:spcAft>
              <a:buNone/>
            </a:pPr>
            <a:r>
              <a:t/>
            </a:r>
            <a:endParaRPr/>
          </a:p>
        </p:txBody>
      </p:sp>
      <p:pic>
        <p:nvPicPr>
          <p:cNvPr id="173" name="Google Shape;173;p30"/>
          <p:cNvPicPr preferRelativeResize="0"/>
          <p:nvPr/>
        </p:nvPicPr>
        <p:blipFill>
          <a:blip r:embed="rId3">
            <a:alphaModFix/>
          </a:blip>
          <a:stretch>
            <a:fillRect/>
          </a:stretch>
        </p:blipFill>
        <p:spPr>
          <a:xfrm>
            <a:off x="2519350" y="2682488"/>
            <a:ext cx="4105275" cy="100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 Query</a:t>
            </a:r>
            <a:endParaRPr/>
          </a:p>
        </p:txBody>
      </p:sp>
      <p:sp>
        <p:nvSpPr>
          <p:cNvPr id="179" name="Google Shape;17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erintah SELECT yang berada di dalam perintah SQL lain. Subquery sangat berguna ketika kita ingin menampilkan data dengan kondisi yang bergantung</a:t>
            </a:r>
            <a:endParaRPr/>
          </a:p>
          <a:p>
            <a:pPr indent="0" lvl="0" marL="0" rtl="0" algn="l">
              <a:spcBef>
                <a:spcPts val="0"/>
              </a:spcBef>
              <a:spcAft>
                <a:spcPts val="0"/>
              </a:spcAft>
              <a:buNone/>
            </a:pPr>
            <a:r>
              <a:rPr lang="en"/>
              <a:t>pada data di dalam table itu sendiri.</a:t>
            </a:r>
            <a:endParaRPr/>
          </a:p>
          <a:p>
            <a:pPr indent="0" lvl="0" marL="0" rtl="0" algn="l">
              <a:spcBef>
                <a:spcPts val="1600"/>
              </a:spcBef>
              <a:spcAft>
                <a:spcPts val="0"/>
              </a:spcAft>
              <a:buNone/>
            </a:pPr>
            <a:r>
              <a:t/>
            </a:r>
            <a:endParaRPr/>
          </a:p>
          <a:p>
            <a:pPr indent="0" lvl="0" marL="0" rtl="0" algn="l">
              <a:spcBef>
                <a:spcPts val="0"/>
              </a:spcBef>
              <a:spcAft>
                <a:spcPts val="0"/>
              </a:spcAft>
              <a:buNone/>
            </a:pPr>
            <a:r>
              <a:rPr lang="en"/>
              <a:t>SELECT last_name, title FROM employee</a:t>
            </a:r>
            <a:endParaRPr/>
          </a:p>
          <a:p>
            <a:pPr indent="0" lvl="0" marL="0" rtl="0" algn="l">
              <a:spcBef>
                <a:spcPts val="0"/>
              </a:spcBef>
              <a:spcAft>
                <a:spcPts val="0"/>
              </a:spcAft>
              <a:buNone/>
            </a:pPr>
            <a:r>
              <a:rPr lang="en"/>
              <a:t>WHERE dept_id =</a:t>
            </a:r>
            <a:endParaRPr/>
          </a:p>
          <a:p>
            <a:pPr indent="0" lvl="0" marL="0" rtl="0" algn="l">
              <a:spcBef>
                <a:spcPts val="0"/>
              </a:spcBef>
              <a:spcAft>
                <a:spcPts val="0"/>
              </a:spcAft>
              <a:buNone/>
            </a:pPr>
            <a:r>
              <a:rPr lang="en"/>
              <a:t>( SELECT dept_id FROM employee WHERE UPPER(last_name) = ‘BIRI’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 SQL?</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singkatan dari Structured Query Language</a:t>
            </a:r>
            <a:endParaRPr/>
          </a:p>
          <a:p>
            <a:pPr indent="0" lvl="0" marL="0" rtl="0" algn="l">
              <a:spcBef>
                <a:spcPts val="1600"/>
              </a:spcBef>
              <a:spcAft>
                <a:spcPts val="0"/>
              </a:spcAft>
              <a:buNone/>
            </a:pPr>
            <a:r>
              <a:rPr lang="en"/>
              <a:t>SQL memungkinkan Anda mengakses dan memanipulasi database</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a:t>
            </a:r>
            <a:endParaRPr/>
          </a:p>
        </p:txBody>
      </p:sp>
      <p:sp>
        <p:nvSpPr>
          <p:cNvPr id="185" name="Google Shape;185;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merupakan suatu tampilan tabel virtual. View berisi perintah SELECT ke tabel dalam database. View dapat digunakan untuk mempermudah kita dalam pembuatan laporan atau tampilan database yang diinginkan dengan cepat. Dengan kata lain, view merupakan perintah SELECT yang disimpan, sehingga setiap saat kita membutuhkannya, kita dapat memanggilnya, kita dapat memanggilnya tanpa mengetikan perintah SELECT.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idx="1" type="body"/>
          </p:nvPr>
        </p:nvSpPr>
        <p:spPr>
          <a:xfrm>
            <a:off x="311700" y="353625"/>
            <a:ext cx="8520600" cy="4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Membuat view :</a:t>
            </a:r>
            <a:endParaRPr/>
          </a:p>
          <a:p>
            <a:pPr indent="0" lvl="0" marL="0" rtl="0" algn="l">
              <a:spcBef>
                <a:spcPts val="0"/>
              </a:spcBef>
              <a:spcAft>
                <a:spcPts val="0"/>
              </a:spcAft>
              <a:buNone/>
            </a:pPr>
            <a:r>
              <a:rPr lang="en"/>
              <a:t>CREATE VIEW nama_view AS [query];</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0"/>
              </a:spcAft>
              <a:buNone/>
            </a:pPr>
            <a:r>
              <a:rPr lang="en"/>
              <a:t>Untuk menampilkan :</a:t>
            </a:r>
            <a:endParaRPr/>
          </a:p>
          <a:p>
            <a:pPr indent="0" lvl="0" marL="0" rtl="0" algn="l">
              <a:spcBef>
                <a:spcPts val="0"/>
              </a:spcBef>
              <a:spcAft>
                <a:spcPts val="0"/>
              </a:spcAft>
              <a:buNone/>
            </a:pPr>
            <a:r>
              <a:rPr lang="en"/>
              <a:t>SELECT * FROM nama_view;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CASE Statement</a:t>
            </a:r>
            <a:endParaRPr/>
          </a:p>
        </p:txBody>
      </p:sp>
      <p:sp>
        <p:nvSpPr>
          <p:cNvPr id="196" name="Google Shape;196;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Perintah CASE sering digunakan untuk menampilkan nilai tertentu dari beberapa barisan data dengan syarat-syarat atau kondisi yang kita berikan.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Contoh:</a:t>
            </a:r>
            <a:endParaRPr/>
          </a:p>
          <a:p>
            <a:pPr indent="0" lvl="0" marL="0" rtl="0" algn="l">
              <a:spcBef>
                <a:spcPts val="1600"/>
              </a:spcBef>
              <a:spcAft>
                <a:spcPts val="0"/>
              </a:spcAft>
              <a:buNone/>
            </a:pPr>
            <a:r>
              <a:rPr lang="en" sz="1400"/>
              <a:t>SELECT nama, CASE alamat</a:t>
            </a:r>
            <a:endParaRPr sz="1400"/>
          </a:p>
          <a:p>
            <a:pPr indent="0" lvl="0" marL="0" rtl="0" algn="l">
              <a:spcBef>
                <a:spcPts val="0"/>
              </a:spcBef>
              <a:spcAft>
                <a:spcPts val="0"/>
              </a:spcAft>
              <a:buNone/>
            </a:pPr>
            <a:r>
              <a:rPr lang="en" sz="1400"/>
              <a:t>   WHEN 'PMK' THEN 'PAMEKASAN'</a:t>
            </a:r>
            <a:endParaRPr sz="1400"/>
          </a:p>
          <a:p>
            <a:pPr indent="0" lvl="0" marL="0" rtl="0" algn="l">
              <a:spcBef>
                <a:spcPts val="0"/>
              </a:spcBef>
              <a:spcAft>
                <a:spcPts val="0"/>
              </a:spcAft>
              <a:buNone/>
            </a:pPr>
            <a:r>
              <a:rPr lang="en" sz="1400"/>
              <a:t>   WHEN 'SMP' THEN 'SAMPANG'</a:t>
            </a:r>
            <a:endParaRPr sz="1400"/>
          </a:p>
          <a:p>
            <a:pPr indent="0" lvl="0" marL="0" rtl="0" algn="l">
              <a:spcBef>
                <a:spcPts val="0"/>
              </a:spcBef>
              <a:spcAft>
                <a:spcPts val="0"/>
              </a:spcAft>
              <a:buNone/>
            </a:pPr>
            <a:r>
              <a:rPr lang="en" sz="1400"/>
              <a:t>   ELSE alamat END AS kota_lahir</a:t>
            </a:r>
            <a:endParaRPr sz="1400"/>
          </a:p>
          <a:p>
            <a:pPr indent="0" lvl="0" marL="0" rtl="0" algn="l">
              <a:spcBef>
                <a:spcPts val="0"/>
              </a:spcBef>
              <a:spcAft>
                <a:spcPts val="0"/>
              </a:spcAft>
              <a:buNone/>
            </a:pPr>
            <a:r>
              <a:rPr lang="en" sz="1400"/>
              <a:t>   FROM tbmhs</a:t>
            </a:r>
            <a:endParaRPr sz="1400"/>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a:t>
            </a:r>
            <a:endParaRPr/>
          </a:p>
        </p:txBody>
      </p:sp>
      <p:sp>
        <p:nvSpPr>
          <p:cNvPr id="202" name="Google Shape;202;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between table and join:</a:t>
            </a:r>
            <a:endParaRPr/>
          </a:p>
          <a:p>
            <a:pPr indent="0" lvl="0" marL="0" rtl="0" algn="l">
              <a:spcBef>
                <a:spcPts val="0"/>
              </a:spcBef>
              <a:spcAft>
                <a:spcPts val="0"/>
              </a:spcAft>
              <a:buNone/>
            </a:pPr>
            <a:r>
              <a:rPr lang="en" u="sng">
                <a:solidFill>
                  <a:schemeClr val="hlink"/>
                </a:solidFill>
                <a:hlinkClick r:id="rId3"/>
              </a:rPr>
              <a:t>http://webdev.slides.com/coltsteele/mysql-99-104#/</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bit.ly/materidscuin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a:t>
            </a:r>
            <a:endParaRPr/>
          </a:p>
        </p:txBody>
      </p:sp>
      <p:sp>
        <p:nvSpPr>
          <p:cNvPr id="208" name="Google Shape;208;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u="sng">
                <a:solidFill>
                  <a:schemeClr val="hlink"/>
                </a:solidFill>
                <a:latin typeface="Arial"/>
                <a:ea typeface="Arial"/>
                <a:cs typeface="Arial"/>
                <a:sym typeface="Arial"/>
                <a:hlinkClick r:id="rId3"/>
              </a:rPr>
              <a:t>https://www.w3schools.com/sql/default.asp</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7"/>
          <p:cNvPicPr preferRelativeResize="0"/>
          <p:nvPr/>
        </p:nvPicPr>
        <p:blipFill>
          <a:blip r:embed="rId3">
            <a:alphaModFix/>
          </a:blip>
          <a:stretch>
            <a:fillRect/>
          </a:stretch>
        </p:blipFill>
        <p:spPr>
          <a:xfrm>
            <a:off x="3505200" y="1504950"/>
            <a:ext cx="2133600" cy="213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 yang Bisa SQL lakukan?</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SQL dapat mengeksekusi query terhadap database</a:t>
            </a:r>
            <a:endParaRPr/>
          </a:p>
          <a:p>
            <a:pPr indent="0" lvl="0" marL="0" rtl="0" algn="l">
              <a:lnSpc>
                <a:spcPct val="100000"/>
              </a:lnSpc>
              <a:spcBef>
                <a:spcPts val="0"/>
              </a:spcBef>
              <a:spcAft>
                <a:spcPts val="0"/>
              </a:spcAft>
              <a:buNone/>
            </a:pPr>
            <a:r>
              <a:rPr lang="en"/>
              <a:t>SQL dapat mengambil data dari database</a:t>
            </a:r>
            <a:endParaRPr/>
          </a:p>
          <a:p>
            <a:pPr indent="0" lvl="0" marL="0" rtl="0" algn="l">
              <a:lnSpc>
                <a:spcPct val="100000"/>
              </a:lnSpc>
              <a:spcBef>
                <a:spcPts val="0"/>
              </a:spcBef>
              <a:spcAft>
                <a:spcPts val="0"/>
              </a:spcAft>
              <a:buNone/>
            </a:pPr>
            <a:r>
              <a:rPr lang="en"/>
              <a:t>SQL dapat menyisipkan catatan dalam database</a:t>
            </a:r>
            <a:endParaRPr/>
          </a:p>
          <a:p>
            <a:pPr indent="0" lvl="0" marL="0" rtl="0" algn="l">
              <a:lnSpc>
                <a:spcPct val="100000"/>
              </a:lnSpc>
              <a:spcBef>
                <a:spcPts val="0"/>
              </a:spcBef>
              <a:spcAft>
                <a:spcPts val="0"/>
              </a:spcAft>
              <a:buNone/>
            </a:pPr>
            <a:r>
              <a:rPr lang="en"/>
              <a:t>SQL dapat memperbarui catatan dalam database</a:t>
            </a:r>
            <a:endParaRPr/>
          </a:p>
          <a:p>
            <a:pPr indent="0" lvl="0" marL="0" rtl="0" algn="l">
              <a:lnSpc>
                <a:spcPct val="100000"/>
              </a:lnSpc>
              <a:spcBef>
                <a:spcPts val="0"/>
              </a:spcBef>
              <a:spcAft>
                <a:spcPts val="0"/>
              </a:spcAft>
              <a:buNone/>
            </a:pPr>
            <a:r>
              <a:rPr lang="en"/>
              <a:t>SQL dapat menghapus catatan dari database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 yang Bisa SQL lakukan?</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SQL dapat membuat database baru</a:t>
            </a:r>
            <a:endParaRPr/>
          </a:p>
          <a:p>
            <a:pPr indent="0" lvl="0" marL="0" rtl="0" algn="l">
              <a:lnSpc>
                <a:spcPct val="100000"/>
              </a:lnSpc>
              <a:spcBef>
                <a:spcPts val="0"/>
              </a:spcBef>
              <a:spcAft>
                <a:spcPts val="0"/>
              </a:spcAft>
              <a:buNone/>
            </a:pPr>
            <a:r>
              <a:rPr lang="en"/>
              <a:t>SQL dapat membuat tabel baru dalam database</a:t>
            </a:r>
            <a:endParaRPr/>
          </a:p>
          <a:p>
            <a:pPr indent="0" lvl="0" marL="0" rtl="0" algn="l">
              <a:lnSpc>
                <a:spcPct val="100000"/>
              </a:lnSpc>
              <a:spcBef>
                <a:spcPts val="0"/>
              </a:spcBef>
              <a:spcAft>
                <a:spcPts val="0"/>
              </a:spcAft>
              <a:buNone/>
            </a:pPr>
            <a:r>
              <a:rPr lang="en"/>
              <a:t>SQL dapat menciptakan prosedur yang tersimpan dalam database</a:t>
            </a:r>
            <a:endParaRPr/>
          </a:p>
          <a:p>
            <a:pPr indent="0" lvl="0" marL="0" rtl="0" algn="l">
              <a:lnSpc>
                <a:spcPct val="100000"/>
              </a:lnSpc>
              <a:spcBef>
                <a:spcPts val="0"/>
              </a:spcBef>
              <a:spcAft>
                <a:spcPts val="0"/>
              </a:spcAft>
              <a:buNone/>
            </a:pPr>
            <a:r>
              <a:rPr lang="en"/>
              <a:t>SQL dapat membuat tampilan dalam database</a:t>
            </a:r>
            <a:endParaRPr/>
          </a:p>
          <a:p>
            <a:pPr indent="0" lvl="0" marL="0" rtl="0" algn="l">
              <a:lnSpc>
                <a:spcPct val="100000"/>
              </a:lnSpc>
              <a:spcBef>
                <a:spcPts val="0"/>
              </a:spcBef>
              <a:spcAft>
                <a:spcPts val="0"/>
              </a:spcAft>
              <a:buNone/>
            </a:pPr>
            <a:r>
              <a:rPr lang="en"/>
              <a:t>SQL dapat mengatur hak akses pada tabel, prosedur, dan pandangan</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 yang kemarin dipelajari?</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 saja type data yang digunakan dalam SQL?</a:t>
            </a:r>
            <a:endParaRPr/>
          </a:p>
          <a:p>
            <a:pPr indent="0" lvl="0" marL="0" rtl="0" algn="l">
              <a:spcBef>
                <a:spcPts val="1600"/>
              </a:spcBef>
              <a:spcAft>
                <a:spcPts val="0"/>
              </a:spcAft>
              <a:buNone/>
            </a:pPr>
            <a:r>
              <a:rPr lang="en" u="sng">
                <a:solidFill>
                  <a:schemeClr val="accent5"/>
                </a:solidFill>
                <a:hlinkClick r:id="rId3"/>
              </a:rPr>
              <a:t>http://webdev.slides.com/coltsteele/mysql-99-102#/2</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tring Function</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accent5"/>
                </a:solidFill>
                <a:hlinkClick r:id="rId3"/>
              </a:rPr>
              <a:t>http://webdev.slides.com/coltsteele/mysql-99-101#/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Operator</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3"/>
              </a:rPr>
              <a:t>http://webdev.slides.com/coltsteele/mysql-99-103#/</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shirts where shirt_size = ‘M’ and last_worn&gt;20</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Select * from shirts where shirt_size = ‘M’ or shirt_size =’S’</a:t>
            </a:r>
            <a:endParaRPr/>
          </a:p>
          <a:p>
            <a:pPr indent="0" lvl="0" marL="0" rtl="0" algn="l">
              <a:spcBef>
                <a:spcPts val="1600"/>
              </a:spcBef>
              <a:spcAft>
                <a:spcPts val="1600"/>
              </a:spcAft>
              <a:buNone/>
            </a:pPr>
            <a:r>
              <a:rPr lang="en"/>
              <a:t>Select * from shirts where shirt_size != ‘s’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