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hsBb13PjK8/yKYbMLqGsnsRBZr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1A0C93-4668-42E7-B2A3-EE504AA4797F}">
  <a:tblStyle styleId="{D51A0C93-4668-42E7-B2A3-EE504AA4797F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  <a:p>
            <a:pPr indent="-228600" lvl="2" marL="11430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id"/>
              <a:t>Secara acak memilih sebuah topik dari distribusi topik pada langkah pertama.</a:t>
            </a:r>
            <a:endParaRPr/>
          </a:p>
          <a:p>
            <a:pPr indent="-228600" lvl="2" marL="11430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id"/>
              <a:t>Secara acak memilih sebuah kata dari distribusi kosakata yang sesuai.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04daccf8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04daccf8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0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4" name="Google Shape;24;p2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5A2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56A9F3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0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0"/>
          <p:cNvSpPr txBox="1"/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50"/>
              <a:buFont typeface="Trebuchet MS"/>
              <a:buNone/>
              <a:defRPr sz="405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subTitle"/>
          </p:nvPr>
        </p:nvSpPr>
        <p:spPr>
          <a:xfrm>
            <a:off x="1130300" y="3038125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750"/>
              </a:spcBef>
              <a:spcAft>
                <a:spcPts val="0"/>
              </a:spcAft>
              <a:buSzPts val="108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75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0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9"/>
          <p:cNvSpPr txBox="1"/>
          <p:nvPr>
            <p:ph type="title"/>
          </p:nvPr>
        </p:nvSpPr>
        <p:spPr>
          <a:xfrm>
            <a:off x="508001" y="3600450"/>
            <a:ext cx="64475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9"/>
          <p:cNvSpPr/>
          <p:nvPr>
            <p:ph idx="2" type="pic"/>
          </p:nvPr>
        </p:nvSpPr>
        <p:spPr>
          <a:xfrm>
            <a:off x="508001" y="457200"/>
            <a:ext cx="6447501" cy="2884289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29"/>
          <p:cNvSpPr txBox="1"/>
          <p:nvPr>
            <p:ph idx="1" type="body"/>
          </p:nvPr>
        </p:nvSpPr>
        <p:spPr>
          <a:xfrm>
            <a:off x="508001" y="4025504"/>
            <a:ext cx="6447500" cy="505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91" name="Google Shape;91;p29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9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0"/>
          <p:cNvSpPr txBox="1"/>
          <p:nvPr>
            <p:ph type="title"/>
          </p:nvPr>
        </p:nvSpPr>
        <p:spPr>
          <a:xfrm>
            <a:off x="508001" y="457200"/>
            <a:ext cx="6447501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0"/>
          <p:cNvSpPr txBox="1"/>
          <p:nvPr>
            <p:ph idx="1" type="body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30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0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0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1"/>
          <p:cNvSpPr txBox="1"/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1"/>
          <p:cNvSpPr txBox="1"/>
          <p:nvPr>
            <p:ph idx="1" type="body"/>
          </p:nvPr>
        </p:nvSpPr>
        <p:spPr>
          <a:xfrm>
            <a:off x="1024604" y="2724150"/>
            <a:ext cx="5418393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31"/>
          <p:cNvSpPr txBox="1"/>
          <p:nvPr>
            <p:ph idx="2" type="body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31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1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1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07" name="Google Shape;107;p31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6000" u="none" cap="none" strike="noStrike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3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6000" u="none" cap="none" strike="noStrike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050" u="none" cap="none" strike="noStrike">
              <a:solidFill>
                <a:srgbClr val="56A9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2"/>
          <p:cNvSpPr txBox="1"/>
          <p:nvPr>
            <p:ph type="title"/>
          </p:nvPr>
        </p:nvSpPr>
        <p:spPr>
          <a:xfrm>
            <a:off x="508001" y="1448991"/>
            <a:ext cx="6447501" cy="19465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2"/>
          <p:cNvSpPr txBox="1"/>
          <p:nvPr>
            <p:ph idx="1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32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2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2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3"/>
          <p:cNvSpPr txBox="1"/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3"/>
          <p:cNvSpPr txBox="1"/>
          <p:nvPr>
            <p:ph idx="1" type="body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33"/>
          <p:cNvSpPr txBox="1"/>
          <p:nvPr>
            <p:ph idx="2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33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3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3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22" name="Google Shape;122;p3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6000" u="none" cap="none" strike="noStrike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33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6000" u="none" cap="none" strike="noStrike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4"/>
          <p:cNvSpPr txBox="1"/>
          <p:nvPr>
            <p:ph type="title"/>
          </p:nvPr>
        </p:nvSpPr>
        <p:spPr>
          <a:xfrm>
            <a:off x="514350" y="457200"/>
            <a:ext cx="6441152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4"/>
          <p:cNvSpPr txBox="1"/>
          <p:nvPr>
            <p:ph idx="1" type="body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34"/>
          <p:cNvSpPr txBox="1"/>
          <p:nvPr>
            <p:ph idx="2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34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4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4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5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5"/>
          <p:cNvSpPr txBox="1"/>
          <p:nvPr>
            <p:ph idx="1" type="body"/>
          </p:nvPr>
        </p:nvSpPr>
        <p:spPr>
          <a:xfrm rot="5400000">
            <a:off x="2276462" y="-148019"/>
            <a:ext cx="2910580" cy="6447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35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5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5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6"/>
          <p:cNvSpPr txBox="1"/>
          <p:nvPr>
            <p:ph type="title"/>
          </p:nvPr>
        </p:nvSpPr>
        <p:spPr>
          <a:xfrm rot="5400000">
            <a:off x="4495739" y="1937216"/>
            <a:ext cx="3938588" cy="978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6"/>
          <p:cNvSpPr txBox="1"/>
          <p:nvPr>
            <p:ph idx="1" type="body"/>
          </p:nvPr>
        </p:nvSpPr>
        <p:spPr>
          <a:xfrm rot="5400000">
            <a:off x="1186264" y="-221062"/>
            <a:ext cx="3938588" cy="529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36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6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6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" type="body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508001" y="2025651"/>
            <a:ext cx="6447501" cy="13699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" type="body"/>
          </p:nvPr>
        </p:nvSpPr>
        <p:spPr>
          <a:xfrm>
            <a:off x="508001" y="3395586"/>
            <a:ext cx="6447501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23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" type="body"/>
          </p:nvPr>
        </p:nvSpPr>
        <p:spPr>
          <a:xfrm>
            <a:off x="508001" y="1620442"/>
            <a:ext cx="3138026" cy="29105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2" type="body"/>
          </p:nvPr>
        </p:nvSpPr>
        <p:spPr>
          <a:xfrm>
            <a:off x="3817477" y="1620442"/>
            <a:ext cx="3138026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506809" y="1620737"/>
            <a:ext cx="3139217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65" name="Google Shape;65;p25"/>
          <p:cNvSpPr txBox="1"/>
          <p:nvPr>
            <p:ph idx="2" type="body"/>
          </p:nvPr>
        </p:nvSpPr>
        <p:spPr>
          <a:xfrm>
            <a:off x="506809" y="2052934"/>
            <a:ext cx="3139217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3" type="body"/>
          </p:nvPr>
        </p:nvSpPr>
        <p:spPr>
          <a:xfrm>
            <a:off x="3816287" y="1620737"/>
            <a:ext cx="3139214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67" name="Google Shape;67;p25"/>
          <p:cNvSpPr txBox="1"/>
          <p:nvPr>
            <p:ph idx="4" type="body"/>
          </p:nvPr>
        </p:nvSpPr>
        <p:spPr>
          <a:xfrm>
            <a:off x="3816288" y="2052934"/>
            <a:ext cx="3139213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6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508001" y="1123953"/>
            <a:ext cx="2890896" cy="958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" type="body"/>
          </p:nvPr>
        </p:nvSpPr>
        <p:spPr>
          <a:xfrm>
            <a:off x="3570346" y="386193"/>
            <a:ext cx="3385156" cy="4144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2" type="body"/>
          </p:nvPr>
        </p:nvSpPr>
        <p:spPr>
          <a:xfrm>
            <a:off x="508001" y="2082802"/>
            <a:ext cx="2890896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9pPr>
          </a:lstStyle>
          <a:p/>
        </p:txBody>
      </p:sp>
      <p:sp>
        <p:nvSpPr>
          <p:cNvPr id="84" name="Google Shape;84;p28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9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7" name="Google Shape;7;p1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5A2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56A9F3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9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" type="body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►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►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9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9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geeksforgeeks.org/latent-dirichlet-allocation/" TargetMode="External"/><Relationship Id="rId4" Type="http://schemas.openxmlformats.org/officeDocument/2006/relationships/hyperlink" Target="https://socs.binus.ac.id/2018/11/29/latent-dirichlet-allocation-lda/" TargetMode="External"/><Relationship Id="rId5" Type="http://schemas.openxmlformats.org/officeDocument/2006/relationships/hyperlink" Target="https://towardsdatascience.com/latent-dirichlet-allocation-lda-9d1cd064ffa2" TargetMode="External"/><Relationship Id="rId6" Type="http://schemas.openxmlformats.org/officeDocument/2006/relationships/hyperlink" Target="https://www.jmlr.org/papers/volume3/blei03a/blei03a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1130300" y="4457700"/>
            <a:ext cx="5825202" cy="63782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8765"/>
              <a:buFont typeface="Trebuchet MS"/>
              <a:buNone/>
            </a:pPr>
            <a:r>
              <a:rPr lang="id"/>
              <a:t>Text Analysis using Topic Modeling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1130300" y="3038125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0760" y="0"/>
            <a:ext cx="3880484" cy="3905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226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215" name="Google Shape;21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16" name="Google Shape;21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3675" y="1152479"/>
            <a:ext cx="7046625" cy="38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226"/>
              <a:buFont typeface="Trebuchet MS"/>
              <a:buNone/>
            </a:pPr>
            <a:r>
              <a:rPr lang="id"/>
              <a:t>Latent Dirichlet Allocation (LDA)</a:t>
            </a:r>
            <a:endParaRPr/>
          </a:p>
        </p:txBody>
      </p:sp>
      <p:sp>
        <p:nvSpPr>
          <p:cNvPr id="222" name="Google Shape;222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2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226"/>
              <a:buFont typeface="Trebuchet MS"/>
              <a:buNone/>
            </a:pPr>
            <a:r>
              <a:rPr lang="id"/>
              <a:t>LDA</a:t>
            </a:r>
            <a:endParaRPr/>
          </a:p>
        </p:txBody>
      </p:sp>
      <p:sp>
        <p:nvSpPr>
          <p:cNvPr id="228" name="Google Shape;228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29" name="Google Shape;22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2077" y="1215943"/>
            <a:ext cx="4803923" cy="319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04daccf8a4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LDA Formula</a:t>
            </a:r>
            <a:endParaRPr/>
          </a:p>
        </p:txBody>
      </p:sp>
      <p:sp>
        <p:nvSpPr>
          <p:cNvPr id="235" name="Google Shape;235;g204daccf8a4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Let θ as is the topic distribution for document i,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α is the parameter of the Dirichlet prior on the per-document topic distributions,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β is the parameter of the Dirichlet prior on the per-topic word distribution,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g204daccf8a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825" y="2149800"/>
            <a:ext cx="668496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204daccf8a4_0_0"/>
          <p:cNvSpPr txBox="1"/>
          <p:nvPr/>
        </p:nvSpPr>
        <p:spPr>
          <a:xfrm>
            <a:off x="746175" y="3173025"/>
            <a:ext cx="684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p(word w with topic t) = p(topic t | document d) * p(word w | topic t)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226"/>
              <a:buFont typeface="Trebuchet MS"/>
              <a:buNone/>
            </a:pPr>
            <a:r>
              <a:rPr lang="id"/>
              <a:t>LDA</a:t>
            </a:r>
            <a:endParaRPr/>
          </a:p>
        </p:txBody>
      </p:sp>
      <p:sp>
        <p:nvSpPr>
          <p:cNvPr id="243" name="Google Shape;243;p13"/>
          <p:cNvSpPr txBox="1"/>
          <p:nvPr>
            <p:ph idx="1" type="body"/>
          </p:nvPr>
        </p:nvSpPr>
        <p:spPr>
          <a:xfrm>
            <a:off x="108875" y="101772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2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 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226"/>
              <a:buFont typeface="Trebuchet MS"/>
              <a:buNone/>
            </a:pPr>
            <a:r>
              <a:rPr lang="id"/>
              <a:t>LDA</a:t>
            </a:r>
            <a:endParaRPr/>
          </a:p>
        </p:txBody>
      </p:sp>
      <p:sp>
        <p:nvSpPr>
          <p:cNvPr id="249" name="Google Shape;249;p14"/>
          <p:cNvSpPr txBox="1"/>
          <p:nvPr>
            <p:ph idx="1" type="body"/>
          </p:nvPr>
        </p:nvSpPr>
        <p:spPr>
          <a:xfrm>
            <a:off x="311700" y="923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id"/>
              <a:t>Assume there are two topics which every word is consisted for each topics</a:t>
            </a:r>
            <a:endParaRPr/>
          </a:p>
        </p:txBody>
      </p:sp>
      <p:graphicFrame>
        <p:nvGraphicFramePr>
          <p:cNvPr id="250" name="Google Shape;250;p14"/>
          <p:cNvGraphicFramePr/>
          <p:nvPr/>
        </p:nvGraphicFramePr>
        <p:xfrm>
          <a:off x="140462" y="13208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{D51A0C93-4668-42E7-B2A3-EE504AA4797F}</a:tableStyleId>
              </a:tblPr>
              <a:tblGrid>
                <a:gridCol w="2840575"/>
                <a:gridCol w="2840575"/>
                <a:gridCol w="2840575"/>
              </a:tblGrid>
              <a:tr h="307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 u="none" cap="none" strike="noStrike"/>
                        <a:t>words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/>
                        <a:t>P(words | topic =1)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/>
                        <a:t>P(words | topic =2)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400"/>
                        <a:t>Heart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/>
                        <a:t>0.2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/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400"/>
                        <a:t>Love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/>
                        <a:t>0.2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/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400"/>
                        <a:t>Soul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/>
                        <a:t>0.2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/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400"/>
                        <a:t>Tears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/>
                        <a:t>0.2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/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400"/>
                        <a:t>Joy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/>
                        <a:t>0.2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/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400"/>
                        <a:t>Scientific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/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/>
                        <a:t>0.2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400"/>
                        <a:t>Knowledge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/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/>
                        <a:t>0.2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400"/>
                        <a:t>Work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/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/>
                        <a:t>0.2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400"/>
                        <a:t>Research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/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/>
                        <a:t>0.2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400"/>
                        <a:t>Mathematics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/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/>
                        <a:t>0.2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226"/>
              <a:buFont typeface="Trebuchet MS"/>
              <a:buNone/>
            </a:pPr>
            <a:r>
              <a:rPr lang="id"/>
              <a:t>LDA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226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256" name="Google Shape;25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257" name="Google Shape;257;p15"/>
          <p:cNvGraphicFramePr/>
          <p:nvPr/>
        </p:nvGraphicFramePr>
        <p:xfrm>
          <a:off x="455015" y="11020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{D51A0C93-4668-42E7-B2A3-EE504AA4797F}</a:tableStyleId>
              </a:tblPr>
              <a:tblGrid>
                <a:gridCol w="4116975"/>
                <a:gridCol w="4116975"/>
              </a:tblGrid>
              <a:tr h="29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/>
                        <a:t>Words in Document </a:t>
                      </a:r>
                      <a:endParaRPr/>
                    </a:p>
                  </a:txBody>
                  <a:tcPr marT="44175" marB="44175" marR="88350" marL="88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/>
                        <a:t>{P(topic=1), P(topic=2)}</a:t>
                      </a:r>
                      <a:endParaRPr/>
                    </a:p>
                  </a:txBody>
                  <a:tcPr marT="44175" marB="44175" marR="88350" marL="88350" anchor="ctr"/>
                </a:tc>
              </a:tr>
              <a:tr h="706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/>
                        <a:t>MATHEMATICS KNOWLEDGE RESEARCH WORK MATHEMATICS RESEARCH WORK SCIENTIFIC MATHEMATICS WORK</a:t>
                      </a:r>
                      <a:endParaRPr/>
                    </a:p>
                  </a:txBody>
                  <a:tcPr marT="44175" marB="44175" marR="88350" marL="88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/>
                        <a:t>{0,1}</a:t>
                      </a:r>
                      <a:endParaRPr/>
                    </a:p>
                  </a:txBody>
                  <a:tcPr marT="44175" marB="44175" marR="88350" marL="88350" anchor="ctr"/>
                </a:tc>
              </a:tr>
              <a:tr h="706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/>
                        <a:t>SCIENTIFIC KNOWLEDGE MATHEMATICS SCIENTIFIC HEART LOVE TEARS KNOWLEDGE HEART</a:t>
                      </a:r>
                      <a:endParaRPr/>
                    </a:p>
                  </a:txBody>
                  <a:tcPr marT="44175" marB="44175" marR="88350" marL="88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/>
                        <a:t>{0.25, 0.75}</a:t>
                      </a:r>
                      <a:endParaRPr/>
                    </a:p>
                  </a:txBody>
                  <a:tcPr marT="44175" marB="44175" marR="88350" marL="88350" anchor="ctr"/>
                </a:tc>
              </a:tr>
              <a:tr h="706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/>
                        <a:t>MATHEMATICS HEART RESEARCH LOVE MATHEMATICS WORK TEARS SOUL KNOWLEDGE HEART</a:t>
                      </a:r>
                      <a:endParaRPr/>
                    </a:p>
                  </a:txBody>
                  <a:tcPr marT="44175" marB="44175" marR="88350" marL="88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/>
                        <a:t>{0.5, 0.5}</a:t>
                      </a:r>
                      <a:endParaRPr/>
                    </a:p>
                  </a:txBody>
                  <a:tcPr marT="44175" marB="44175" marR="88350" marL="88350" anchor="ctr"/>
                </a:tc>
              </a:tr>
              <a:tr h="500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/>
                        <a:t>WORK JOY SOUL TEARS MATHEMATICS TEARS LOVE LOVE LOVE SOUL</a:t>
                      </a:r>
                      <a:endParaRPr/>
                    </a:p>
                  </a:txBody>
                  <a:tcPr marT="44175" marB="44175" marR="88350" marL="88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/>
                        <a:t>{0.75, 0.25}</a:t>
                      </a:r>
                      <a:endParaRPr/>
                    </a:p>
                  </a:txBody>
                  <a:tcPr marT="44175" marB="44175" marR="88350" marL="88350" anchor="ctr"/>
                </a:tc>
              </a:tr>
              <a:tr h="500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/>
                        <a:t>TEARS LOVE JOY SOUL LOVE TEARS SOUL SOUL TEARS JOY </a:t>
                      </a:r>
                      <a:endParaRPr/>
                    </a:p>
                  </a:txBody>
                  <a:tcPr marT="44175" marB="44175" marR="88350" marL="88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/>
                        <a:t>{1,0}</a:t>
                      </a:r>
                      <a:endParaRPr/>
                    </a:p>
                  </a:txBody>
                  <a:tcPr marT="44175" marB="44175" marR="88350" marL="883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226"/>
              <a:buFont typeface="Trebuchet MS"/>
              <a:buNone/>
            </a:pPr>
            <a:r>
              <a:rPr lang="id"/>
              <a:t>Tools and Framework</a:t>
            </a:r>
            <a:endParaRPr/>
          </a:p>
        </p:txBody>
      </p:sp>
      <p:sp>
        <p:nvSpPr>
          <p:cNvPr id="263" name="Google Shape;2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Python 3.6+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Pandas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Sklearn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Seaborn/Matplotlib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Gensim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PyLDAvis (required &lt;= pandas 1.2)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226"/>
              <a:buFont typeface="Trebuchet MS"/>
              <a:buNone/>
            </a:pPr>
            <a:r>
              <a:rPr lang="id"/>
              <a:t>Implementation</a:t>
            </a:r>
            <a:endParaRPr/>
          </a:p>
        </p:txBody>
      </p:sp>
      <p:sp>
        <p:nvSpPr>
          <p:cNvPr id="269" name="Google Shape;26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70" name="Google Shape;2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574" y="887750"/>
            <a:ext cx="5689925" cy="425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226"/>
              <a:buFont typeface="Trebuchet MS"/>
              <a:buNone/>
            </a:pPr>
            <a:r>
              <a:rPr lang="id"/>
              <a:t>Reference</a:t>
            </a:r>
            <a:endParaRPr/>
          </a:p>
        </p:txBody>
      </p:sp>
      <p:sp>
        <p:nvSpPr>
          <p:cNvPr id="276" name="Google Shape;27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https://www.geeksforgeeks.org/latent-dirichlet-allocation/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https://socs.binus.ac.id/2018/11/29/latent-dirichlet-allocation-lda/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5"/>
              </a:rPr>
              <a:t>https://towardsdatascience.com/latent-dirichlet-allocation-lda-9d1cd064ffa2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6"/>
              </a:rPr>
              <a:t>https://www.jmlr.org/papers/volume3/blei03a/blei03a.pdf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226"/>
              <a:buFont typeface="Trebuchet MS"/>
              <a:buNone/>
            </a:pPr>
            <a:r>
              <a:rPr lang="id"/>
              <a:t>Perkenalan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Educational Background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d"/>
              <a:t>Bachelor of Mathematics, Universitas Indonesia 2012-2017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Working Experience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d"/>
              <a:t>Backend Engineer at Dattabot (2016-2017)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d"/>
              <a:t>Data Analyst at Home Credit Indonesia (2018)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d"/>
              <a:t>Senior Data Engineer at Detik.com (2018-2023)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226"/>
              <a:buFont typeface="Trebuchet MS"/>
              <a:buNone/>
            </a:pPr>
            <a:r>
              <a:rPr lang="id"/>
              <a:t>Pembukaan</a:t>
            </a:r>
            <a:endParaRPr/>
          </a:p>
        </p:txBody>
      </p:sp>
      <p:sp>
        <p:nvSpPr>
          <p:cNvPr id="161" name="Google Shape;161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Introduction to Topic Modelling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Topic Modelling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Document Representation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Latent Dirichlet Allocation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LDA Intuition and Idea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LDA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Tools and Framework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226"/>
              <a:buFont typeface="Trebuchet MS"/>
              <a:buNone/>
            </a:pPr>
            <a:r>
              <a:rPr lang="id"/>
              <a:t>Introduction to Topic Modelling</a:t>
            </a:r>
            <a:endParaRPr/>
          </a:p>
        </p:txBody>
      </p:sp>
      <p:sp>
        <p:nvSpPr>
          <p:cNvPr id="167" name="Google Shape;167;p4"/>
          <p:cNvSpPr txBox="1"/>
          <p:nvPr>
            <p:ph idx="1" type="body"/>
          </p:nvPr>
        </p:nvSpPr>
        <p:spPr>
          <a:xfrm>
            <a:off x="311700" y="1152475"/>
            <a:ext cx="478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Topic Modelling is a type of statistical model for discovering the abstract "topics" that occur in a collection of documents.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Topic Modelling aims to grouping certains of article by the similarity of their “topics” without knowing the label of the “topics”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Topic Modelling itself can be classified as unsupervised method or commonly as clustering method but for documents or articles</a:t>
            </a:r>
            <a:endParaRPr/>
          </a:p>
        </p:txBody>
      </p:sp>
      <p:pic>
        <p:nvPicPr>
          <p:cNvPr id="168" name="Google Shape;16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0300" y="1170125"/>
            <a:ext cx="3741300" cy="257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226"/>
              <a:buFont typeface="Trebuchet MS"/>
              <a:buNone/>
            </a:pPr>
            <a:r>
              <a:rPr lang="id"/>
              <a:t>What is Topics?</a:t>
            </a:r>
            <a:endParaRPr/>
          </a:p>
        </p:txBody>
      </p:sp>
      <p:sp>
        <p:nvSpPr>
          <p:cNvPr id="174" name="Google Shape;174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5" name="Google Shape;17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1775" y="969800"/>
            <a:ext cx="3880525" cy="2286850"/>
          </a:xfrm>
          <a:prstGeom prst="rect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6" name="Google Shape;17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125" y="3130025"/>
            <a:ext cx="4789650" cy="1861925"/>
          </a:xfrm>
          <a:prstGeom prst="rect">
            <a:avLst/>
          </a:prstGeom>
          <a:noFill/>
          <a:ln cap="flat" cmpd="sng" w="38100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7" name="Google Shape;17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125" y="1202750"/>
            <a:ext cx="4789650" cy="1664654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226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83" name="Google Shape;183;p6"/>
          <p:cNvSpPr txBox="1"/>
          <p:nvPr/>
        </p:nvSpPr>
        <p:spPr>
          <a:xfrm>
            <a:off x="231825" y="1095050"/>
            <a:ext cx="2760000" cy="184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id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Joko Widodo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id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pemerintahan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id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Luhut Binsar Pandjaitan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id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Anies Baswedan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id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pemilu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id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koalisi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Google Shape;184;p6"/>
          <p:cNvSpPr txBox="1"/>
          <p:nvPr/>
        </p:nvSpPr>
        <p:spPr>
          <a:xfrm>
            <a:off x="3126850" y="1095075"/>
            <a:ext cx="2306400" cy="184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id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Messi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id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Ronaldo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id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Liga Inggris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id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Inter Milan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id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gol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id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pinalti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6"/>
          <p:cNvSpPr txBox="1"/>
          <p:nvPr/>
        </p:nvSpPr>
        <p:spPr>
          <a:xfrm>
            <a:off x="5622150" y="3296425"/>
            <a:ext cx="2306400" cy="184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id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resesi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id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inflasi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id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neraca dagang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id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investasi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id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suku bunga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id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Bank Indonesia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" name="Google Shape;186;p6"/>
          <p:cNvSpPr txBox="1"/>
          <p:nvPr/>
        </p:nvSpPr>
        <p:spPr>
          <a:xfrm>
            <a:off x="231825" y="3296400"/>
            <a:ext cx="2306400" cy="184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id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polisi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id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tersangka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id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begal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id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pasal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id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korban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id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penipuan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6"/>
          <p:cNvSpPr txBox="1"/>
          <p:nvPr/>
        </p:nvSpPr>
        <p:spPr>
          <a:xfrm>
            <a:off x="3126850" y="3296400"/>
            <a:ext cx="2306400" cy="184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id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Marvel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id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Blackpink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id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Last of Us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id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Isyana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id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konser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id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syuting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6"/>
          <p:cNvSpPr txBox="1"/>
          <p:nvPr/>
        </p:nvSpPr>
        <p:spPr>
          <a:xfrm>
            <a:off x="5622150" y="1095075"/>
            <a:ext cx="2600100" cy="184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id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Iphone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id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ChatGPT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id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prosesor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id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deep learning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id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artificial intelligence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id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226"/>
              <a:buFont typeface="Trebuchet MS"/>
              <a:buNone/>
            </a:pPr>
            <a:r>
              <a:rPr lang="id"/>
              <a:t>Text Representation</a:t>
            </a:r>
            <a:endParaRPr/>
          </a:p>
        </p:txBody>
      </p:sp>
      <p:sp>
        <p:nvSpPr>
          <p:cNvPr id="194" name="Google Shape;194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Documents or texts is not a quantitative value, so it must convert to value to be calculated or measured by computer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Several method to quantify the text is by using frequency of words or probabilistic of the word itself</a:t>
            </a:r>
            <a:endParaRPr/>
          </a:p>
        </p:txBody>
      </p:sp>
      <p:pic>
        <p:nvPicPr>
          <p:cNvPr id="195" name="Google Shape;195;p7"/>
          <p:cNvPicPr preferRelativeResize="0"/>
          <p:nvPr/>
        </p:nvPicPr>
        <p:blipFill rotWithShape="1">
          <a:blip r:embed="rId3">
            <a:alphaModFix/>
          </a:blip>
          <a:srcRect b="25625" l="32975" r="32536" t="11382"/>
          <a:stretch/>
        </p:blipFill>
        <p:spPr>
          <a:xfrm>
            <a:off x="3263225" y="2626675"/>
            <a:ext cx="1911398" cy="223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226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201" name="Google Shape;201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2" name="Google Shape;20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675" y="1080238"/>
            <a:ext cx="7639199" cy="356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226"/>
              <a:buFont typeface="Trebuchet MS"/>
              <a:buNone/>
            </a:pPr>
            <a:r>
              <a:rPr lang="id"/>
              <a:t>Topics Modelling Intuition</a:t>
            </a:r>
            <a:endParaRPr/>
          </a:p>
        </p:txBody>
      </p:sp>
      <p:sp>
        <p:nvSpPr>
          <p:cNvPr id="208" name="Google Shape;208;p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Idea 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d"/>
              <a:t>Topics is an label of document which contains several consistent pattern of words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d"/>
              <a:t>Document are mixtures of topics and topic is a probability distribution over words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id" sz="1400"/>
              <a:t>Aim 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d"/>
              <a:t>Discover pattern of word use and and connects documents that exhibit similar pattern</a:t>
            </a:r>
            <a:endParaRPr sz="1400"/>
          </a:p>
        </p:txBody>
      </p:sp>
      <p:pic>
        <p:nvPicPr>
          <p:cNvPr id="209" name="Google Shape;20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1170125"/>
            <a:ext cx="3276775" cy="244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